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
  </p:notesMasterIdLst>
  <p:handoutMasterIdLst>
    <p:handoutMasterId r:id="rId8"/>
  </p:handoutMasterIdLst>
  <p:sldIdLst>
    <p:sldId id="272" r:id="rId5"/>
    <p:sldId id="273" r:id="rId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45"/>
    <a:srgbClr val="FAC360"/>
    <a:srgbClr val="F2F268"/>
    <a:srgbClr val="FFD85B"/>
    <a:srgbClr val="FF7C80"/>
    <a:srgbClr val="FFF2C8"/>
    <a:srgbClr val="FFFFFF"/>
    <a:srgbClr val="FFFFCC"/>
    <a:srgbClr val="66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p:scale>
          <a:sx n="98" d="100"/>
          <a:sy n="98" d="100"/>
        </p:scale>
        <p:origin x="936" y="282"/>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872BFC85-49E4-447A-A7E3-16153CB2FE2A}" type="datetimeFigureOut">
              <a:rPr lang="en-US" smtClean="0"/>
              <a:t>2/17/2025</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4T08:27:34.874"/>
    </inkml:context>
    <inkml:brush xml:id="br0">
      <inkml:brushProperty name="width" value="0.5" units="cm"/>
      <inkml:brushProperty name="height" value="1" units="cm"/>
      <inkml:brushProperty name="color" value="#F9B945"/>
      <inkml:brushProperty name="tip" value="rectangle"/>
      <inkml:brushProperty name="rasterOp" value="maskPen"/>
      <inkml:brushProperty name="ignorePressure" value="1"/>
    </inkml:brush>
  </inkml:definitions>
  <inkml:trace contextRef="#ctx0" brushRef="#br0">0 1,'21731'0,"-17347"0,-4316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2/17/2025</a:t>
            </a:fld>
            <a:endParaRPr lang="en-US" noProof="0"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ja-JP" altLang="en-US" noProof="0"/>
              <a:t>マスター テキストの書式設定</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noProof="0"/>
              <a:t>マスター テキストの書式設定</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noProof="0"/>
              <a:t>マスター テキストの書式設定</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noProof="0"/>
              <a:t>図を追加</a:t>
            </a:r>
            <a:endParaRPr lang="en-US" noProof="0"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ja-JP" altLang="en-US" noProof="0"/>
              <a:t>図を追加</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US" noProof="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ja-JP" altLang="en-US" noProof="0"/>
              <a:t>マスター テキストの書式設定</a:t>
            </a:r>
          </a:p>
          <a:p>
            <a:pPr lvl="1">
              <a:buClr>
                <a:schemeClr val="accent2"/>
              </a:buClr>
            </a:pPr>
            <a:r>
              <a:rPr lang="ja-JP" altLang="en-US" noProof="0"/>
              <a:t>第 </a:t>
            </a:r>
            <a:r>
              <a:rPr lang="en-US" altLang="ja-JP" noProof="0"/>
              <a:t>2 </a:t>
            </a:r>
            <a:r>
              <a:rPr lang="ja-JP" altLang="en-US" noProof="0"/>
              <a:t>レベル</a:t>
            </a:r>
          </a:p>
          <a:p>
            <a:pPr lvl="2">
              <a:buClr>
                <a:schemeClr val="accent2"/>
              </a:buClr>
            </a:pPr>
            <a:r>
              <a:rPr lang="ja-JP" altLang="en-US" noProof="0"/>
              <a:t>第 </a:t>
            </a:r>
            <a:r>
              <a:rPr lang="en-US" altLang="ja-JP" noProof="0"/>
              <a:t>3 </a:t>
            </a:r>
            <a:r>
              <a:rPr lang="ja-JP" altLang="en-US" noProof="0"/>
              <a:t>レベル</a:t>
            </a:r>
          </a:p>
          <a:p>
            <a:pPr lvl="3">
              <a:buClr>
                <a:schemeClr val="accent2"/>
              </a:buClr>
            </a:pPr>
            <a:r>
              <a:rPr lang="ja-JP" altLang="en-US" noProof="0"/>
              <a:t>第 </a:t>
            </a:r>
            <a:r>
              <a:rPr lang="en-US" altLang="ja-JP" noProof="0"/>
              <a:t>4 </a:t>
            </a:r>
            <a:r>
              <a:rPr lang="ja-JP" altLang="en-US" noProof="0"/>
              <a:t>レベル</a:t>
            </a:r>
          </a:p>
          <a:p>
            <a:pPr lvl="4">
              <a:buClr>
                <a:schemeClr val="accent2"/>
              </a:buClr>
            </a:pPr>
            <a:r>
              <a:rPr lang="ja-JP" altLang="en-US" noProof="0"/>
              <a:t>第 </a:t>
            </a:r>
            <a:r>
              <a:rPr lang="en-US" altLang="ja-JP" noProof="0"/>
              <a:t>5 </a:t>
            </a:r>
            <a:r>
              <a:rPr lang="ja-JP" altLang="en-US" noProof="0"/>
              <a:t>レベル</a:t>
            </a:r>
            <a:endParaRPr lang="en-US" noProof="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noProof="0"/>
              <a:t>マスター テキストの書式設定</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ja-JP" altLang="en-US" noProof="0"/>
              <a:t>マスター テキストの書式設定</a:t>
            </a:r>
          </a:p>
          <a:p>
            <a:pPr lvl="1">
              <a:buClr>
                <a:schemeClr val="accent2"/>
              </a:buClr>
            </a:pPr>
            <a:r>
              <a:rPr lang="ja-JP" altLang="en-US" noProof="0"/>
              <a:t>第 </a:t>
            </a:r>
            <a:r>
              <a:rPr lang="en-US" altLang="ja-JP" noProof="0"/>
              <a:t>2 </a:t>
            </a:r>
            <a:r>
              <a:rPr lang="ja-JP" altLang="en-US" noProof="0"/>
              <a:t>レベル</a:t>
            </a:r>
          </a:p>
          <a:p>
            <a:pPr lvl="2">
              <a:buClr>
                <a:schemeClr val="accent2"/>
              </a:buClr>
            </a:pPr>
            <a:r>
              <a:rPr lang="ja-JP" altLang="en-US" noProof="0"/>
              <a:t>第 </a:t>
            </a:r>
            <a:r>
              <a:rPr lang="en-US" altLang="ja-JP" noProof="0"/>
              <a:t>3 </a:t>
            </a:r>
            <a:r>
              <a:rPr lang="ja-JP" altLang="en-US" noProof="0"/>
              <a:t>レベル</a:t>
            </a:r>
          </a:p>
          <a:p>
            <a:pPr lvl="3">
              <a:buClr>
                <a:schemeClr val="accent2"/>
              </a:buClr>
            </a:pPr>
            <a:r>
              <a:rPr lang="ja-JP" altLang="en-US" noProof="0"/>
              <a:t>第 </a:t>
            </a:r>
            <a:r>
              <a:rPr lang="en-US" altLang="ja-JP" noProof="0"/>
              <a:t>4 </a:t>
            </a:r>
            <a:r>
              <a:rPr lang="ja-JP" altLang="en-US" noProof="0"/>
              <a:t>レベル</a:t>
            </a:r>
          </a:p>
          <a:p>
            <a:pPr lvl="4">
              <a:buClr>
                <a:schemeClr val="accent2"/>
              </a:buClr>
            </a:pPr>
            <a:r>
              <a:rPr lang="ja-JP" altLang="en-US" noProof="0"/>
              <a:t>第 </a:t>
            </a:r>
            <a:r>
              <a:rPr lang="en-US" altLang="ja-JP" noProof="0"/>
              <a:t>5 </a:t>
            </a:r>
            <a:r>
              <a:rPr lang="ja-JP" altLang="en-US" noProof="0"/>
              <a:t>レベル</a:t>
            </a:r>
            <a:endParaRPr lang="en-US" noProof="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a:t>グラフを追加</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ja-JP" altLang="en-US" noProof="0"/>
              <a:t>表を追加</a:t>
            </a: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ja-JP" altLang="en-US" noProof="0"/>
              <a:t>図を追加</a:t>
            </a:r>
            <a:endParaRPr lang="en-US" noProof="0"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60">
              <a:schemeClr val="accent2">
                <a:lumMod val="20000"/>
                <a:lumOff val="80000"/>
                <a:shade val="30000"/>
                <a:satMod val="115000"/>
              </a:schemeClr>
            </a:gs>
            <a:gs pos="81200">
              <a:srgbClr val="F1E5B8"/>
            </a:gs>
            <a:gs pos="400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ja-JP" altLang="en-US" noProof="0"/>
              <a:t>マスター タイトルの書式設定</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kumimoji="1"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8.xml"/><Relationship Id="rId10" Type="http://schemas.openxmlformats.org/officeDocument/2006/relationships/image" Target="../media/image4.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B2081B7-3258-5AAE-54F3-FEF4E95C992B}"/>
              </a:ext>
            </a:extLst>
          </p:cNvPr>
          <p:cNvSpPr>
            <a:spLocks noGrp="1"/>
          </p:cNvSpPr>
          <p:nvPr>
            <p:ph type="title"/>
          </p:nvPr>
        </p:nvSpPr>
        <p:spPr>
          <a:xfrm>
            <a:off x="1760488" y="128515"/>
            <a:ext cx="8671023" cy="782844"/>
          </a:xfrm>
          <a:prstGeom prst="rect">
            <a:avLst/>
          </a:prstGeom>
          <a:noFill/>
        </p:spPr>
        <p:txBody>
          <a:bodyPr>
            <a:noAutofit/>
          </a:bodyPr>
          <a:lstStyle/>
          <a:p>
            <a:r>
              <a:rPr lang="ja-JP" altLang="en-US" sz="4000" dirty="0">
                <a:ln w="9525">
                  <a:solidFill>
                    <a:schemeClr val="bg1">
                      <a:lumMod val="85000"/>
                    </a:schemeClr>
                  </a:solidFill>
                  <a:prstDash val="solid"/>
                </a:ln>
                <a:solidFill>
                  <a:schemeClr val="tx1">
                    <a:lumMod val="60000"/>
                    <a:lumOff val="40000"/>
                  </a:schemeClr>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至極</a:t>
            </a:r>
            <a:r>
              <a:rPr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の一杯で世界の</a:t>
            </a:r>
            <a:r>
              <a:rPr lang="ja-JP" altLang="en-US" sz="4000" dirty="0">
                <a:ln w="9525">
                  <a:solidFill>
                    <a:schemeClr val="bg1">
                      <a:lumMod val="85000"/>
                    </a:schemeClr>
                  </a:solidFill>
                  <a:prstDash val="solid"/>
                </a:ln>
                <a:solidFill>
                  <a:srgbClr val="FF7C80"/>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笑顔</a:t>
            </a:r>
            <a:r>
              <a:rPr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rPr>
              <a:t>を繋ぐコーヒーづくり</a:t>
            </a:r>
            <a:endParaRPr kumimoji="1" lang="ja-JP" altLang="en-US" sz="2800" dirty="0">
              <a:ln w="9525">
                <a:solidFill>
                  <a:schemeClr val="bg1">
                    <a:lumMod val="85000"/>
                  </a:schemeClr>
                </a:solidFill>
                <a:prstDash val="solid"/>
              </a:ln>
              <a:solidFill>
                <a:schemeClr val="bg1"/>
              </a:solidFill>
              <a:effectLst>
                <a:glow rad="228600">
                  <a:schemeClr val="accent2">
                    <a:lumMod val="40000"/>
                    <a:lumOff val="60000"/>
                    <a:alpha val="40000"/>
                  </a:schemeClr>
                </a:glow>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endParaRPr>
          </a:p>
        </p:txBody>
      </p:sp>
      <p:pic>
        <p:nvPicPr>
          <p:cNvPr id="6" name="図 5" descr="コーヒー豆">
            <a:extLst>
              <a:ext uri="{FF2B5EF4-FFF2-40B4-BE49-F238E27FC236}">
                <a16:creationId xmlns:a16="http://schemas.microsoft.com/office/drawing/2014/main" id="{16CC4985-7589-A26B-AC15-95213559CD83}"/>
              </a:ext>
            </a:extLst>
          </p:cNvPr>
          <p:cNvPicPr>
            <a:picLocks noChangeAspect="1"/>
          </p:cNvPicPr>
          <p:nvPr/>
        </p:nvPicPr>
        <p:blipFill>
          <a:blip r:embed="rId2"/>
          <a:stretch>
            <a:fillRect/>
          </a:stretch>
        </p:blipFill>
        <p:spPr>
          <a:xfrm>
            <a:off x="1093166" y="4603427"/>
            <a:ext cx="2580159" cy="1719686"/>
          </a:xfrm>
          <a:prstGeom prst="rect">
            <a:avLst/>
          </a:prstGeom>
          <a:ln>
            <a:noFill/>
          </a:ln>
          <a:effectLst>
            <a:outerShdw blurRad="190500" algn="tl" rotWithShape="0">
              <a:srgbClr val="000000">
                <a:alpha val="70000"/>
              </a:srgbClr>
            </a:outerShdw>
          </a:effectLst>
        </p:spPr>
      </p:pic>
      <p:graphicFrame>
        <p:nvGraphicFramePr>
          <p:cNvPr id="10" name="表 9">
            <a:extLst>
              <a:ext uri="{FF2B5EF4-FFF2-40B4-BE49-F238E27FC236}">
                <a16:creationId xmlns:a16="http://schemas.microsoft.com/office/drawing/2014/main" id="{536F435C-E4AD-956C-C0D7-02127C4DBCBA}"/>
              </a:ext>
            </a:extLst>
          </p:cNvPr>
          <p:cNvGraphicFramePr>
            <a:graphicFrameLocks noGrp="1"/>
          </p:cNvGraphicFramePr>
          <p:nvPr>
            <p:extLst>
              <p:ext uri="{D42A27DB-BD31-4B8C-83A1-F6EECF244321}">
                <p14:modId xmlns:p14="http://schemas.microsoft.com/office/powerpoint/2010/main" val="2891321380"/>
              </p:ext>
            </p:extLst>
          </p:nvPr>
        </p:nvGraphicFramePr>
        <p:xfrm>
          <a:off x="4531298" y="4129927"/>
          <a:ext cx="7334765" cy="2651131"/>
        </p:xfrm>
        <a:graphic>
          <a:graphicData uri="http://schemas.openxmlformats.org/drawingml/2006/table">
            <a:tbl>
              <a:tblPr firstRow="1" firstCol="1" bandRow="1">
                <a:tableStyleId>{8A107856-5554-42FB-B03E-39F5DBC370BA}</a:tableStyleId>
              </a:tblPr>
              <a:tblGrid>
                <a:gridCol w="1171461">
                  <a:extLst>
                    <a:ext uri="{9D8B030D-6E8A-4147-A177-3AD203B41FA5}">
                      <a16:colId xmlns:a16="http://schemas.microsoft.com/office/drawing/2014/main" val="1817584843"/>
                    </a:ext>
                  </a:extLst>
                </a:gridCol>
                <a:gridCol w="4455052">
                  <a:extLst>
                    <a:ext uri="{9D8B030D-6E8A-4147-A177-3AD203B41FA5}">
                      <a16:colId xmlns:a16="http://schemas.microsoft.com/office/drawing/2014/main" val="410972746"/>
                    </a:ext>
                  </a:extLst>
                </a:gridCol>
                <a:gridCol w="1708252">
                  <a:extLst>
                    <a:ext uri="{9D8B030D-6E8A-4147-A177-3AD203B41FA5}">
                      <a16:colId xmlns:a16="http://schemas.microsoft.com/office/drawing/2014/main" val="3733348441"/>
                    </a:ext>
                  </a:extLst>
                </a:gridCol>
              </a:tblGrid>
              <a:tr h="291459">
                <a:tc>
                  <a:txBody>
                    <a:bodyPr/>
                    <a:lstStyle/>
                    <a:p>
                      <a:pPr algn="ctr">
                        <a:spcAft>
                          <a:spcPts val="0"/>
                        </a:spcAft>
                      </a:pPr>
                      <a:r>
                        <a:rPr lang="ja-JP" sz="1200" kern="0" dirty="0">
                          <a:solidFill>
                            <a:schemeClr val="accent1"/>
                          </a:solidFill>
                          <a:effectLst/>
                        </a:rPr>
                        <a:t>日付</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200" kern="0" dirty="0">
                          <a:solidFill>
                            <a:schemeClr val="accent1"/>
                          </a:solidFill>
                          <a:effectLst/>
                        </a:rPr>
                        <a:t>内容</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ja-JP" sz="1200" kern="0" dirty="0">
                          <a:solidFill>
                            <a:schemeClr val="accent1"/>
                          </a:solidFill>
                          <a:effectLst/>
                        </a:rPr>
                        <a:t>宿泊地</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464178482"/>
                  </a:ext>
                </a:extLst>
              </a:tr>
              <a:tr h="446311">
                <a:tc>
                  <a:txBody>
                    <a:bodyPr/>
                    <a:lstStyle/>
                    <a:p>
                      <a:pPr algn="just">
                        <a:spcAft>
                          <a:spcPts val="0"/>
                        </a:spcAft>
                      </a:pPr>
                      <a:r>
                        <a:rPr lang="en-US" sz="1200" kern="0" dirty="0">
                          <a:solidFill>
                            <a:schemeClr val="accent1"/>
                          </a:solidFill>
                          <a:effectLst/>
                        </a:rPr>
                        <a:t>7/30</a:t>
                      </a:r>
                      <a:r>
                        <a:rPr lang="ja-JP" altLang="en-US" sz="1200" kern="0" dirty="0">
                          <a:solidFill>
                            <a:schemeClr val="accent1"/>
                          </a:solidFill>
                          <a:effectLst/>
                        </a:rPr>
                        <a:t>～</a:t>
                      </a:r>
                      <a:r>
                        <a:rPr lang="en-US" altLang="ja-JP" sz="1200" kern="0" dirty="0">
                          <a:solidFill>
                            <a:schemeClr val="accent1"/>
                          </a:solidFill>
                          <a:effectLst/>
                        </a:rPr>
                        <a:t>31</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algn="just">
                        <a:spcAft>
                          <a:spcPts val="0"/>
                        </a:spcAft>
                      </a:pPr>
                      <a:r>
                        <a:rPr lang="ja-JP" sz="1200" kern="0" dirty="0">
                          <a:solidFill>
                            <a:schemeClr val="accent1"/>
                          </a:solidFill>
                          <a:effectLst/>
                        </a:rPr>
                        <a:t>関西国際空港発→○○国際空港着</a:t>
                      </a:r>
                      <a:endParaRPr lang="en-US" altLang="ja-JP" sz="1200" kern="0" dirty="0">
                        <a:solidFill>
                          <a:schemeClr val="accent1"/>
                        </a:solidFill>
                        <a:effectLst/>
                      </a:endParaRPr>
                    </a:p>
                    <a:p>
                      <a:pPr algn="just">
                        <a:spcAft>
                          <a:spcPts val="0"/>
                        </a:spcAft>
                      </a:pPr>
                      <a:r>
                        <a:rPr lang="ja-JP" altLang="en-US" sz="1200" kern="100" dirty="0">
                          <a:solidFill>
                            <a:schemeClr val="accent1"/>
                          </a:solidFill>
                          <a:effectLst/>
                        </a:rPr>
                        <a:t>〇〇国際空港発→△△国際空港着</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B w="12700" cap="flat" cmpd="sng" algn="ctr">
                      <a:solidFill>
                        <a:schemeClr val="accent2"/>
                      </a:solidFill>
                      <a:prstDash val="solid"/>
                      <a:round/>
                      <a:headEnd type="none" w="med" len="med"/>
                      <a:tailEnd type="none" w="med" len="med"/>
                    </a:lnB>
                  </a:tcPr>
                </a:tc>
                <a:tc>
                  <a:txBody>
                    <a:bodyPr/>
                    <a:lstStyle/>
                    <a:p>
                      <a:pPr algn="just">
                        <a:spcAft>
                          <a:spcPts val="0"/>
                        </a:spcAft>
                      </a:pPr>
                      <a:r>
                        <a:rPr lang="ja-JP" altLang="en-US" sz="1200" kern="100" dirty="0">
                          <a:solidFill>
                            <a:schemeClr val="accent1"/>
                          </a:solidFill>
                          <a:effectLst/>
                          <a:latin typeface="+mj-ea"/>
                          <a:ea typeface="+mj-ea"/>
                          <a:cs typeface="Times New Roman" panose="02020603050405020304" pitchFamily="18" charset="0"/>
                        </a:rPr>
                        <a:t>機内泊</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41028372"/>
                  </a:ext>
                </a:extLst>
              </a:tr>
              <a:tr h="522853">
                <a:tc>
                  <a:txBody>
                    <a:bodyPr/>
                    <a:lstStyle/>
                    <a:p>
                      <a:r>
                        <a:rPr lang="en-US" sz="1200" kern="0" dirty="0">
                          <a:solidFill>
                            <a:schemeClr val="accent1"/>
                          </a:solidFill>
                          <a:effectLst/>
                        </a:rPr>
                        <a:t>8/1</a:t>
                      </a:r>
                      <a:r>
                        <a:rPr lang="ja-JP" sz="1200" kern="0" dirty="0">
                          <a:solidFill>
                            <a:schemeClr val="accent1"/>
                          </a:solidFill>
                          <a:effectLst/>
                        </a:rPr>
                        <a:t>～</a:t>
                      </a:r>
                      <a:r>
                        <a:rPr lang="en-US" altLang="ja-JP" sz="1200" kern="0" dirty="0">
                          <a:solidFill>
                            <a:schemeClr val="accent1"/>
                          </a:solidFill>
                          <a:effectLst/>
                        </a:rPr>
                        <a:t>15</a:t>
                      </a:r>
                      <a:endParaRPr kumimoji="1" lang="ja-JP" altLang="en-US" dirty="0"/>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0" dirty="0">
                          <a:solidFill>
                            <a:schemeClr val="accent1"/>
                          </a:solidFill>
                          <a:effectLst/>
                        </a:rPr>
                        <a:t>●●コーヒー農園でボランティア・</a:t>
                      </a:r>
                      <a:r>
                        <a:rPr lang="ja-JP" altLang="en-US" sz="1200" kern="100" dirty="0">
                          <a:solidFill>
                            <a:schemeClr val="accent1"/>
                          </a:solidFill>
                          <a:effectLst/>
                        </a:rPr>
                        <a:t>加工工場見学</a:t>
                      </a:r>
                      <a:endParaRPr lang="en-US" altLang="ja-JP" sz="1200" kern="100" dirty="0">
                        <a:solidFill>
                          <a:schemeClr val="accent1"/>
                        </a:solidFill>
                        <a:effectLst/>
                      </a:endParaRPr>
                    </a:p>
                    <a:p>
                      <a:pPr algn="just">
                        <a:spcAft>
                          <a:spcPts val="0"/>
                        </a:spcAft>
                      </a:pPr>
                      <a:r>
                        <a:rPr lang="ja-JP" altLang="en-US" sz="1200" kern="100" dirty="0">
                          <a:solidFill>
                            <a:schemeClr val="accent1"/>
                          </a:solidFill>
                          <a:effectLst/>
                        </a:rPr>
                        <a:t>生産者にインタビュー</a:t>
                      </a:r>
                      <a:endParaRPr lang="en-US" altLang="ja-JP" sz="1200" kern="100" dirty="0">
                        <a:solidFill>
                          <a:schemeClr val="accent1"/>
                        </a:solidFill>
                        <a:effectLst/>
                      </a:endParaRPr>
                    </a:p>
                    <a:p>
                      <a:pPr algn="just">
                        <a:spcAft>
                          <a:spcPts val="0"/>
                        </a:spcAft>
                      </a:pPr>
                      <a:r>
                        <a:rPr lang="ja-JP" altLang="en-US" sz="1200" kern="100" dirty="0">
                          <a:solidFill>
                            <a:schemeClr val="accent1"/>
                          </a:solidFill>
                          <a:effectLst/>
                        </a:rPr>
                        <a:t>コーヒーを使った兵庫県のお菓子等を紹介</a:t>
                      </a:r>
                      <a:endParaRPr kumimoji="1" lang="ja-JP" altLang="en-US" dirty="0"/>
                    </a:p>
                  </a:txBody>
                  <a:tcPr marL="68580" marR="68580" marT="0" marB="0" anchor="ctr">
                    <a:lnT w="12700" cap="flat" cmpd="sng" algn="ctr">
                      <a:solidFill>
                        <a:schemeClr val="accent2"/>
                      </a:solidFill>
                      <a:prstDash val="solid"/>
                      <a:round/>
                      <a:headEnd type="none" w="med" len="med"/>
                      <a:tailEnd type="none" w="med" len="med"/>
                    </a:lnT>
                  </a:tcPr>
                </a:tc>
                <a:tc>
                  <a:txBody>
                    <a:bodyPr/>
                    <a:lstStyle/>
                    <a:p>
                      <a:pPr algn="just">
                        <a:spcAft>
                          <a:spcPts val="0"/>
                        </a:spcAft>
                      </a:pPr>
                      <a:r>
                        <a:rPr lang="ja-JP" altLang="en-US" sz="1200" kern="0" dirty="0">
                          <a:solidFill>
                            <a:schemeClr val="accent1"/>
                          </a:solidFill>
                          <a:effectLst/>
                        </a:rPr>
                        <a:t>ホームステイ</a:t>
                      </a:r>
                      <a:endParaRPr lang="en-US" altLang="ja-JP" sz="1200" kern="0" dirty="0">
                        <a:solidFill>
                          <a:schemeClr val="accent1"/>
                        </a:solidFill>
                        <a:effectLst/>
                      </a:endParaRPr>
                    </a:p>
                    <a:p>
                      <a:pPr algn="just">
                        <a:spcAft>
                          <a:spcPts val="0"/>
                        </a:spcAft>
                      </a:pPr>
                      <a:r>
                        <a:rPr lang="ja-JP" altLang="en-US" sz="1200" kern="0" dirty="0">
                          <a:solidFill>
                            <a:schemeClr val="accent1"/>
                          </a:solidFill>
                          <a:effectLst/>
                        </a:rPr>
                        <a:t>（サンパウロ州郊外）</a:t>
                      </a:r>
                      <a:endParaRPr kumimoji="1" lang="ja-JP" altLang="ja-JP" sz="1200" kern="100" dirty="0">
                        <a:solidFill>
                          <a:schemeClr val="accent1"/>
                        </a:solidFill>
                        <a:effectLst/>
                        <a:latin typeface="+mj-ea"/>
                        <a:ea typeface="+mn-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49934403"/>
                  </a:ext>
                </a:extLst>
              </a:tr>
              <a:tr h="407182">
                <a:tc>
                  <a:txBody>
                    <a:bodyPr/>
                    <a:lstStyle/>
                    <a:p>
                      <a:pPr algn="just">
                        <a:spcAft>
                          <a:spcPts val="0"/>
                        </a:spcAft>
                      </a:pPr>
                      <a:r>
                        <a:rPr lang="en-US" sz="1200" kern="0" dirty="0">
                          <a:solidFill>
                            <a:schemeClr val="accent1"/>
                          </a:solidFill>
                          <a:effectLst/>
                        </a:rPr>
                        <a:t>8/16</a:t>
                      </a:r>
                      <a:r>
                        <a:rPr lang="ja-JP" altLang="en-US" sz="1200" kern="0" dirty="0">
                          <a:solidFill>
                            <a:schemeClr val="accent1"/>
                          </a:solidFill>
                          <a:effectLst/>
                        </a:rPr>
                        <a:t>～</a:t>
                      </a:r>
                      <a:r>
                        <a:rPr lang="en-US" altLang="ja-JP" sz="1200" kern="0" dirty="0">
                          <a:solidFill>
                            <a:schemeClr val="accent1"/>
                          </a:solidFill>
                          <a:effectLst/>
                        </a:rPr>
                        <a:t>24</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■■コーヒー会社でインターンシップ</a:t>
                      </a:r>
                      <a:endParaRPr kumimoji="1" lang="en-US" altLang="ja-JP" sz="1200" kern="100" dirty="0">
                        <a:solidFill>
                          <a:schemeClr val="accent1"/>
                        </a:solidFill>
                        <a:effectLst/>
                        <a:latin typeface="+mj-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インターンシップ生に兵庫とブラジルの結びつきを紹介</a:t>
                      </a:r>
                      <a:endParaRPr kumimoji="1" lang="en-US" altLang="ja-JP" sz="1200" kern="100" dirty="0">
                        <a:solidFill>
                          <a:schemeClr val="accent1"/>
                        </a:solidFill>
                        <a:effectLst/>
                        <a:latin typeface="+mj-ea"/>
                        <a:ea typeface="+mn-ea"/>
                        <a:cs typeface="Times New Roman" panose="02020603050405020304" pitchFamily="18" charset="0"/>
                      </a:endParaRPr>
                    </a:p>
                  </a:txBody>
                  <a:tcPr marL="68580" marR="68580" marT="0" marB="0" anchor="ctr"/>
                </a:tc>
                <a:tc rowSpan="2">
                  <a:txBody>
                    <a:bodyPr/>
                    <a:lstStyle/>
                    <a:p>
                      <a:pPr algn="just">
                        <a:spcAft>
                          <a:spcPts val="0"/>
                        </a:spcAft>
                      </a:pPr>
                      <a:r>
                        <a:rPr lang="ja-JP" altLang="en-US" sz="1200" kern="0" dirty="0">
                          <a:solidFill>
                            <a:schemeClr val="accent1"/>
                          </a:solidFill>
                          <a:effectLst/>
                        </a:rPr>
                        <a:t>寮</a:t>
                      </a:r>
                      <a:endParaRPr lang="en-US" altLang="ja-JP" sz="1200" kern="0" dirty="0">
                        <a:solidFill>
                          <a:schemeClr val="accent1"/>
                        </a:solidFill>
                        <a:effectLst/>
                      </a:endParaRPr>
                    </a:p>
                    <a:p>
                      <a:pPr algn="just">
                        <a:spcAft>
                          <a:spcPts val="0"/>
                        </a:spcAft>
                      </a:pPr>
                      <a:r>
                        <a:rPr lang="ja-JP" altLang="en-US" sz="1200" kern="0" dirty="0">
                          <a:solidFill>
                            <a:schemeClr val="accent1"/>
                          </a:solidFill>
                          <a:effectLst/>
                          <a:latin typeface="+mj-ea"/>
                          <a:ea typeface="+mj-ea"/>
                          <a:cs typeface="Times New Roman" panose="02020603050405020304" pitchFamily="18" charset="0"/>
                        </a:rPr>
                        <a:t>（サンパウロ市内）</a:t>
                      </a:r>
                      <a:endParaRPr lang="ja-JP" sz="1100" kern="100" dirty="0">
                        <a:solidFill>
                          <a:schemeClr val="accent1"/>
                        </a:solidFill>
                        <a:effectLst/>
                        <a:latin typeface="+mj-ea"/>
                        <a:ea typeface="+mj-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906496"/>
                  </a:ext>
                </a:extLst>
              </a:tr>
              <a:tr h="522853">
                <a:tc>
                  <a:txBody>
                    <a:bodyPr/>
                    <a:lstStyle/>
                    <a:p>
                      <a:pPr algn="just">
                        <a:spcAft>
                          <a:spcPts val="0"/>
                        </a:spcAft>
                      </a:pPr>
                      <a:r>
                        <a:rPr lang="en-US" sz="1200" kern="0" dirty="0">
                          <a:solidFill>
                            <a:schemeClr val="accent1"/>
                          </a:solidFill>
                          <a:effectLst/>
                        </a:rPr>
                        <a:t>8/25</a:t>
                      </a:r>
                      <a:r>
                        <a:rPr lang="ja-JP" sz="1200" kern="0" dirty="0">
                          <a:solidFill>
                            <a:schemeClr val="accent1"/>
                          </a:solidFill>
                          <a:effectLst/>
                        </a:rPr>
                        <a:t>～</a:t>
                      </a:r>
                      <a:r>
                        <a:rPr lang="en-US" altLang="ja-JP" sz="1200" kern="0" dirty="0">
                          <a:solidFill>
                            <a:schemeClr val="accent1"/>
                          </a:solidFill>
                          <a:effectLst/>
                        </a:rPr>
                        <a:t>2</a:t>
                      </a:r>
                      <a:r>
                        <a:rPr lang="en-US" sz="1200" kern="0" dirty="0">
                          <a:solidFill>
                            <a:schemeClr val="accent1"/>
                          </a:solidFill>
                          <a:effectLst/>
                        </a:rPr>
                        <a:t>7</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algn="just">
                        <a:spcAft>
                          <a:spcPts val="0"/>
                        </a:spcAft>
                      </a:pPr>
                      <a:r>
                        <a:rPr lang="ja-JP" altLang="en-US" sz="1200" kern="0" dirty="0">
                          <a:solidFill>
                            <a:schemeClr val="accent1"/>
                          </a:solidFill>
                          <a:effectLst/>
                        </a:rPr>
                        <a:t>市内のコーヒーショップ巡り、消費者にインタビュー</a:t>
                      </a:r>
                      <a:endParaRPr lang="en-US" altLang="ja-JP" sz="1200" kern="0" dirty="0">
                        <a:solidFill>
                          <a:schemeClr val="accent1"/>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schemeClr val="accent1"/>
                          </a:solidFill>
                          <a:effectLst/>
                          <a:latin typeface="+mj-ea"/>
                          <a:ea typeface="+mn-ea"/>
                          <a:cs typeface="Times New Roman" panose="02020603050405020304" pitchFamily="18" charset="0"/>
                        </a:rPr>
                        <a:t>コーヒー博物館、サンパウロ市場訪問</a:t>
                      </a:r>
                      <a:endParaRPr kumimoji="1" lang="en-US" altLang="ja-JP" sz="1200" kern="100" dirty="0">
                        <a:solidFill>
                          <a:schemeClr val="accent1"/>
                        </a:solidFill>
                        <a:effectLst/>
                        <a:latin typeface="+mj-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accent1"/>
                          </a:solidFill>
                          <a:effectLst/>
                        </a:rPr>
                        <a:t>知り合った方々に兵庫県の魅力をまとめた自作チラシを配布</a:t>
                      </a:r>
                      <a:endParaRPr lang="en-US" altLang="ja-JP" sz="1200" kern="100" dirty="0">
                        <a:solidFill>
                          <a:schemeClr val="accent1"/>
                        </a:solidFill>
                        <a:effectLst/>
                      </a:endParaRPr>
                    </a:p>
                  </a:txBody>
                  <a:tcPr marL="68580" marR="68580" marT="0" marB="0" anchor="ctr">
                    <a:lnB w="12700" cap="flat" cmpd="sng" algn="ctr">
                      <a:solidFill>
                        <a:schemeClr val="accent2"/>
                      </a:solidFill>
                      <a:prstDash val="solid"/>
                      <a:round/>
                      <a:headEnd type="none" w="med" len="med"/>
                      <a:tailEnd type="none" w="med" len="med"/>
                    </a:lnB>
                  </a:tcPr>
                </a:tc>
                <a:tc vMerge="1">
                  <a:txBody>
                    <a:bodyPr/>
                    <a:lstStyle/>
                    <a:p>
                      <a:endParaRPr dirty="0"/>
                    </a:p>
                  </a:txBody>
                  <a:tcPr marL="68580" marR="6858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646261291"/>
                  </a:ext>
                </a:extLst>
              </a:tr>
              <a:tr h="408899">
                <a:tc>
                  <a:txBody>
                    <a:bodyPr/>
                    <a:lstStyle/>
                    <a:p>
                      <a:pPr algn="just">
                        <a:spcAft>
                          <a:spcPts val="0"/>
                        </a:spcAft>
                      </a:pPr>
                      <a:r>
                        <a:rPr lang="en-US" sz="1200" kern="0" dirty="0">
                          <a:solidFill>
                            <a:schemeClr val="accent1"/>
                          </a:solidFill>
                          <a:effectLst/>
                        </a:rPr>
                        <a:t>8/28</a:t>
                      </a:r>
                      <a:r>
                        <a:rPr lang="ja-JP" altLang="en-US" sz="1200" kern="0" dirty="0">
                          <a:solidFill>
                            <a:schemeClr val="accent1"/>
                          </a:solidFill>
                          <a:effectLst/>
                        </a:rPr>
                        <a:t>～</a:t>
                      </a:r>
                      <a:r>
                        <a:rPr lang="en-US" altLang="ja-JP" sz="1200" kern="0" dirty="0">
                          <a:solidFill>
                            <a:schemeClr val="accent1"/>
                          </a:solidFill>
                          <a:effectLst/>
                        </a:rPr>
                        <a:t>29</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tc>
                <a:tc>
                  <a:txBody>
                    <a:bodyPr/>
                    <a:lstStyle/>
                    <a:p>
                      <a:pPr marL="0" indent="0" algn="just">
                        <a:spcAft>
                          <a:spcPts val="0"/>
                        </a:spcAft>
                      </a:pPr>
                      <a:r>
                        <a:rPr lang="ja-JP" altLang="en-US" sz="1200" kern="0" dirty="0">
                          <a:solidFill>
                            <a:schemeClr val="accent1"/>
                          </a:solidFill>
                          <a:effectLst/>
                        </a:rPr>
                        <a:t>△△国際空港発→〇〇国際空港着</a:t>
                      </a:r>
                      <a:endParaRPr lang="en-US" altLang="ja-JP" sz="1200" kern="0" dirty="0">
                        <a:solidFill>
                          <a:schemeClr val="accent1"/>
                        </a:solidFill>
                        <a:effectLst/>
                      </a:endParaRPr>
                    </a:p>
                    <a:p>
                      <a:pPr marL="0" indent="0" algn="just">
                        <a:spcAft>
                          <a:spcPts val="0"/>
                        </a:spcAft>
                      </a:pPr>
                      <a:r>
                        <a:rPr lang="ja-JP" altLang="en-US" sz="1200" kern="0" dirty="0">
                          <a:solidFill>
                            <a:schemeClr val="accent1"/>
                          </a:solidFill>
                          <a:effectLst/>
                        </a:rPr>
                        <a:t>〇〇</a:t>
                      </a:r>
                      <a:r>
                        <a:rPr lang="ja-JP" sz="1200" kern="0" dirty="0">
                          <a:solidFill>
                            <a:schemeClr val="accent1"/>
                          </a:solidFill>
                          <a:effectLst/>
                        </a:rPr>
                        <a:t>国際空港発→関西国際空港着</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tcPr>
                </a:tc>
                <a:tc>
                  <a:txBody>
                    <a:bodyPr/>
                    <a:lstStyle/>
                    <a:p>
                      <a:pPr algn="just">
                        <a:spcAft>
                          <a:spcPts val="0"/>
                        </a:spcAft>
                      </a:pPr>
                      <a:r>
                        <a:rPr lang="ja-JP" altLang="en-US" sz="1200" kern="0" dirty="0">
                          <a:solidFill>
                            <a:schemeClr val="accent1"/>
                          </a:solidFill>
                          <a:effectLst/>
                        </a:rPr>
                        <a:t>機内泊</a:t>
                      </a:r>
                      <a:endParaRPr lang="ja-JP" sz="1200" kern="100" dirty="0">
                        <a:solidFill>
                          <a:schemeClr val="accent1"/>
                        </a:solidFill>
                        <a:effectLst/>
                        <a:latin typeface="+mj-ea"/>
                        <a:ea typeface="+mj-ea"/>
                        <a:cs typeface="Times New Roman" panose="02020603050405020304" pitchFamily="18" charset="0"/>
                      </a:endParaRPr>
                    </a:p>
                  </a:txBody>
                  <a:tcPr marL="68580" marR="68580" marT="0" marB="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04605555"/>
                  </a:ext>
                </a:extLst>
              </a:tr>
            </a:tbl>
          </a:graphicData>
        </a:graphic>
      </p:graphicFrame>
      <p:sp>
        <p:nvSpPr>
          <p:cNvPr id="13" name="Title 10">
            <a:extLst>
              <a:ext uri="{FF2B5EF4-FFF2-40B4-BE49-F238E27FC236}">
                <a16:creationId xmlns:a16="http://schemas.microsoft.com/office/drawing/2014/main" id="{A547681F-0010-E754-598D-E86B158841CF}"/>
              </a:ext>
            </a:extLst>
          </p:cNvPr>
          <p:cNvSpPr txBox="1">
            <a:spLocks/>
          </p:cNvSpPr>
          <p:nvPr/>
        </p:nvSpPr>
        <p:spPr>
          <a:xfrm>
            <a:off x="4307151" y="3403788"/>
            <a:ext cx="6060788"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Schedule</a:t>
            </a:r>
            <a:r>
              <a:rPr lang="ja-JP" altLang="en-US" sz="24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 </a:t>
            </a:r>
            <a:r>
              <a:rPr lang="ja-JP" altLang="en-US" sz="18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rPr>
              <a:t>～スケジュール～</a:t>
            </a:r>
            <a:endParaRPr lang="en-US" altLang="ja-JP" sz="1800" dirty="0">
              <a:ln w="6600">
                <a:solidFill>
                  <a:schemeClr val="bg1">
                    <a:lumMod val="95000"/>
                  </a:schemeClr>
                </a:solidFill>
                <a:prstDash val="solid"/>
              </a:ln>
              <a:effectLst>
                <a:outerShdw dist="38100" dir="2700000" algn="tl" rotWithShape="0">
                  <a:schemeClr val="accent2"/>
                </a:outerShdw>
              </a:effectLst>
              <a:latin typeface="+mn-ea"/>
              <a:ea typeface="+mn-ea"/>
              <a:cs typeface="Calibri Light" panose="020F0302020204030204" pitchFamily="34" charset="0"/>
            </a:endParaRPr>
          </a:p>
        </p:txBody>
      </p:sp>
      <p:sp>
        <p:nvSpPr>
          <p:cNvPr id="8" name="楕円 7">
            <a:extLst>
              <a:ext uri="{FF2B5EF4-FFF2-40B4-BE49-F238E27FC236}">
                <a16:creationId xmlns:a16="http://schemas.microsoft.com/office/drawing/2014/main" id="{D35DEA78-663A-97E6-F74A-3830A5C500DF}"/>
              </a:ext>
            </a:extLst>
          </p:cNvPr>
          <p:cNvSpPr/>
          <p:nvPr/>
        </p:nvSpPr>
        <p:spPr>
          <a:xfrm>
            <a:off x="421878" y="867640"/>
            <a:ext cx="3559507" cy="3342972"/>
          </a:xfrm>
          <a:prstGeom prst="ellipse">
            <a:avLst/>
          </a:prstGeom>
          <a:solidFill>
            <a:srgbClr val="FFF2C8">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E841FFC-9204-F3BA-E7C0-F51A6807CEC4}"/>
              </a:ext>
            </a:extLst>
          </p:cNvPr>
          <p:cNvGrpSpPr/>
          <p:nvPr/>
        </p:nvGrpSpPr>
        <p:grpSpPr>
          <a:xfrm>
            <a:off x="382882" y="1001928"/>
            <a:ext cx="3941643" cy="3411278"/>
            <a:chOff x="437302" y="1015812"/>
            <a:chExt cx="3941643" cy="3411278"/>
          </a:xfrm>
        </p:grpSpPr>
        <p:sp>
          <p:nvSpPr>
            <p:cNvPr id="12" name="Content Placeholder 6">
              <a:extLst>
                <a:ext uri="{FF2B5EF4-FFF2-40B4-BE49-F238E27FC236}">
                  <a16:creationId xmlns:a16="http://schemas.microsoft.com/office/drawing/2014/main" id="{4C2F36FB-ACF3-BC82-B870-16C72FC50A17}"/>
                </a:ext>
              </a:extLst>
            </p:cNvPr>
            <p:cNvSpPr txBox="1">
              <a:spLocks/>
            </p:cNvSpPr>
            <p:nvPr/>
          </p:nvSpPr>
          <p:spPr>
            <a:xfrm>
              <a:off x="620727" y="1015812"/>
              <a:ext cx="3758218" cy="3411278"/>
            </a:xfrm>
            <a:prstGeom prst="ellipse">
              <a:avLst/>
            </a:prstGeom>
            <a:solidFill>
              <a:schemeClr val="bg1">
                <a:alpha val="16078"/>
              </a:schemeClr>
            </a:solidFill>
          </p:spPr>
          <p:txBody>
            <a:bodyPr tIns="216000">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lgn="ctr">
                <a:buClr>
                  <a:schemeClr val="accent1"/>
                </a:buClr>
                <a:buNone/>
              </a:pPr>
              <a:endParaRPr lang="en-US" altLang="ja-JP" sz="1200" dirty="0">
                <a:solidFill>
                  <a:schemeClr val="accent1"/>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accent1"/>
                </a:solidFill>
              </a:endParaRPr>
            </a:p>
            <a:p>
              <a:pPr marL="0" indent="0">
                <a:buNone/>
              </a:pPr>
              <a:endParaRPr lang="en-US" altLang="ja-JP" sz="2000" dirty="0">
                <a:solidFill>
                  <a:schemeClr val="accent1"/>
                </a:solidFill>
              </a:endParaRPr>
            </a:p>
            <a:p>
              <a:endParaRPr lang="en-US" altLang="ja-JP" dirty="0">
                <a:solidFill>
                  <a:schemeClr val="accent1"/>
                </a:solidFill>
              </a:endParaRPr>
            </a:p>
            <a:p>
              <a:endParaRPr lang="en-US" dirty="0">
                <a:solidFill>
                  <a:schemeClr val="accent1"/>
                </a:solidFill>
              </a:endParaRPr>
            </a:p>
          </p:txBody>
        </p:sp>
        <p:sp>
          <p:nvSpPr>
            <p:cNvPr id="14" name="テキスト ボックス 13">
              <a:extLst>
                <a:ext uri="{FF2B5EF4-FFF2-40B4-BE49-F238E27FC236}">
                  <a16:creationId xmlns:a16="http://schemas.microsoft.com/office/drawing/2014/main" id="{7585CD84-2BF8-9B85-81E7-D6994A0DAA88}"/>
                </a:ext>
              </a:extLst>
            </p:cNvPr>
            <p:cNvSpPr txBox="1"/>
            <p:nvPr/>
          </p:nvSpPr>
          <p:spPr>
            <a:xfrm>
              <a:off x="437302" y="1409055"/>
              <a:ext cx="3637497" cy="307777"/>
            </a:xfrm>
            <a:prstGeom prst="rect">
              <a:avLst/>
            </a:prstGeom>
            <a:noFill/>
          </p:spPr>
          <p:txBody>
            <a:bodyPr wrap="square" rtlCol="0">
              <a:spAutoFit/>
            </a:bodyPr>
            <a:lstStyle/>
            <a:p>
              <a:pPr marL="0" indent="0" algn="ctr">
                <a:buClr>
                  <a:schemeClr val="accent1"/>
                </a:buClr>
                <a:buNone/>
              </a:pPr>
              <a:r>
                <a:rPr lang="ja-JP" altLang="en-US" sz="1400" dirty="0">
                  <a:solidFill>
                    <a:schemeClr val="accent1"/>
                  </a:solidFill>
                  <a:latin typeface="Meiryo UI" panose="020B0604030504040204" pitchFamily="50" charset="-128"/>
                  <a:ea typeface="Meiryo UI" panose="020B0604030504040204" pitchFamily="50" charset="-128"/>
                </a:rPr>
                <a:t>● </a:t>
              </a:r>
              <a:r>
                <a:rPr lang="en-US" altLang="ja-JP" sz="1400" dirty="0">
                  <a:solidFill>
                    <a:schemeClr val="accent1"/>
                  </a:solidFill>
                  <a:latin typeface="Meiryo UI" panose="020B0604030504040204" pitchFamily="50" charset="-128"/>
                  <a:ea typeface="Meiryo UI" panose="020B0604030504040204" pitchFamily="50" charset="-128"/>
                </a:rPr>
                <a:t>About Me </a:t>
              </a:r>
              <a:r>
                <a:rPr lang="ja-JP" altLang="en-US" sz="1400" dirty="0">
                  <a:solidFill>
                    <a:schemeClr val="accent1"/>
                  </a:solidFill>
                  <a:latin typeface="Meiryo UI" panose="020B0604030504040204" pitchFamily="50" charset="-128"/>
                  <a:ea typeface="Meiryo UI" panose="020B0604030504040204" pitchFamily="50" charset="-128"/>
                </a:rPr>
                <a:t>●</a:t>
              </a:r>
              <a:r>
                <a:rPr lang="en-US" altLang="ja-JP" sz="1400" dirty="0">
                  <a:solidFill>
                    <a:schemeClr val="accent1"/>
                  </a:solidFill>
                  <a:latin typeface="Meiryo UI" panose="020B0604030504040204" pitchFamily="50" charset="-128"/>
                  <a:ea typeface="Meiryo UI" panose="020B0604030504040204" pitchFamily="50" charset="-128"/>
                </a:rPr>
                <a:t> </a:t>
              </a:r>
            </a:p>
          </p:txBody>
        </p:sp>
        <p:sp>
          <p:nvSpPr>
            <p:cNvPr id="16" name="テキスト ボックス 15">
              <a:extLst>
                <a:ext uri="{FF2B5EF4-FFF2-40B4-BE49-F238E27FC236}">
                  <a16:creationId xmlns:a16="http://schemas.microsoft.com/office/drawing/2014/main" id="{6815306F-6103-561D-F99C-2E7A614D5789}"/>
                </a:ext>
              </a:extLst>
            </p:cNvPr>
            <p:cNvSpPr txBox="1"/>
            <p:nvPr/>
          </p:nvSpPr>
          <p:spPr>
            <a:xfrm>
              <a:off x="969394" y="1831925"/>
              <a:ext cx="3090504" cy="736548"/>
            </a:xfrm>
            <a:prstGeom prst="rect">
              <a:avLst/>
            </a:prstGeom>
            <a:noFill/>
          </p:spPr>
          <p:txBody>
            <a:bodyPr wrap="square" rtlCol="0">
              <a:spAutoFit/>
            </a:bodyPr>
            <a:lstStyle/>
            <a:p>
              <a:pPr marL="0" indent="0">
                <a:buClr>
                  <a:schemeClr val="accent1"/>
                </a:buClr>
                <a:buNone/>
              </a:pPr>
              <a:r>
                <a:rPr lang="ja-JP" altLang="en-US" sz="1700" dirty="0">
                  <a:solidFill>
                    <a:schemeClr val="accent1"/>
                  </a:solidFill>
                  <a:latin typeface="Meiryo UI" panose="020B0604030504040204" pitchFamily="50" charset="-128"/>
                  <a:ea typeface="Meiryo UI" panose="020B0604030504040204" pitchFamily="50" charset="-128"/>
                </a:rPr>
                <a:t>兵庫 未来（</a:t>
              </a:r>
              <a:r>
                <a:rPr lang="en-US" altLang="ja-JP" sz="1700" dirty="0">
                  <a:solidFill>
                    <a:schemeClr val="accent1"/>
                  </a:solidFill>
                  <a:latin typeface="Meiryo UI" panose="020B0604030504040204" pitchFamily="50" charset="-128"/>
                  <a:ea typeface="Meiryo UI" panose="020B0604030504040204" pitchFamily="50" charset="-128"/>
                </a:rPr>
                <a:t>HYOGO Mirai</a:t>
              </a:r>
              <a:r>
                <a:rPr lang="ja-JP" altLang="en-US" sz="1700" dirty="0">
                  <a:solidFill>
                    <a:schemeClr val="accent1"/>
                  </a:solidFill>
                  <a:latin typeface="Meiryo UI" panose="020B0604030504040204" pitchFamily="50" charset="-128"/>
                  <a:ea typeface="Meiryo UI" panose="020B0604030504040204" pitchFamily="50" charset="-128"/>
                </a:rPr>
                <a:t>）</a:t>
              </a:r>
              <a:r>
                <a:rPr lang="en-US" altLang="ja-JP" sz="1700" dirty="0">
                  <a:solidFill>
                    <a:schemeClr val="accent1"/>
                  </a:solidFill>
                  <a:latin typeface="Meiryo UI" panose="020B0604030504040204" pitchFamily="50" charset="-128"/>
                  <a:ea typeface="Meiryo UI" panose="020B0604030504040204" pitchFamily="50" charset="-128"/>
                </a:rPr>
                <a:t> </a:t>
              </a:r>
            </a:p>
            <a:p>
              <a:pPr marL="0" indent="0">
                <a:buClr>
                  <a:schemeClr val="accent1"/>
                </a:buClr>
                <a:buNone/>
              </a:pPr>
              <a:r>
                <a:rPr lang="ja-JP" altLang="en-US" sz="1700" dirty="0">
                  <a:solidFill>
                    <a:schemeClr val="accent1"/>
                  </a:solidFill>
                  <a:latin typeface="Meiryo UI" panose="020B0604030504040204" pitchFamily="50" charset="-128"/>
                  <a:ea typeface="Meiryo UI" panose="020B0604030504040204" pitchFamily="50" charset="-128"/>
                </a:rPr>
                <a:t>兵庫県立○○高校 第２学年</a:t>
              </a:r>
              <a:endParaRPr lang="en-US" altLang="ja-JP" sz="1700" dirty="0">
                <a:solidFill>
                  <a:schemeClr val="accent1"/>
                </a:solidFill>
                <a:latin typeface="Meiryo UI" panose="020B0604030504040204" pitchFamily="50" charset="-128"/>
                <a:ea typeface="Meiryo UI" panose="020B0604030504040204" pitchFamily="50" charset="-128"/>
              </a:endParaRPr>
            </a:p>
            <a:p>
              <a:pPr marL="0" indent="0">
                <a:lnSpc>
                  <a:spcPts val="700"/>
                </a:lnSpc>
                <a:buClr>
                  <a:schemeClr val="accent1"/>
                </a:buClr>
                <a:buNone/>
              </a:pPr>
              <a:endParaRPr lang="en-US" altLang="ja-JP" sz="1700" dirty="0">
                <a:solidFill>
                  <a:schemeClr val="accent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B0F1592-3721-EDD1-F6BB-4C1755AE4B73}"/>
                </a:ext>
              </a:extLst>
            </p:cNvPr>
            <p:cNvSpPr txBox="1"/>
            <p:nvPr/>
          </p:nvSpPr>
          <p:spPr>
            <a:xfrm>
              <a:off x="770675" y="2455957"/>
              <a:ext cx="3559507" cy="1492716"/>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留学希望先　　ブラジル</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留学分野　　　 地域産業、ビジネス</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defTabSz="1165225">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留学テーマ　　　世界最大のコーヒー生産国で</a:t>
              </a:r>
              <a:endParaRPr lang="en-US" altLang="ja-JP" sz="1300" dirty="0">
                <a:solidFill>
                  <a:schemeClr val="accent1"/>
                </a:solidFill>
                <a:latin typeface="Meiryo UI" panose="020B0604030504040204" pitchFamily="50" charset="-128"/>
                <a:ea typeface="Meiryo UI" panose="020B0604030504040204" pitchFamily="50" charset="-128"/>
              </a:endParaRPr>
            </a:p>
            <a:p>
              <a:pPr defTabSz="1165225">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現場のリアルを知る</a:t>
              </a:r>
              <a:endParaRPr lang="en-US" altLang="ja-JP" sz="1300" dirty="0">
                <a:solidFill>
                  <a:schemeClr val="accent1"/>
                </a:solidFill>
                <a:latin typeface="Meiryo UI" panose="020B0604030504040204" pitchFamily="50" charset="-128"/>
                <a:ea typeface="Meiryo UI" panose="020B0604030504040204" pitchFamily="50" charset="-128"/>
              </a:endParaRPr>
            </a:p>
            <a:p>
              <a:pPr marL="285750" indent="-285750">
                <a:buClr>
                  <a:schemeClr val="accent1"/>
                </a:buClr>
                <a:buFont typeface="Wingdings" panose="05000000000000000000" pitchFamily="2" charset="2"/>
                <a:buChar char="l"/>
              </a:pPr>
              <a:r>
                <a:rPr lang="ja-JP" altLang="en-US" sz="1300" dirty="0">
                  <a:solidFill>
                    <a:schemeClr val="accent1"/>
                  </a:solidFill>
                  <a:latin typeface="Meiryo UI" panose="020B0604030504040204" pitchFamily="50" charset="-128"/>
                  <a:ea typeface="Meiryo UI" panose="020B0604030504040204" pitchFamily="50" charset="-128"/>
                </a:rPr>
                <a:t>将来の夢　　　 生産者と消費者を繋ぐ</a:t>
              </a:r>
              <a:endParaRPr lang="en-US" altLang="ja-JP" sz="1300" dirty="0">
                <a:solidFill>
                  <a:schemeClr val="accent1"/>
                </a:solidFill>
                <a:latin typeface="Meiryo UI" panose="020B0604030504040204" pitchFamily="50" charset="-128"/>
                <a:ea typeface="Meiryo UI" panose="020B0604030504040204" pitchFamily="50" charset="-128"/>
              </a:endParaRPr>
            </a:p>
            <a:p>
              <a:pPr>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持続可能なコーヒーづくりに　</a:t>
              </a:r>
              <a:endParaRPr lang="en-US" altLang="ja-JP" sz="1300" dirty="0">
                <a:solidFill>
                  <a:schemeClr val="accent1"/>
                </a:solidFill>
                <a:latin typeface="Meiryo UI" panose="020B0604030504040204" pitchFamily="50" charset="-128"/>
                <a:ea typeface="Meiryo UI" panose="020B0604030504040204" pitchFamily="50" charset="-128"/>
              </a:endParaRPr>
            </a:p>
            <a:p>
              <a:pPr>
                <a:buClr>
                  <a:schemeClr val="accent1"/>
                </a:buClr>
              </a:pPr>
              <a:r>
                <a:rPr lang="ja-JP" altLang="en-US" sz="1300" dirty="0">
                  <a:solidFill>
                    <a:schemeClr val="accent1"/>
                  </a:solidFill>
                  <a:latin typeface="Meiryo UI" panose="020B0604030504040204" pitchFamily="50" charset="-128"/>
                  <a:ea typeface="Meiryo UI" panose="020B0604030504040204" pitchFamily="50" charset="-128"/>
                </a:rPr>
                <a:t>　　　　　　　　　　　　携わること</a:t>
              </a:r>
              <a:endParaRPr lang="en-US" altLang="ja-JP" sz="1300" dirty="0">
                <a:solidFill>
                  <a:schemeClr val="accent1"/>
                </a:solidFill>
                <a:latin typeface="Meiryo UI" panose="020B0604030504040204" pitchFamily="50" charset="-128"/>
                <a:ea typeface="Meiryo UI" panose="020B0604030504040204" pitchFamily="50" charset="-128"/>
              </a:endParaRPr>
            </a:p>
          </p:txBody>
        </p:sp>
      </p:grpSp>
      <p:sp>
        <p:nvSpPr>
          <p:cNvPr id="20" name="角丸四角形 16">
            <a:extLst>
              <a:ext uri="{FF2B5EF4-FFF2-40B4-BE49-F238E27FC236}">
                <a16:creationId xmlns:a16="http://schemas.microsoft.com/office/drawing/2014/main" id="{9DBB2CD3-3D68-400E-25E2-D9F5B7924550}"/>
              </a:ext>
            </a:extLst>
          </p:cNvPr>
          <p:cNvSpPr/>
          <p:nvPr/>
        </p:nvSpPr>
        <p:spPr>
          <a:xfrm>
            <a:off x="4531298" y="1185129"/>
            <a:ext cx="7334763" cy="2495784"/>
          </a:xfrm>
          <a:prstGeom prst="roundRect">
            <a:avLst>
              <a:gd name="adj" fmla="val 1118"/>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300"/>
              </a:spcAft>
              <a:buClr>
                <a:srgbClr val="C00000"/>
              </a:buClr>
              <a:buFont typeface="+mj-lt"/>
              <a:buAutoNum type="arabicPeriod"/>
            </a:pP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留学前に兵庫県内のコーヒー会社や海外移住と文化の交流センターを訪問し、日本のコーヒー市場を調査、分析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世界最大のコーヒー生産国であるブラジルに留学し、農園ボランティアやコーヒー会社でのインターンシップを実施</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地球温暖化や世界的な価格変動に伴う生産現場の課題を聞き取り</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コーヒー大国における消費者の実情を調査</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生産者、消費者それぞれから見たブラジルにおけるコーヒー市場の分析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dirty="0">
                <a:solidFill>
                  <a:schemeClr val="tx2">
                    <a:lumMod val="25000"/>
                  </a:schemeClr>
                </a:solidFill>
                <a:latin typeface="Meiryo UI" panose="020B0604030504040204" pitchFamily="50" charset="-128"/>
                <a:ea typeface="Meiryo UI" panose="020B0604030504040204" pitchFamily="50" charset="-128"/>
              </a:rPr>
              <a:t>分析した結果をレポートにまとめ、持続可能なコーヒーづくりに向けたロードマップを作成</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p:txBody>
      </p:sp>
      <p:sp>
        <p:nvSpPr>
          <p:cNvPr id="23" name="Title 10">
            <a:extLst>
              <a:ext uri="{FF2B5EF4-FFF2-40B4-BE49-F238E27FC236}">
                <a16:creationId xmlns:a16="http://schemas.microsoft.com/office/drawing/2014/main" id="{7F5F07EB-75A5-4FAD-07F9-ADDD67140852}"/>
              </a:ext>
            </a:extLst>
          </p:cNvPr>
          <p:cNvSpPr txBox="1">
            <a:spLocks/>
          </p:cNvSpPr>
          <p:nvPr/>
        </p:nvSpPr>
        <p:spPr>
          <a:xfrm>
            <a:off x="4324986" y="799813"/>
            <a:ext cx="4884776" cy="497159"/>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Plan</a:t>
            </a:r>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～留学計画～</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grpSp>
        <p:nvGrpSpPr>
          <p:cNvPr id="5" name="グループ化 4">
            <a:extLst>
              <a:ext uri="{FF2B5EF4-FFF2-40B4-BE49-F238E27FC236}">
                <a16:creationId xmlns:a16="http://schemas.microsoft.com/office/drawing/2014/main" id="{CB1A5B42-DF7B-F216-3FFA-A3A6B1701990}"/>
              </a:ext>
            </a:extLst>
          </p:cNvPr>
          <p:cNvGrpSpPr/>
          <p:nvPr/>
        </p:nvGrpSpPr>
        <p:grpSpPr>
          <a:xfrm>
            <a:off x="235193" y="5330003"/>
            <a:ext cx="3221052" cy="1285874"/>
            <a:chOff x="107504" y="5037239"/>
            <a:chExt cx="3221052" cy="1285874"/>
          </a:xfrm>
        </p:grpSpPr>
        <p:sp>
          <p:nvSpPr>
            <p:cNvPr id="7" name="正方形/長方形 6">
              <a:extLst>
                <a:ext uri="{FF2B5EF4-FFF2-40B4-BE49-F238E27FC236}">
                  <a16:creationId xmlns:a16="http://schemas.microsoft.com/office/drawing/2014/main" id="{1372DA1A-75EA-BD48-71F9-633EDA632565}"/>
                </a:ext>
              </a:extLst>
            </p:cNvPr>
            <p:cNvSpPr/>
            <p:nvPr/>
          </p:nvSpPr>
          <p:spPr>
            <a:xfrm>
              <a:off x="107504" y="5037239"/>
              <a:ext cx="3221052" cy="128587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注意事項</a:t>
              </a:r>
              <a:endParaRPr kumimoji="1" lang="en-US" altLang="ja-JP" sz="1400" b="1" dirty="0">
                <a:solidFill>
                  <a:srgbClr val="FF0000"/>
                </a:solidFill>
              </a:endParaRPr>
            </a:p>
            <a:p>
              <a:pPr algn="ctr"/>
              <a:endParaRPr kumimoji="1" lang="en-US" altLang="ja-JP" sz="800" dirty="0">
                <a:solidFill>
                  <a:schemeClr val="accent1"/>
                </a:solidFill>
              </a:endParaRPr>
            </a:p>
            <a:p>
              <a:r>
                <a:rPr kumimoji="1" lang="ja-JP" altLang="en-US" sz="1400" b="1" dirty="0">
                  <a:solidFill>
                    <a:srgbClr val="FF0000"/>
                  </a:solidFill>
                </a:rPr>
                <a:t>スライド</a:t>
              </a:r>
              <a:r>
                <a:rPr kumimoji="1" lang="en-US" altLang="ja-JP" sz="1400" b="1" dirty="0">
                  <a:solidFill>
                    <a:srgbClr val="FF0000"/>
                  </a:solidFill>
                </a:rPr>
                <a:t>2</a:t>
              </a:r>
              <a:r>
                <a:rPr kumimoji="1" lang="ja-JP" altLang="en-US" sz="1400" b="1" dirty="0">
                  <a:solidFill>
                    <a:srgbClr val="FF0000"/>
                  </a:solidFill>
                </a:rPr>
                <a:t>枚以内</a:t>
              </a:r>
              <a:endParaRPr kumimoji="1" lang="en-US" altLang="ja-JP" sz="1400" b="1" dirty="0">
                <a:solidFill>
                  <a:srgbClr val="FF0000"/>
                </a:solidFill>
              </a:endParaRPr>
            </a:p>
            <a:p>
              <a:r>
                <a:rPr kumimoji="1" lang="ja-JP" altLang="en-US" sz="1400" b="1" dirty="0">
                  <a:solidFill>
                    <a:srgbClr val="FF0000"/>
                  </a:solidFill>
                </a:rPr>
                <a:t>文字の大きさ</a:t>
              </a:r>
              <a:r>
                <a:rPr kumimoji="1" lang="en-US" altLang="ja-JP" sz="1400" b="1" dirty="0">
                  <a:solidFill>
                    <a:srgbClr val="FF0000"/>
                  </a:solidFill>
                </a:rPr>
                <a:t>12</a:t>
              </a:r>
              <a:r>
                <a:rPr kumimoji="1" lang="ja-JP" altLang="en-US" sz="1400" b="1" dirty="0">
                  <a:solidFill>
                    <a:srgbClr val="FF0000"/>
                  </a:solidFill>
                </a:rPr>
                <a:t>ポイント以上</a:t>
              </a:r>
              <a:endParaRPr kumimoji="1" lang="en-US" altLang="ja-JP" sz="1400" b="1" dirty="0">
                <a:solidFill>
                  <a:srgbClr val="FF0000"/>
                </a:solidFill>
              </a:endParaRPr>
            </a:p>
            <a:p>
              <a:r>
                <a:rPr kumimoji="1" lang="ja-JP" altLang="en-US" sz="1400" b="1" dirty="0">
                  <a:solidFill>
                    <a:srgbClr val="FF0000"/>
                  </a:solidFill>
                </a:rPr>
                <a:t>写真等は</a:t>
              </a:r>
              <a:r>
                <a:rPr kumimoji="1" lang="en-US" altLang="ja-JP" sz="1400" b="1" dirty="0">
                  <a:solidFill>
                    <a:srgbClr val="FF0000"/>
                  </a:solidFill>
                </a:rPr>
                <a:t>2</a:t>
              </a:r>
              <a:r>
                <a:rPr kumimoji="1" lang="ja-JP" altLang="en-US" sz="1400" b="1" dirty="0">
                  <a:solidFill>
                    <a:srgbClr val="FF0000"/>
                  </a:solidFill>
                </a:rPr>
                <a:t>枚以内で作成してください。</a:t>
              </a:r>
              <a:endParaRPr kumimoji="1" lang="en-US" altLang="ja-JP" sz="1400" b="1" dirty="0">
                <a:solidFill>
                  <a:srgbClr val="FF0000"/>
                </a:solidFill>
              </a:endParaRPr>
            </a:p>
          </p:txBody>
        </p:sp>
        <p:pic>
          <p:nvPicPr>
            <p:cNvPr id="9" name="グラフィックス 8" descr="警告 単色塗りつぶし">
              <a:extLst>
                <a:ext uri="{FF2B5EF4-FFF2-40B4-BE49-F238E27FC236}">
                  <a16:creationId xmlns:a16="http://schemas.microsoft.com/office/drawing/2014/main" id="{0FF20655-E561-0F0C-6BBE-C4685D5C1F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8760" y="5150251"/>
              <a:ext cx="221687" cy="256653"/>
            </a:xfrm>
            <a:prstGeom prst="rect">
              <a:avLst/>
            </a:prstGeom>
          </p:spPr>
        </p:pic>
        <p:pic>
          <p:nvPicPr>
            <p:cNvPr id="11" name="グラフィックス 10" descr="警告 単色塗りつぶし">
              <a:extLst>
                <a:ext uri="{FF2B5EF4-FFF2-40B4-BE49-F238E27FC236}">
                  <a16:creationId xmlns:a16="http://schemas.microsoft.com/office/drawing/2014/main" id="{1F682B48-31A6-DDA2-1CB4-5229FE26F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419" y="5141286"/>
              <a:ext cx="221687" cy="256653"/>
            </a:xfrm>
            <a:prstGeom prst="rect">
              <a:avLst/>
            </a:prstGeom>
          </p:spPr>
        </p:pic>
      </p:grpSp>
    </p:spTree>
    <p:extLst>
      <p:ext uri="{BB962C8B-B14F-4D97-AF65-F5344CB8AC3E}">
        <p14:creationId xmlns:p14="http://schemas.microsoft.com/office/powerpoint/2010/main" val="172811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a:extLst>
            <a:ext uri="{FF2B5EF4-FFF2-40B4-BE49-F238E27FC236}">
              <a16:creationId xmlns:a16="http://schemas.microsoft.com/office/drawing/2014/main" id="{E8BB8F76-EE79-BD48-5BFB-27A897DC42AA}"/>
            </a:ext>
          </a:extLst>
        </p:cNvPr>
        <p:cNvGrpSpPr/>
        <p:nvPr/>
      </p:nvGrpSpPr>
      <p:grpSpPr>
        <a:xfrm>
          <a:off x="0" y="0"/>
          <a:ext cx="0" cy="0"/>
          <a:chOff x="0" y="0"/>
          <a:chExt cx="0" cy="0"/>
        </a:xfrm>
      </p:grpSpPr>
      <p:sp>
        <p:nvSpPr>
          <p:cNvPr id="18" name="角丸四角形 16">
            <a:extLst>
              <a:ext uri="{FF2B5EF4-FFF2-40B4-BE49-F238E27FC236}">
                <a16:creationId xmlns:a16="http://schemas.microsoft.com/office/drawing/2014/main" id="{F895643A-F011-03AE-5253-EC1C4B534FE8}"/>
              </a:ext>
            </a:extLst>
          </p:cNvPr>
          <p:cNvSpPr/>
          <p:nvPr/>
        </p:nvSpPr>
        <p:spPr>
          <a:xfrm>
            <a:off x="6318235" y="939553"/>
            <a:ext cx="5450541" cy="1765454"/>
          </a:xfrm>
          <a:prstGeom prst="roundRect">
            <a:avLst>
              <a:gd name="adj" fmla="val 2354"/>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300"/>
              </a:spcAft>
              <a:buClr>
                <a:srgbClr val="C00000"/>
              </a:buClr>
              <a:buFont typeface="+mj-lt"/>
              <a:buAutoNum type="arabicPeriod"/>
            </a:pPr>
            <a:r>
              <a:rPr lang="ja-JP" altLang="en-US" sz="1600" i="0" dirty="0">
                <a:solidFill>
                  <a:srgbClr val="000000"/>
                </a:solidFill>
                <a:effectLst/>
                <a:latin typeface="Meiryo UI" panose="020B0604030504040204" pitchFamily="50" charset="-128"/>
                <a:ea typeface="Meiryo UI" panose="020B0604030504040204" pitchFamily="50" charset="-128"/>
              </a:rPr>
              <a:t>神戸の老舗ロースター炭火焙煎「萩原珈琲」焙煎師の技にふれる工場見学と淹れ方ワークショップ</a:t>
            </a:r>
            <a:endParaRPr lang="en-US" altLang="ja-JP" sz="1600" i="0" dirty="0">
              <a:solidFill>
                <a:srgbClr val="000000"/>
              </a:solidFill>
              <a:effectLst/>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en-US" altLang="ja-JP" sz="1600" i="0" dirty="0">
                <a:solidFill>
                  <a:srgbClr val="000000"/>
                </a:solidFill>
                <a:effectLst/>
                <a:latin typeface="Meiryo UI" panose="020B0604030504040204" pitchFamily="50" charset="-128"/>
                <a:ea typeface="Meiryo UI" panose="020B0604030504040204" pitchFamily="50" charset="-128"/>
              </a:rPr>
              <a:t>150</a:t>
            </a:r>
            <a:r>
              <a:rPr lang="ja-JP" altLang="en-US" sz="1600" i="0" dirty="0">
                <a:solidFill>
                  <a:srgbClr val="000000"/>
                </a:solidFill>
                <a:effectLst/>
                <a:latin typeface="Meiryo UI" panose="020B0604030504040204" pitchFamily="50" charset="-128"/>
                <a:ea typeface="Meiryo UI" panose="020B0604030504040204" pitchFamily="50" charset="-128"/>
              </a:rPr>
              <a:t>年を超える歴史をもつ、神戸元町～懐かしいのに新しい、神戸元町商店街のまち歩き～</a:t>
            </a:r>
            <a:endParaRPr lang="en-US" altLang="ja-JP" sz="1600" i="0" dirty="0">
              <a:solidFill>
                <a:srgbClr val="000000"/>
              </a:solidFill>
              <a:effectLst/>
              <a:latin typeface="Meiryo UI" panose="020B0604030504040204" pitchFamily="50" charset="-128"/>
              <a:ea typeface="Meiryo UI" panose="020B0604030504040204" pitchFamily="50" charset="-128"/>
            </a:endParaRPr>
          </a:p>
          <a:p>
            <a:pPr marL="342900" indent="-342900">
              <a:spcAft>
                <a:spcPts val="300"/>
              </a:spcAft>
              <a:buClr>
                <a:srgbClr val="C00000"/>
              </a:buClr>
              <a:buFont typeface="+mj-lt"/>
              <a:buAutoNum type="arabicPeriod"/>
            </a:pPr>
            <a:r>
              <a:rPr lang="ja-JP" altLang="en-US" sz="1600" i="0" dirty="0">
                <a:solidFill>
                  <a:srgbClr val="000000"/>
                </a:solidFill>
                <a:effectLst/>
                <a:latin typeface="Meiryo UI" panose="020B0604030504040204" pitchFamily="50" charset="-128"/>
                <a:ea typeface="Meiryo UI" panose="020B0604030504040204" pitchFamily="50" charset="-128"/>
              </a:rPr>
              <a:t>「あなたの命を守る</a:t>
            </a:r>
            <a:r>
              <a:rPr lang="en-US" altLang="ja-JP" sz="1600" i="0" dirty="0">
                <a:solidFill>
                  <a:srgbClr val="000000"/>
                </a:solidFill>
                <a:effectLst/>
                <a:latin typeface="Meiryo UI" panose="020B0604030504040204" pitchFamily="50" charset="-128"/>
                <a:ea typeface="Meiryo UI" panose="020B0604030504040204" pitchFamily="50" charset="-128"/>
              </a:rPr>
              <a:t>BOUSAI</a:t>
            </a:r>
            <a:r>
              <a:rPr lang="ja-JP" altLang="en-US" sz="1600" i="0" dirty="0">
                <a:solidFill>
                  <a:srgbClr val="000000"/>
                </a:solidFill>
                <a:effectLst/>
                <a:latin typeface="Meiryo UI" panose="020B0604030504040204" pitchFamily="50" charset="-128"/>
                <a:ea typeface="Meiryo UI" panose="020B0604030504040204" pitchFamily="50" charset="-128"/>
              </a:rPr>
              <a:t>体験・学習プログラム」 </a:t>
            </a:r>
            <a:r>
              <a:rPr lang="en-US" altLang="ja-JP" sz="1600" i="0" dirty="0">
                <a:solidFill>
                  <a:srgbClr val="000000"/>
                </a:solidFill>
                <a:effectLst/>
                <a:latin typeface="Meiryo UI" panose="020B0604030504040204" pitchFamily="50" charset="-128"/>
                <a:ea typeface="Meiryo UI" panose="020B0604030504040204" pitchFamily="50" charset="-128"/>
              </a:rPr>
              <a:t>―</a:t>
            </a:r>
            <a:r>
              <a:rPr lang="ja-JP" altLang="en-US" sz="1600" i="0" dirty="0">
                <a:solidFill>
                  <a:srgbClr val="000000"/>
                </a:solidFill>
                <a:effectLst/>
                <a:latin typeface="Meiryo UI" panose="020B0604030504040204" pitchFamily="50" charset="-128"/>
                <a:ea typeface="Meiryo UI" panose="020B0604030504040204" pitchFamily="50" charset="-128"/>
              </a:rPr>
              <a:t>阪神・淡路大震災を学び、自然災害への対応力を養う</a:t>
            </a:r>
            <a:r>
              <a:rPr lang="en-US" altLang="ja-JP" sz="1600" i="0" dirty="0">
                <a:solidFill>
                  <a:srgbClr val="000000"/>
                </a:solidFill>
                <a:effectLst/>
                <a:latin typeface="Meiryo UI" panose="020B0604030504040204" pitchFamily="50" charset="-128"/>
                <a:ea typeface="Meiryo UI" panose="020B0604030504040204" pitchFamily="50" charset="-128"/>
              </a:rPr>
              <a:t>―</a:t>
            </a:r>
            <a:endParaRPr lang="ja-JP" altLang="en-US" sz="1600" i="0" dirty="0">
              <a:solidFill>
                <a:srgbClr val="000000"/>
              </a:solidFill>
              <a:effectLst/>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71B6E415-0286-1713-4A93-F6BEDD4380B3}"/>
              </a:ext>
            </a:extLst>
          </p:cNvPr>
          <p:cNvSpPr/>
          <p:nvPr/>
        </p:nvSpPr>
        <p:spPr>
          <a:xfrm>
            <a:off x="8716879" y="2799154"/>
            <a:ext cx="541558" cy="412621"/>
          </a:xfrm>
          <a:prstGeom prst="downArrow">
            <a:avLst/>
          </a:prstGeom>
          <a:solidFill>
            <a:schemeClr val="accent2">
              <a:lumMod val="60000"/>
              <a:lumOff val="4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endParaRPr>
          </a:p>
        </p:txBody>
      </p:sp>
      <p:sp>
        <p:nvSpPr>
          <p:cNvPr id="5" name="角丸四角形 16">
            <a:extLst>
              <a:ext uri="{FF2B5EF4-FFF2-40B4-BE49-F238E27FC236}">
                <a16:creationId xmlns:a16="http://schemas.microsoft.com/office/drawing/2014/main" id="{DAB0BB97-67C6-C96B-3F82-DAEE55F8391A}"/>
              </a:ext>
            </a:extLst>
          </p:cNvPr>
          <p:cNvSpPr/>
          <p:nvPr/>
        </p:nvSpPr>
        <p:spPr>
          <a:xfrm>
            <a:off x="6336494" y="3872470"/>
            <a:ext cx="5415328" cy="2092667"/>
          </a:xfrm>
          <a:prstGeom prst="roundRect">
            <a:avLst>
              <a:gd name="adj" fmla="val 2354"/>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兵庫県の魅力をまとめたチラシを自作し、ホストファミリーや現地で知り合った方々に配布</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コーヒーにあう地元の銘菓やコーヒーを使った兵庫県産のお菓子を持参し、一緒にカフェタイムを楽しむ</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ホストファミリーに日本茶や日本食を振舞う</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2">
                    <a:lumMod val="25000"/>
                  </a:schemeClr>
                </a:solidFill>
                <a:latin typeface="Meiryo UI" panose="020B0604030504040204" pitchFamily="50" charset="-128"/>
                <a:ea typeface="Meiryo UI" panose="020B0604030504040204" pitchFamily="50" charset="-128"/>
              </a:rPr>
              <a:t>移民の歴史を通した兵庫とブラジルの結びつきについて他のインターンシップ生に紹介</a:t>
            </a:r>
            <a:endParaRPr lang="en-US" altLang="ja-JP" sz="1600" dirty="0">
              <a:solidFill>
                <a:schemeClr val="tx2">
                  <a:lumMod val="25000"/>
                </a:schemeClr>
              </a:solidFill>
              <a:latin typeface="Meiryo UI" panose="020B0604030504040204" pitchFamily="50" charset="-128"/>
              <a:ea typeface="Meiryo UI" panose="020B0604030504040204" pitchFamily="50" charset="-128"/>
            </a:endParaRPr>
          </a:p>
        </p:txBody>
      </p:sp>
      <p:sp>
        <p:nvSpPr>
          <p:cNvPr id="6" name="Title 10">
            <a:extLst>
              <a:ext uri="{FF2B5EF4-FFF2-40B4-BE49-F238E27FC236}">
                <a16:creationId xmlns:a16="http://schemas.microsoft.com/office/drawing/2014/main" id="{8B4F883B-F901-DB2F-9C92-7D2B11857A20}"/>
              </a:ext>
            </a:extLst>
          </p:cNvPr>
          <p:cNvSpPr txBox="1">
            <a:spLocks/>
          </p:cNvSpPr>
          <p:nvPr/>
        </p:nvSpPr>
        <p:spPr>
          <a:xfrm>
            <a:off x="6115776" y="3014007"/>
            <a:ext cx="5184276"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Ambassador of Hyogo</a:t>
            </a:r>
          </a:p>
          <a:p>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　～アンバサダー活動～</a:t>
            </a:r>
            <a:endParaRPr lang="en-US"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2" name="Title 10">
            <a:extLst>
              <a:ext uri="{FF2B5EF4-FFF2-40B4-BE49-F238E27FC236}">
                <a16:creationId xmlns:a16="http://schemas.microsoft.com/office/drawing/2014/main" id="{78F54714-1043-0B38-E2DC-176FF7B3A623}"/>
              </a:ext>
            </a:extLst>
          </p:cNvPr>
          <p:cNvSpPr txBox="1">
            <a:spLocks/>
          </p:cNvSpPr>
          <p:nvPr/>
        </p:nvSpPr>
        <p:spPr>
          <a:xfrm>
            <a:off x="6096000" y="67682"/>
            <a:ext cx="5569760" cy="1098906"/>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altLang="ja-JP"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Hyogo Field Pavilion</a:t>
            </a:r>
          </a:p>
          <a:p>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　～体験予定のひょうごフィールドパビリオン～</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34" name="角丸四角形 16">
            <a:extLst>
              <a:ext uri="{FF2B5EF4-FFF2-40B4-BE49-F238E27FC236}">
                <a16:creationId xmlns:a16="http://schemas.microsoft.com/office/drawing/2014/main" id="{8FBCF3CF-CACA-7154-5E13-9006E8131502}"/>
              </a:ext>
            </a:extLst>
          </p:cNvPr>
          <p:cNvSpPr/>
          <p:nvPr/>
        </p:nvSpPr>
        <p:spPr>
          <a:xfrm>
            <a:off x="332956" y="697885"/>
            <a:ext cx="5693988" cy="5264000"/>
          </a:xfrm>
          <a:prstGeom prst="roundRect">
            <a:avLst>
              <a:gd name="adj" fmla="val 1259"/>
            </a:avLst>
          </a:prstGeom>
          <a:solidFill>
            <a:srgbClr val="FFF2C8">
              <a:alpha val="89804"/>
            </a:srgbClr>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私の祖父は喫茶店を営んでいるため、コーヒーを楽しむ消費者を身近に見ながら育ちました。祖父からコーヒーの価格高騰について話を聞いたことが、コーヒー市場が抱える環境問題などに興味を持ったきっかけで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私は現在、持続可能なコーヒーの未来を考える団体のセミナーやイベントに参加し、人々がコーヒーを飲み続けられる世界を守るための勉強や普及活動を行っています。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コーヒーの生産は気候変動の影響を受けやすく、このまま地球温暖化や生産者の減少が続くと、近い将来、コーヒーが飲めなくなると言われています。「大好きなコーヒーが無くなる世界には絶対になってほしくない！持続可能な世界で人々にコーヒーを楽しみ続けてほしい！」それが私の願いで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今回の留学では、世界最大のコーヒー大国の現状を目で見て確かめ、肌で感じることで、より国際的な視点を身につけます。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高校卒業後は、サステナブルなコーヒの開発や普及、教育活動に力を入れる企業へ就職するために、海外の大学で勉強したいと考えています。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300"/>
              </a:spcAft>
              <a:buClr>
                <a:srgbClr val="C00000"/>
              </a:buClr>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将来は、兵庫からコーヒーで、日本のみならず世界の人々に笑顔を届け続ける社会の実現を目指します。</a:t>
            </a:r>
            <a:endParaRPr lang="en-US" altLang="ja-JP" sz="1600" dirty="0">
              <a:solidFill>
                <a:srgbClr val="C00000"/>
              </a:solidFill>
              <a:latin typeface="Meiryo UI" panose="020B0604030504040204" pitchFamily="50" charset="-128"/>
              <a:ea typeface="Meiryo UI" panose="020B0604030504040204" pitchFamily="50" charset="-128"/>
            </a:endParaRPr>
          </a:p>
          <a:p>
            <a:pPr>
              <a:spcAft>
                <a:spcPts val="300"/>
              </a:spcAft>
              <a:buClr>
                <a:srgbClr val="C00000"/>
              </a:buClr>
            </a:pPr>
            <a:endParaRPr lang="en-US" altLang="ja-JP" sz="1600" dirty="0">
              <a:solidFill>
                <a:srgbClr val="C00000"/>
              </a:solidFill>
              <a:latin typeface="Meiryo UI" panose="020B0604030504040204" pitchFamily="50" charset="-128"/>
              <a:ea typeface="Meiryo UI" panose="020B0604030504040204" pitchFamily="50" charset="-128"/>
            </a:endParaRPr>
          </a:p>
        </p:txBody>
      </p:sp>
      <p:sp>
        <p:nvSpPr>
          <p:cNvPr id="35" name="Title 10">
            <a:extLst>
              <a:ext uri="{FF2B5EF4-FFF2-40B4-BE49-F238E27FC236}">
                <a16:creationId xmlns:a16="http://schemas.microsoft.com/office/drawing/2014/main" id="{BB8D1759-45DC-88DD-8B94-DB17A6A59AAC}"/>
              </a:ext>
            </a:extLst>
          </p:cNvPr>
          <p:cNvSpPr txBox="1">
            <a:spLocks/>
          </p:cNvSpPr>
          <p:nvPr/>
        </p:nvSpPr>
        <p:spPr>
          <a:xfrm>
            <a:off x="177423" y="112058"/>
            <a:ext cx="4739844" cy="784057"/>
          </a:xfrm>
          <a:prstGeom prst="rect">
            <a:avLst/>
          </a:prstGeom>
          <a:noFill/>
        </p:spPr>
        <p:txBody>
          <a:bodyPr vert="horz" lIns="288000" tIns="45720" rIns="91440" bIns="0" rtlCol="0" anchor="ctr">
            <a:noAutofit/>
          </a:bodyPr>
          <a:lstStyle>
            <a:lvl1pPr algn="l" defTabSz="914400" rtl="0" eaLnBrk="1" latinLnBrk="0" hangingPunct="1">
              <a:lnSpc>
                <a:spcPct val="90000"/>
              </a:lnSpc>
              <a:spcBef>
                <a:spcPct val="0"/>
              </a:spcBef>
              <a:buNone/>
              <a:defRPr kumimoji="1" lang="en-IN" sz="3600" b="1" kern="1200">
                <a:solidFill>
                  <a:schemeClr val="tx1"/>
                </a:solidFill>
                <a:latin typeface="+mj-lt"/>
                <a:ea typeface="+mj-ea"/>
                <a:cs typeface="+mj-cs"/>
              </a:defRPr>
            </a:lvl1pPr>
          </a:lstStyle>
          <a:p>
            <a:r>
              <a:rPr lang="en-US" sz="24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Passion </a:t>
            </a:r>
            <a:r>
              <a:rPr lang="ja-JP" alt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rPr>
              <a:t>～留学にかける想い～　</a:t>
            </a:r>
            <a:endParaRPr lang="en-US" sz="1800" dirty="0">
              <a:ln w="6600">
                <a:solidFill>
                  <a:schemeClr val="bg1">
                    <a:lumMod val="95000"/>
                  </a:schemeClr>
                </a:solidFill>
                <a:prstDash val="solid"/>
              </a:ln>
              <a:effectLst>
                <a:outerShdw dist="38100" dir="2700000" algn="tl" rotWithShape="0">
                  <a:schemeClr val="accent2"/>
                </a:outerShdw>
              </a:effectLst>
              <a:latin typeface="+mj-ea"/>
              <a:cs typeface="Calibri Light" panose="020F0302020204030204" pitchFamily="34" charset="0"/>
            </a:endParaRPr>
          </a:p>
        </p:txBody>
      </p:sp>
      <p:sp>
        <p:nvSpPr>
          <p:cNvPr id="38" name="Content Placeholder 6">
            <a:extLst>
              <a:ext uri="{FF2B5EF4-FFF2-40B4-BE49-F238E27FC236}">
                <a16:creationId xmlns:a16="http://schemas.microsoft.com/office/drawing/2014/main" id="{84681B30-AB8A-6971-8758-FD819DE3D081}"/>
              </a:ext>
            </a:extLst>
          </p:cNvPr>
          <p:cNvSpPr txBox="1">
            <a:spLocks/>
          </p:cNvSpPr>
          <p:nvPr/>
        </p:nvSpPr>
        <p:spPr>
          <a:xfrm>
            <a:off x="2241930" y="6082820"/>
            <a:ext cx="9803914" cy="482052"/>
          </a:xfrm>
          <a:prstGeom prst="rect">
            <a:avLst/>
          </a:prstGeom>
          <a:noFill/>
          <a:ln>
            <a:noFill/>
          </a:ln>
        </p:spPr>
        <p:txBody>
          <a:bodyPr tIns="108000">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kumimoji="1"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kumimoji="1"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srgbClr val="C00000"/>
              </a:buClr>
              <a:buNone/>
            </a:pPr>
            <a:r>
              <a:rPr lang="ja-JP" altLang="en-US" sz="2700" b="1" dirty="0">
                <a:ln w="3175">
                  <a:solidFill>
                    <a:schemeClr val="tx1"/>
                  </a:solidFill>
                </a:ln>
              </a:rPr>
              <a:t>サステナブルコーヒーで世界を変えるチャンスをください！！</a:t>
            </a:r>
            <a:endParaRPr lang="en-US" altLang="ja-JP" sz="2700" b="1" dirty="0">
              <a:ln w="3175">
                <a:solidFill>
                  <a:schemeClr val="tx1"/>
                </a:solidFill>
              </a:ln>
            </a:endParaRPr>
          </a:p>
        </p:txBody>
      </p:sp>
      <mc:AlternateContent xmlns:mc="http://schemas.openxmlformats.org/markup-compatibility/2006" xmlns:p14="http://schemas.microsoft.com/office/powerpoint/2010/main">
        <mc:Choice Requires="p14">
          <p:contentPart p14:bwMode="auto" r:id="rId2">
            <p14:nvContentPartPr>
              <p14:cNvPr id="55" name="インク 54">
                <a:extLst>
                  <a:ext uri="{FF2B5EF4-FFF2-40B4-BE49-F238E27FC236}">
                    <a16:creationId xmlns:a16="http://schemas.microsoft.com/office/drawing/2014/main" id="{D1412885-C803-FB40-4AB3-352E0A75423A}"/>
                  </a:ext>
                </a:extLst>
              </p14:cNvPr>
              <p14:cNvContentPartPr/>
              <p14:nvPr/>
            </p14:nvContentPartPr>
            <p14:xfrm>
              <a:off x="2363775" y="6488295"/>
              <a:ext cx="9425760" cy="360"/>
            </p14:xfrm>
          </p:contentPart>
        </mc:Choice>
        <mc:Fallback xmlns="">
          <p:pic>
            <p:nvPicPr>
              <p:cNvPr id="55" name="インク 54">
                <a:extLst>
                  <a:ext uri="{FF2B5EF4-FFF2-40B4-BE49-F238E27FC236}">
                    <a16:creationId xmlns:a16="http://schemas.microsoft.com/office/drawing/2014/main" id="{D1412885-C803-FB40-4AB3-352E0A75423A}"/>
                  </a:ext>
                </a:extLst>
              </p:cNvPr>
              <p:cNvPicPr/>
              <p:nvPr/>
            </p:nvPicPr>
            <p:blipFill>
              <a:blip r:embed="rId9"/>
              <a:stretch>
                <a:fillRect/>
              </a:stretch>
            </p:blipFill>
            <p:spPr>
              <a:xfrm>
                <a:off x="2273780" y="6308295"/>
                <a:ext cx="9605391" cy="360000"/>
              </a:xfrm>
              <a:prstGeom prst="rect">
                <a:avLst/>
              </a:prstGeom>
            </p:spPr>
          </p:pic>
        </mc:Fallback>
      </mc:AlternateContent>
      <p:pic>
        <p:nvPicPr>
          <p:cNvPr id="4" name="図 3" descr="セラミック コーヒー ドリッパーでコーヒーとフィルターを通して水を注ぐ、金属製のコーヒー ドリップ ケトルを持っている人物">
            <a:extLst>
              <a:ext uri="{FF2B5EF4-FFF2-40B4-BE49-F238E27FC236}">
                <a16:creationId xmlns:a16="http://schemas.microsoft.com/office/drawing/2014/main" id="{C69E43E8-84B9-FB9B-5357-4D14420D8B73}"/>
              </a:ext>
            </a:extLst>
          </p:cNvPr>
          <p:cNvPicPr>
            <a:picLocks noChangeAspect="1"/>
          </p:cNvPicPr>
          <p:nvPr/>
        </p:nvPicPr>
        <p:blipFill>
          <a:blip r:embed="rId10"/>
          <a:stretch>
            <a:fillRect/>
          </a:stretch>
        </p:blipFill>
        <p:spPr>
          <a:xfrm>
            <a:off x="480883" y="5646282"/>
            <a:ext cx="1653469" cy="1102314"/>
          </a:xfrm>
          <a:prstGeom prst="ellipse">
            <a:avLst/>
          </a:prstGeom>
          <a:ln>
            <a:noFill/>
          </a:ln>
          <a:effectLst>
            <a:softEdge rad="31750"/>
          </a:effectLst>
        </p:spPr>
      </p:pic>
    </p:spTree>
    <p:extLst>
      <p:ext uri="{BB962C8B-B14F-4D97-AF65-F5344CB8AC3E}">
        <p14:creationId xmlns:p14="http://schemas.microsoft.com/office/powerpoint/2010/main" val="2997984372"/>
      </p:ext>
    </p:extLst>
  </p:cSld>
  <p:clrMapOvr>
    <a:masterClrMapping/>
  </p:clrMapOvr>
</p:sld>
</file>

<file path=ppt/theme/theme1.xml><?xml version="1.0" encoding="utf-8"?>
<a:theme xmlns:a="http://schemas.openxmlformats.org/drawingml/2006/main" name="Office テーマ">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3.xml><?xml version="1.0" encoding="utf-8"?>
<ds:datastoreItem xmlns:ds="http://schemas.openxmlformats.org/officeDocument/2006/customXml" ds:itemID="{C87F4215-C6BB-44A3-9A5E-9446E6835900}">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750</Words>
  <Application>Microsoft Office PowerPoint</Application>
  <PresentationFormat>ワイド画面</PresentationFormat>
  <Paragraphs>81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メイリオ</vt:lpstr>
      <vt:lpstr>Arial</vt:lpstr>
      <vt:lpstr>Arial Black</vt:lpstr>
      <vt:lpstr>Calibri</vt:lpstr>
      <vt:lpstr>Times New Roman</vt:lpstr>
      <vt:lpstr>Wingdings</vt:lpstr>
      <vt:lpstr>Office テーマ</vt:lpstr>
      <vt:lpstr>至極の一杯で世界の笑顔を繋ぐコーヒーづくり</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2024-03-19T07:10:53Z</dcterms:created>
  <dcterms:modified xsi:type="dcterms:W3CDTF">2025-02-17T05:04:26Z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