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322" r:id="rId2"/>
    <p:sldId id="323" r:id="rId3"/>
    <p:sldId id="324" r:id="rId4"/>
    <p:sldId id="352" r:id="rId5"/>
    <p:sldId id="353" r:id="rId6"/>
    <p:sldId id="327" r:id="rId7"/>
    <p:sldId id="351" r:id="rId8"/>
    <p:sldId id="344" r:id="rId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99"/>
    <a:srgbClr val="FFCCFF"/>
    <a:srgbClr val="3333FF"/>
    <a:srgbClr val="00FF00"/>
    <a:srgbClr val="FF0066"/>
    <a:srgbClr val="FF9900"/>
    <a:srgbClr val="FF6600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85688" autoAdjust="0"/>
  </p:normalViewPr>
  <p:slideViewPr>
    <p:cSldViewPr>
      <p:cViewPr varScale="1">
        <p:scale>
          <a:sx n="49" d="100"/>
          <a:sy n="49" d="100"/>
        </p:scale>
        <p:origin x="-19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08" y="-7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viewProps" Target="viewProps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presProps" Target="presProps.xml" />
  <Relationship Id="rId46" Type="http://schemas.microsoft.com/office/2015/10/relationships/revisionInfo" Target="revisionInfo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handoutMaster" Target="handoutMasters/handoutMaster1.xml" />
  <Relationship Id="rId5" Type="http://schemas.openxmlformats.org/officeDocument/2006/relationships/slide" Target="slides/slide4.xml" />
  <Relationship Id="rId15" Type="http://schemas.openxmlformats.org/officeDocument/2006/relationships/tableStyles" Target="tableStyles.xml" />
  <Relationship Id="rId10" Type="http://schemas.openxmlformats.org/officeDocument/2006/relationships/notesMaster" Target="notesMasters/notesMaster1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theme" Target="theme/theme1.xml" />
</Relationships>
</file>

<file path=ppt/charts/_rels/chart1.xml.rels>&#65279;<?xml version="1.0" encoding="utf-8" standalone="yes"?>
<Relationships xmlns="http://schemas.openxmlformats.org/package/2006/relationships">
  <Relationship Id="rId2" Type="http://schemas.openxmlformats.org/officeDocument/2006/relationships/package" Target="../embeddings/Microsoft_Excel_Worksheet1.xlsx" />
  <Relationship Id="rId1" Type="http://schemas.openxmlformats.org/officeDocument/2006/relationships/themeOverride" Target="../theme/themeOverride1.xml" />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73E87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A2-486A-9DF2-873DA3325A3C}"/>
              </c:ext>
            </c:extLst>
          </c:dPt>
          <c:dPt>
            <c:idx val="2"/>
            <c:bubble3D val="0"/>
            <c:spPr>
              <a:solidFill>
                <a:srgbClr val="073E87">
                  <a:lumMod val="20000"/>
                  <a:lumOff val="80000"/>
                </a:srgbClr>
              </a:solidFill>
              <a:ln>
                <a:solidFill>
                  <a:srgbClr val="073E87">
                    <a:lumMod val="20000"/>
                    <a:lumOff val="80000"/>
                  </a:srgb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A2-486A-9DF2-873DA3325A3C}"/>
              </c:ext>
            </c:extLst>
          </c:dPt>
          <c:cat>
            <c:strRef>
              <c:f>Sheet1!$B$3:$B$5</c:f>
              <c:strCache>
                <c:ptCount val="3"/>
                <c:pt idx="0">
                  <c:v>①言葉も内容も知っている</c:v>
                </c:pt>
                <c:pt idx="1">
                  <c:v>②言葉は知っているが、内容は知らない</c:v>
                </c:pt>
                <c:pt idx="2">
                  <c:v>③知らない</c:v>
                </c:pt>
              </c:strCache>
            </c:strRef>
          </c:cat>
          <c:val>
            <c:numRef>
              <c:f>Sheet1!$C$3:$C$5</c:f>
              <c:numCache>
                <c:formatCode>0.0"％"</c:formatCode>
                <c:ptCount val="3"/>
                <c:pt idx="0">
                  <c:v>18</c:v>
                </c:pt>
                <c:pt idx="1">
                  <c:v>28.8</c:v>
                </c:pt>
                <c:pt idx="2">
                  <c:v>53.2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A2-486A-9DF2-873DA3325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6888"/>
          </a:xfrm>
          <a:prstGeom prst="rect">
            <a:avLst/>
          </a:prstGeom>
        </p:spPr>
        <p:txBody>
          <a:bodyPr vert="horz" lIns="91388" tIns="45694" rIns="91388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91" y="9428167"/>
            <a:ext cx="2946400" cy="496887"/>
          </a:xfrm>
          <a:prstGeom prst="rect">
            <a:avLst/>
          </a:prstGeom>
        </p:spPr>
        <p:txBody>
          <a:bodyPr vert="horz" lIns="91388" tIns="45694" rIns="91388" bIns="45694" rtlCol="0" anchor="b"/>
          <a:lstStyle>
            <a:lvl1pPr algn="r">
              <a:defRPr sz="1200"/>
            </a:lvl1pPr>
          </a:lstStyle>
          <a:p>
            <a:fld id="{DF21C784-A580-437C-B4A1-DF9E40356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293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388" tIns="45694" rIns="91388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388" tIns="45694" rIns="91388" bIns="45694" rtlCol="0"/>
          <a:lstStyle>
            <a:lvl1pPr algn="r">
              <a:defRPr sz="1200"/>
            </a:lvl1pPr>
          </a:lstStyle>
          <a:p>
            <a:fld id="{872FB700-4961-4C9F-BB7D-29AC86BF26D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8" tIns="45694" rIns="91388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388" tIns="45694" rIns="91388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28582"/>
            <a:ext cx="2945659" cy="496332"/>
          </a:xfrm>
          <a:prstGeom prst="rect">
            <a:avLst/>
          </a:prstGeom>
        </p:spPr>
        <p:txBody>
          <a:bodyPr vert="horz" lIns="91388" tIns="45694" rIns="91388" bIns="45694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6" y="9428582"/>
            <a:ext cx="2945659" cy="496332"/>
          </a:xfrm>
          <a:prstGeom prst="rect">
            <a:avLst/>
          </a:prstGeom>
        </p:spPr>
        <p:txBody>
          <a:bodyPr vert="horz" lIns="91388" tIns="45694" rIns="91388" bIns="45694" rtlCol="0" anchor="b"/>
          <a:lstStyle>
            <a:lvl1pPr algn="r">
              <a:defRPr sz="1200"/>
            </a:lvl1pPr>
          </a:lstStyle>
          <a:p>
            <a:fld id="{EFF541D9-42CE-4A96-AECA-A3FB7C1BB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2351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527381" cy="5211483"/>
          </a:xfrm>
        </p:spPr>
        <p:txBody>
          <a:bodyPr/>
          <a:lstStyle/>
          <a:p>
            <a:pPr lvl="0"/>
            <a:endParaRPr lang="en-US" altLang="ja-JP" sz="1400" dirty="0">
              <a:solidFill>
                <a:prstClr val="black"/>
              </a:solidFill>
            </a:endParaRPr>
          </a:p>
          <a:p>
            <a:pPr lvl="0"/>
            <a:endParaRPr lang="en-US" altLang="ja-JP" sz="1400" dirty="0">
              <a:solidFill>
                <a:prstClr val="black"/>
              </a:solidFill>
            </a:endParaRPr>
          </a:p>
          <a:p>
            <a:pPr lvl="0"/>
            <a:endParaRPr lang="en-US" altLang="ja-JP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68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8" y="4715155"/>
            <a:ext cx="5599389" cy="500069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443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7" y="4715156"/>
            <a:ext cx="5671398" cy="4466987"/>
          </a:xfrm>
        </p:spPr>
        <p:txBody>
          <a:bodyPr/>
          <a:lstStyle/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348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z="1400" dirty="0">
                <a:solidFill>
                  <a:prstClr val="black"/>
                </a:solidFill>
              </a:rPr>
              <a:t>　　　　</a:t>
            </a:r>
          </a:p>
          <a:p>
            <a:pPr lvl="0"/>
            <a:endParaRPr lang="ja-JP" altLang="en-US" sz="1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701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8" y="4715156"/>
            <a:ext cx="5671397" cy="4466987"/>
          </a:xfrm>
        </p:spPr>
        <p:txBody>
          <a:bodyPr/>
          <a:lstStyle/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616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162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8" y="4715155"/>
            <a:ext cx="5438140" cy="4640652"/>
          </a:xfrm>
        </p:spPr>
        <p:txBody>
          <a:bodyPr/>
          <a:lstStyle/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4805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4761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429D987-0C7C-4681-A326-EB7B1D7BA7A0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67A0-48A2-4202-BC5D-F8DC31F22767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97C-9AAB-4A54-94BB-87C147DB0C7E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4086-5733-4BDA-B91B-BA2943B186F1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F407-DDF7-41B1-989D-BBEDC6044B52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6520-60E0-4C2C-9094-BEBFBE322211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7EE1D2-9878-4D6D-971C-96329098EF4B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B0B5392-84E3-4E4E-A842-29691F874052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42F8-2382-41D8-B176-4CF6EE0944A1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3572-1FE8-416D-A0E4-8395B98C6D7B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941D-601A-47D0-9719-BDF873E4AA11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5EC6D87-4402-4CF1-9BC7-C8F0855FFBE2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FE68CDD-B920-4A6C-AF73-4BD0A1FEB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jpe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3.jpeg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e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5.jpeg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9.png" />
  <Relationship Id="rId5" Type="http://schemas.openxmlformats.org/officeDocument/2006/relationships/image" Target="../media/image8.png" />
  <Relationship Id="rId4" Type="http://schemas.openxmlformats.org/officeDocument/2006/relationships/image" Target="../media/image7.png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jpe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11.png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jpe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  <Relationship Id="rId5" Type="http://schemas.openxmlformats.org/officeDocument/2006/relationships/image" Target="../media/image14.png" />
  <Relationship Id="rId4" Type="http://schemas.openxmlformats.org/officeDocument/2006/relationships/image" Target="../media/image13.emf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emf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  <Relationship Id="rId4" Type="http://schemas.openxmlformats.org/officeDocument/2006/relationships/chart" Target="../charts/chart1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"/>
          <p:cNvSpPr>
            <a:spLocks noChangeArrowheads="1"/>
          </p:cNvSpPr>
          <p:nvPr/>
        </p:nvSpPr>
        <p:spPr bwMode="auto">
          <a:xfrm>
            <a:off x="290638" y="2859451"/>
            <a:ext cx="2459057" cy="3189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600" b="1" dirty="0">
                <a:solidFill>
                  <a:schemeClr val="accent3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◆県立高校等の取組状況</a:t>
            </a:r>
            <a:endParaRPr kumimoji="0" lang="en-US" altLang="ja-JP" sz="1200" dirty="0">
              <a:solidFill>
                <a:schemeClr val="accent3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角丸四角形 6"/>
          <p:cNvSpPr>
            <a:spLocks noChangeArrowheads="1"/>
          </p:cNvSpPr>
          <p:nvPr/>
        </p:nvSpPr>
        <p:spPr bwMode="auto">
          <a:xfrm>
            <a:off x="245711" y="2708920"/>
            <a:ext cx="5007967" cy="2520280"/>
          </a:xfrm>
          <a:prstGeom prst="roundRect">
            <a:avLst>
              <a:gd name="adj" fmla="val 7535"/>
            </a:avLst>
          </a:prstGeom>
          <a:noFill/>
          <a:ln w="19050" cap="rnd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1800">
              <a:latin typeface="Arial" charset="0"/>
            </a:endParaRPr>
          </a:p>
        </p:txBody>
      </p:sp>
      <p:sp>
        <p:nvSpPr>
          <p:cNvPr id="22" name="正方形/長方形 1"/>
          <p:cNvSpPr>
            <a:spLocks noChangeArrowheads="1"/>
          </p:cNvSpPr>
          <p:nvPr/>
        </p:nvSpPr>
        <p:spPr bwMode="auto">
          <a:xfrm>
            <a:off x="272608" y="5544120"/>
            <a:ext cx="4522908" cy="9344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kumimoji="0" lang="ja-JP" altLang="en-US" sz="1600" b="1" dirty="0">
                <a:solidFill>
                  <a:schemeClr val="accent3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◆市立学校の取組状況　　</a:t>
            </a:r>
            <a:endParaRPr kumimoji="0" lang="en-US" altLang="ja-JP" sz="1600" b="1" dirty="0">
              <a:solidFill>
                <a:schemeClr val="accent3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kumimoji="0" lang="en-US" altLang="ja-JP" sz="1600" b="1" dirty="0">
                <a:solidFill>
                  <a:schemeClr val="accent3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</a:t>
            </a:r>
            <a:r>
              <a:rPr kumimoji="0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完成</a:t>
            </a:r>
            <a:r>
              <a:rPr kumimoji="0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0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0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７４校</a:t>
            </a:r>
            <a:endParaRPr kumimoji="0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0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［神戸市など</a:t>
            </a:r>
            <a:r>
              <a:rPr kumimoji="0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１１市</a:t>
            </a:r>
            <a:r>
              <a:rPr kumimoji="0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］</a:t>
            </a:r>
            <a:endParaRPr kumimoji="0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37621" y="2564904"/>
            <a:ext cx="3312368" cy="4248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-36512" y="273968"/>
            <a:ext cx="8229600" cy="1066800"/>
          </a:xfrm>
        </p:spPr>
        <p:txBody>
          <a:bodyPr>
            <a:noAutofit/>
          </a:bodyPr>
          <a:lstStyle/>
          <a:p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　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総合治水の取り組み状況</a:t>
            </a:r>
            <a:endParaRPr kumimoji="1"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34280" y="836712"/>
            <a:ext cx="8909720" cy="7921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　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 具体的な取り組み「ためる」流域対策 ～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23528" y="2060848"/>
            <a:ext cx="89439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ｸﾞﾗｳﾝﾄﾞに</a:t>
            </a:r>
            <a:r>
              <a:rPr lang="ja-JP" altLang="en-US" sz="2500" dirty="0">
                <a:solidFill>
                  <a:schemeClr val="hlin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周囲小堤を設置</a:t>
            </a:r>
            <a:r>
              <a:rPr lang="ja-JP" altLang="en-US" sz="2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し、雨水を一時的に貯留</a:t>
            </a:r>
          </a:p>
        </p:txBody>
      </p:sp>
      <p:sp>
        <p:nvSpPr>
          <p:cNvPr id="17" name="正方形/長方形 4"/>
          <p:cNvSpPr>
            <a:spLocks noChangeArrowheads="1"/>
          </p:cNvSpPr>
          <p:nvPr/>
        </p:nvSpPr>
        <p:spPr bwMode="auto">
          <a:xfrm>
            <a:off x="26516" y="1484784"/>
            <a:ext cx="91440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 ■</a:t>
            </a: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校庭貯留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555296" y="1572971"/>
            <a:ext cx="1376513" cy="442035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72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dirty="0">
                <a:solidFill>
                  <a:srgbClr val="C57721"/>
                </a:solidFill>
                <a:latin typeface="HG創英角ｺﾞｼｯｸUB" pitchFamily="49" charset="-128"/>
                <a:ea typeface="HG創英角ｺﾞｼｯｸUB" pitchFamily="49" charset="-128"/>
              </a:rPr>
              <a:t>県・市町</a:t>
            </a:r>
            <a:endParaRPr kumimoji="0" lang="ja-JP" altLang="en-US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8" name="正方形/長方形 1"/>
          <p:cNvSpPr>
            <a:spLocks noChangeArrowheads="1"/>
          </p:cNvSpPr>
          <p:nvPr/>
        </p:nvSpPr>
        <p:spPr bwMode="auto">
          <a:xfrm>
            <a:off x="2915816" y="3243639"/>
            <a:ext cx="2263491" cy="25736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0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0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２９年１０月</a:t>
            </a:r>
            <a:r>
              <a:rPr kumimoji="0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末見込み</a:t>
            </a:r>
            <a:r>
              <a:rPr kumimoji="0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748425"/>
              </p:ext>
            </p:extLst>
          </p:nvPr>
        </p:nvGraphicFramePr>
        <p:xfrm>
          <a:off x="539553" y="3573016"/>
          <a:ext cx="4536504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計画地域名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完成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（校）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整備中</a:t>
                      </a:r>
                      <a:r>
                        <a:rPr kumimoji="1" lang="en-US" altLang="ja-JP" sz="1200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（校）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貯留容量</a:t>
                      </a:r>
                      <a:r>
                        <a:rPr kumimoji="1" lang="en-US" altLang="ja-JP" sz="1200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※※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（万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m</a:t>
                      </a:r>
                      <a:r>
                        <a:rPr kumimoji="1" lang="en-US" altLang="ja-JP" sz="1200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全県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1.71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正方形/長方形 1"/>
          <p:cNvSpPr>
            <a:spLocks noChangeArrowheads="1"/>
          </p:cNvSpPr>
          <p:nvPr/>
        </p:nvSpPr>
        <p:spPr bwMode="auto">
          <a:xfrm>
            <a:off x="509117" y="4437112"/>
            <a:ext cx="4782963" cy="5343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整備中は、設計中を含む</a:t>
            </a:r>
            <a:endParaRPr kumimoji="0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※※</a:t>
            </a:r>
            <a:r>
              <a:rPr kumimoji="0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0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貯留容量は、完成した高校の合計の容量</a:t>
            </a:r>
            <a:endParaRPr kumimoji="0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正方形/長方形 1"/>
          <p:cNvSpPr>
            <a:spLocks noChangeArrowheads="1"/>
          </p:cNvSpPr>
          <p:nvPr/>
        </p:nvSpPr>
        <p:spPr bwMode="auto">
          <a:xfrm>
            <a:off x="2145628" y="5910808"/>
            <a:ext cx="2622563" cy="288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0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0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２９年１０月</a:t>
            </a:r>
            <a:r>
              <a:rPr kumimoji="0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末見込み</a:t>
            </a:r>
            <a:r>
              <a:rPr kumimoji="0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</a:p>
        </p:txBody>
      </p:sp>
      <p:pic>
        <p:nvPicPr>
          <p:cNvPr id="57" name="Picture 8" descr="DSCF06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40" y="4969035"/>
            <a:ext cx="2371140" cy="17795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9" descr="IMGP23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40" y="3084291"/>
            <a:ext cx="2372302" cy="17783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AutoShape 343"/>
          <p:cNvSpPr>
            <a:spLocks noChangeAspect="1" noChangeArrowheads="1"/>
          </p:cNvSpPr>
          <p:nvPr/>
        </p:nvSpPr>
        <p:spPr bwMode="auto">
          <a:xfrm>
            <a:off x="7705778" y="2951162"/>
            <a:ext cx="720725" cy="212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70" tIns="44486" rIns="88970" bIns="44486" anchor="ctr" anchorCtr="1"/>
          <a:lstStyle>
            <a:lvl1pPr defTabSz="890588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90588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90588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90588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90588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 dirty="0">
                <a:latin typeface="Arial" charset="0"/>
              </a:rPr>
              <a:t>平常時</a:t>
            </a:r>
          </a:p>
        </p:txBody>
      </p:sp>
      <p:sp>
        <p:nvSpPr>
          <p:cNvPr id="110" name="AutoShape 351"/>
          <p:cNvSpPr>
            <a:spLocks noChangeAspect="1" noChangeArrowheads="1"/>
          </p:cNvSpPr>
          <p:nvPr/>
        </p:nvSpPr>
        <p:spPr bwMode="auto">
          <a:xfrm>
            <a:off x="7705778" y="4915867"/>
            <a:ext cx="720725" cy="212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70" tIns="44486" rIns="88970" bIns="44486" anchor="ctr" anchorCtr="1"/>
          <a:lstStyle>
            <a:lvl1pPr defTabSz="890588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90588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90588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90588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90588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 dirty="0">
                <a:latin typeface="Arial" charset="0"/>
              </a:rPr>
              <a:t>大雨時</a:t>
            </a:r>
          </a:p>
        </p:txBody>
      </p:sp>
      <p:sp>
        <p:nvSpPr>
          <p:cNvPr id="3" name="下矢印 2"/>
          <p:cNvSpPr/>
          <p:nvPr/>
        </p:nvSpPr>
        <p:spPr>
          <a:xfrm>
            <a:off x="6647576" y="4751362"/>
            <a:ext cx="450078" cy="36004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"/>
          <p:cNvSpPr txBox="1">
            <a:spLocks noChangeArrowheads="1"/>
          </p:cNvSpPr>
          <p:nvPr/>
        </p:nvSpPr>
        <p:spPr bwMode="auto">
          <a:xfrm>
            <a:off x="5637621" y="2570849"/>
            <a:ext cx="1238636" cy="4728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貯留状況</a:t>
            </a:r>
            <a:endParaRPr lang="en-US" altLang="ja-JP" sz="13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3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3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宝塚東高校</a:t>
            </a:r>
            <a:r>
              <a:rPr lang="en-US" altLang="ja-JP" sz="13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ja-JP" altLang="en-US" sz="13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3" name="角丸四角形 6"/>
          <p:cNvSpPr>
            <a:spLocks noChangeArrowheads="1"/>
          </p:cNvSpPr>
          <p:nvPr/>
        </p:nvSpPr>
        <p:spPr bwMode="auto">
          <a:xfrm>
            <a:off x="251520" y="5373216"/>
            <a:ext cx="5007967" cy="1368152"/>
          </a:xfrm>
          <a:prstGeom prst="roundRect">
            <a:avLst>
              <a:gd name="adj" fmla="val 10784"/>
            </a:avLst>
          </a:prstGeom>
          <a:noFill/>
          <a:ln w="19050" cap="rnd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1800">
              <a:latin typeface="Arial" charset="0"/>
            </a:endParaRPr>
          </a:p>
        </p:txBody>
      </p:sp>
      <p:sp>
        <p:nvSpPr>
          <p:cNvPr id="25" name="正方形/長方形 1"/>
          <p:cNvSpPr>
            <a:spLocks noChangeArrowheads="1"/>
          </p:cNvSpPr>
          <p:nvPr/>
        </p:nvSpPr>
        <p:spPr bwMode="auto">
          <a:xfrm>
            <a:off x="5796136" y="6532924"/>
            <a:ext cx="1584176" cy="2804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9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H24.7.24</a:t>
            </a:r>
            <a:r>
              <a:rPr kumimoji="0" lang="ja-JP" altLang="en-US" sz="9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豪雨（</a:t>
            </a:r>
            <a:r>
              <a:rPr kumimoji="0" lang="en-US" altLang="ja-JP" sz="9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34</a:t>
            </a:r>
            <a:r>
              <a:rPr kumimoji="0" lang="ja-JP" altLang="en-US" sz="9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㎜</a:t>
            </a:r>
            <a:r>
              <a:rPr kumimoji="0" lang="en-US" altLang="ja-JP" sz="9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0" lang="ja-JP" altLang="en-US" sz="9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ｈ）</a:t>
            </a:r>
            <a:endParaRPr kumimoji="0" lang="en-US" altLang="ja-JP" sz="900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四角形吹き出し 28"/>
          <p:cNvSpPr/>
          <p:nvPr/>
        </p:nvSpPr>
        <p:spPr>
          <a:xfrm>
            <a:off x="8066140" y="5642260"/>
            <a:ext cx="800472" cy="272950"/>
          </a:xfrm>
          <a:prstGeom prst="wedgeRectCallout">
            <a:avLst>
              <a:gd name="adj1" fmla="val -53895"/>
              <a:gd name="adj2" fmla="val 17838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周囲小堤</a:t>
            </a:r>
            <a:endParaRPr kumimoji="1" lang="ja-JP" altLang="en-US" sz="11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8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167195" y="4293096"/>
            <a:ext cx="4980869" cy="3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ja-JP" altLang="en-US" sz="1600" b="1" dirty="0">
                <a:solidFill>
                  <a:schemeClr val="accent3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◆事前水位下げのための放流施設等の整備</a:t>
            </a:r>
            <a:endParaRPr kumimoji="0" lang="en-US" altLang="ja-JP" sz="1600" b="1" dirty="0">
              <a:solidFill>
                <a:schemeClr val="accent3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kumimoji="0" lang="ja-JP" altLang="en-US" sz="2000" dirty="0">
                <a:latin typeface="HG創英角ｺﾞｼｯｸUB" pitchFamily="49" charset="-128"/>
                <a:ea typeface="HG創英角ｺﾞｼｯｸUB" pitchFamily="49" charset="-128"/>
              </a:rPr>
              <a:t>　　</a:t>
            </a:r>
            <a:endParaRPr kumimoji="0" lang="en-US" altLang="ja-JP" sz="20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000" dirty="0">
                <a:latin typeface="HG創英角ｺﾞｼｯｸUB" pitchFamily="49" charset="-128"/>
                <a:ea typeface="HG創英角ｺﾞｼｯｸUB" pitchFamily="49" charset="-128"/>
              </a:rPr>
              <a:t>　　</a:t>
            </a:r>
            <a:endParaRPr kumimoji="0" lang="ja-JP" altLang="en-US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-36512" y="273968"/>
            <a:ext cx="8229600" cy="1066800"/>
          </a:xfrm>
        </p:spPr>
        <p:txBody>
          <a:bodyPr>
            <a:noAutofit/>
          </a:bodyPr>
          <a:lstStyle/>
          <a:p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総合治水の取り組み状況</a:t>
            </a:r>
            <a:endParaRPr kumimoji="1"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34280" y="836712"/>
            <a:ext cx="7110288" cy="7921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　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 具体的な取り組み「ためる」流域対策 ～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7" name="正方形/長方形 4"/>
          <p:cNvSpPr>
            <a:spLocks noChangeArrowheads="1"/>
          </p:cNvSpPr>
          <p:nvPr/>
        </p:nvSpPr>
        <p:spPr bwMode="auto">
          <a:xfrm>
            <a:off x="26516" y="1412776"/>
            <a:ext cx="91440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 ■ため池の治水活用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05346" y="2060848"/>
            <a:ext cx="446665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600" b="1" dirty="0">
                <a:solidFill>
                  <a:schemeClr val="accent3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◆ため池に新たな治水容量を常時確保</a:t>
            </a:r>
            <a:endParaRPr kumimoji="0" lang="en-US" altLang="ja-JP" sz="1600" b="1" dirty="0">
              <a:solidFill>
                <a:schemeClr val="accent3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000" dirty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endParaRPr kumimoji="0" lang="en-US" altLang="ja-JP" sz="20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20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000" dirty="0">
                <a:latin typeface="HG創英角ｺﾞｼｯｸUB" pitchFamily="49" charset="-128"/>
                <a:ea typeface="HG創英角ｺﾞｼｯｸUB" pitchFamily="49" charset="-128"/>
              </a:rPr>
              <a:t>　　</a:t>
            </a:r>
            <a:endParaRPr kumimoji="0" lang="en-US" altLang="ja-JP" sz="20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000" dirty="0">
                <a:latin typeface="HG創英角ｺﾞｼｯｸUB" pitchFamily="49" charset="-128"/>
                <a:ea typeface="HG創英角ｺﾞｼｯｸUB" pitchFamily="49" charset="-128"/>
              </a:rPr>
              <a:t>　　</a:t>
            </a:r>
            <a:endParaRPr kumimoji="0" lang="ja-JP" altLang="en-US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4" name="角丸四角形 6"/>
          <p:cNvSpPr>
            <a:spLocks noChangeArrowheads="1"/>
          </p:cNvSpPr>
          <p:nvPr/>
        </p:nvSpPr>
        <p:spPr bwMode="auto">
          <a:xfrm>
            <a:off x="5391872" y="2105992"/>
            <a:ext cx="3572616" cy="386904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1800" b="1" dirty="0">
                <a:solidFill>
                  <a:srgbClr val="FF0000"/>
                </a:solidFill>
                <a:latin typeface="Garamond" pitchFamily="18" charset="0"/>
              </a:rPr>
              <a:t>ため池は県内に約３８，０００箇所！</a:t>
            </a:r>
          </a:p>
        </p:txBody>
      </p:sp>
      <p:sp>
        <p:nvSpPr>
          <p:cNvPr id="19" name="角丸四角形 18"/>
          <p:cNvSpPr/>
          <p:nvPr/>
        </p:nvSpPr>
        <p:spPr bwMode="auto">
          <a:xfrm>
            <a:off x="5148064" y="2743944"/>
            <a:ext cx="3937199" cy="3925416"/>
          </a:xfrm>
          <a:prstGeom prst="roundRect">
            <a:avLst>
              <a:gd name="adj" fmla="val 5729"/>
            </a:avLst>
          </a:prstGeom>
          <a:solidFill>
            <a:schemeClr val="bg1"/>
          </a:solidFill>
          <a:ln>
            <a:solidFill>
              <a:srgbClr val="EF8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1" lang="ja-JP" altLang="en-US"/>
          </a:p>
        </p:txBody>
      </p:sp>
      <p:sp>
        <p:nvSpPr>
          <p:cNvPr id="20" name="テキスト ボックス 27"/>
          <p:cNvSpPr txBox="1">
            <a:spLocks noChangeArrowheads="1"/>
          </p:cNvSpPr>
          <p:nvPr/>
        </p:nvSpPr>
        <p:spPr bwMode="auto">
          <a:xfrm>
            <a:off x="5148064" y="2966194"/>
            <a:ext cx="3827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1400" b="1" dirty="0">
                <a:latin typeface="Garamond" pitchFamily="18" charset="0"/>
              </a:rPr>
              <a:t>洪水吐に</a:t>
            </a:r>
            <a:r>
              <a:rPr lang="ja-JP" altLang="en-US" sz="1400" b="1" u="sng" dirty="0">
                <a:solidFill>
                  <a:srgbClr val="FF0000"/>
                </a:solidFill>
                <a:latin typeface="Garamond" pitchFamily="18" charset="0"/>
              </a:rPr>
              <a:t>切欠きを設け</a:t>
            </a:r>
            <a:r>
              <a:rPr lang="ja-JP" altLang="en-US" sz="1400" b="1" dirty="0">
                <a:latin typeface="Garamond" pitchFamily="18" charset="0"/>
              </a:rPr>
              <a:t>、</a:t>
            </a:r>
            <a:r>
              <a:rPr kumimoji="0" lang="ja-JP" altLang="en-US" sz="1400" b="1" dirty="0">
                <a:latin typeface="Garamond" pitchFamily="18" charset="0"/>
              </a:rPr>
              <a:t>水位を下げられるようにする。</a:t>
            </a:r>
            <a:r>
              <a:rPr lang="ja-JP" altLang="en-US" sz="1400" b="1" dirty="0">
                <a:latin typeface="Garamond" pitchFamily="18" charset="0"/>
              </a:rPr>
              <a:t>非かんがい期に堰板を外し、平常時の水位を下げておき、</a:t>
            </a:r>
            <a:r>
              <a:rPr lang="ja-JP" altLang="en-US" sz="1400" b="1" dirty="0">
                <a:solidFill>
                  <a:srgbClr val="FF0000"/>
                </a:solidFill>
                <a:latin typeface="Garamond" pitchFamily="18" charset="0"/>
              </a:rPr>
              <a:t>雨水貯留容量を確保</a:t>
            </a:r>
            <a:r>
              <a:rPr lang="ja-JP" altLang="en-US" sz="1400" b="1" dirty="0">
                <a:latin typeface="Garamond" pitchFamily="18" charset="0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 b="1" dirty="0">
              <a:latin typeface="Garamond" pitchFamily="18" charset="0"/>
            </a:endParaRPr>
          </a:p>
        </p:txBody>
      </p:sp>
      <p:sp>
        <p:nvSpPr>
          <p:cNvPr id="21" name="テキスト ボックス 31"/>
          <p:cNvSpPr txBox="1">
            <a:spLocks noChangeArrowheads="1"/>
          </p:cNvSpPr>
          <p:nvPr/>
        </p:nvSpPr>
        <p:spPr bwMode="auto">
          <a:xfrm>
            <a:off x="6361707" y="2575669"/>
            <a:ext cx="1579562" cy="369888"/>
          </a:xfrm>
          <a:prstGeom prst="rect">
            <a:avLst/>
          </a:prstGeom>
          <a:solidFill>
            <a:srgbClr val="FFE285"/>
          </a:solidFill>
          <a:ln w="19050">
            <a:solidFill>
              <a:srgbClr val="EF801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Garamond" pitchFamily="18" charset="0"/>
              </a:rPr>
              <a:t>洪水吐改良型</a:t>
            </a:r>
          </a:p>
        </p:txBody>
      </p:sp>
      <p:pic>
        <p:nvPicPr>
          <p:cNvPr id="23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3754" b="10333"/>
          <a:stretch>
            <a:fillRect/>
          </a:stretch>
        </p:blipFill>
        <p:spPr bwMode="auto">
          <a:xfrm>
            <a:off x="5281017" y="3748006"/>
            <a:ext cx="3740943" cy="27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4"/>
          <p:cNvCxnSpPr>
            <a:cxnSpLocks noChangeShapeType="1"/>
          </p:cNvCxnSpPr>
          <p:nvPr/>
        </p:nvCxnSpPr>
        <p:spPr bwMode="auto">
          <a:xfrm>
            <a:off x="6618088" y="5441678"/>
            <a:ext cx="1446560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6"/>
          <p:cNvCxnSpPr>
            <a:cxnSpLocks noChangeShapeType="1"/>
          </p:cNvCxnSpPr>
          <p:nvPr/>
        </p:nvCxnSpPr>
        <p:spPr bwMode="auto">
          <a:xfrm>
            <a:off x="6624488" y="5653311"/>
            <a:ext cx="1440160" cy="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テキスト ボックス 25"/>
          <p:cNvSpPr txBox="1"/>
          <p:nvPr/>
        </p:nvSpPr>
        <p:spPr bwMode="auto">
          <a:xfrm>
            <a:off x="6768504" y="5654898"/>
            <a:ext cx="1149921" cy="197934"/>
          </a:xfrm>
          <a:prstGeom prst="rect">
            <a:avLst/>
          </a:prstGeom>
          <a:noFill/>
        </p:spPr>
        <p:txBody>
          <a:bodyPr wrap="none" lIns="36000" tIns="0" rIns="36000" bIns="36000">
            <a:spAutoFit/>
          </a:bodyPr>
          <a:lstStyle/>
          <a:p>
            <a:pPr>
              <a:defRPr/>
            </a:pPr>
            <a:r>
              <a:rPr kumimoji="1" lang="ja-JP" altLang="en-US" sz="1050" b="1" dirty="0">
                <a:solidFill>
                  <a:srgbClr val="00B05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治水活用後の水位</a:t>
            </a: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7019577" y="5416732"/>
            <a:ext cx="1060153" cy="2419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1" lang="ja-JP" altLang="en-US" b="1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新たな治水容量</a:t>
            </a:r>
          </a:p>
        </p:txBody>
      </p:sp>
      <p:sp>
        <p:nvSpPr>
          <p:cNvPr id="28" name="テキスト ボックス 27"/>
          <p:cNvSpPr txBox="1"/>
          <p:nvPr/>
        </p:nvSpPr>
        <p:spPr bwMode="auto">
          <a:xfrm>
            <a:off x="6912520" y="5229452"/>
            <a:ext cx="1076437" cy="197934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0" tIns="36000" rIns="0" bIns="0" anchor="ctr" anchorCtr="0">
            <a:spAutoFit/>
          </a:bodyPr>
          <a:lstStyle/>
          <a:p>
            <a:pPr>
              <a:defRPr/>
            </a:pPr>
            <a:r>
              <a:rPr lang="ja-JP" altLang="en-US" sz="105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これまで</a:t>
            </a:r>
            <a:r>
              <a:rPr kumimoji="1" lang="ja-JP" altLang="en-US" sz="105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の満水位</a:t>
            </a:r>
          </a:p>
        </p:txBody>
      </p:sp>
      <p:cxnSp>
        <p:nvCxnSpPr>
          <p:cNvPr id="29" name="直線矢印コネクタ 9"/>
          <p:cNvCxnSpPr>
            <a:cxnSpLocks noChangeShapeType="1"/>
          </p:cNvCxnSpPr>
          <p:nvPr/>
        </p:nvCxnSpPr>
        <p:spPr bwMode="auto">
          <a:xfrm>
            <a:off x="7019577" y="5441678"/>
            <a:ext cx="0" cy="1920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テキスト ボックス 15"/>
          <p:cNvSpPr txBox="1">
            <a:spLocks noChangeArrowheads="1"/>
          </p:cNvSpPr>
          <p:nvPr/>
        </p:nvSpPr>
        <p:spPr bwMode="auto">
          <a:xfrm>
            <a:off x="7623621" y="6256065"/>
            <a:ext cx="1412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 b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南あわじ市（高坂池）</a:t>
            </a:r>
          </a:p>
        </p:txBody>
      </p:sp>
      <p:sp>
        <p:nvSpPr>
          <p:cNvPr id="45" name="Freeform 47"/>
          <p:cNvSpPr>
            <a:spLocks/>
          </p:cNvSpPr>
          <p:nvPr/>
        </p:nvSpPr>
        <p:spPr bwMode="auto">
          <a:xfrm>
            <a:off x="6181378" y="5648548"/>
            <a:ext cx="388938" cy="352425"/>
          </a:xfrm>
          <a:custGeom>
            <a:avLst/>
            <a:gdLst>
              <a:gd name="T0" fmla="*/ 108 w 612"/>
              <a:gd name="T1" fmla="*/ 554 h 554"/>
              <a:gd name="T2" fmla="*/ 0 w 612"/>
              <a:gd name="T3" fmla="*/ 554 h 554"/>
              <a:gd name="T4" fmla="*/ 432 w 612"/>
              <a:gd name="T5" fmla="*/ 86 h 554"/>
              <a:gd name="T6" fmla="*/ 372 w 612"/>
              <a:gd name="T7" fmla="*/ 86 h 554"/>
              <a:gd name="T8" fmla="*/ 549 w 612"/>
              <a:gd name="T9" fmla="*/ 0 h 554"/>
              <a:gd name="T10" fmla="*/ 612 w 612"/>
              <a:gd name="T11" fmla="*/ 98 h 554"/>
              <a:gd name="T12" fmla="*/ 549 w 612"/>
              <a:gd name="T13" fmla="*/ 98 h 554"/>
              <a:gd name="T14" fmla="*/ 217 w 612"/>
              <a:gd name="T15" fmla="*/ 552 h 554"/>
              <a:gd name="T16" fmla="*/ 110 w 612"/>
              <a:gd name="T17" fmla="*/ 55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554">
                <a:moveTo>
                  <a:pt x="108" y="554"/>
                </a:moveTo>
                <a:lnTo>
                  <a:pt x="0" y="554"/>
                </a:lnTo>
                <a:lnTo>
                  <a:pt x="432" y="86"/>
                </a:lnTo>
                <a:lnTo>
                  <a:pt x="372" y="86"/>
                </a:lnTo>
                <a:lnTo>
                  <a:pt x="549" y="0"/>
                </a:lnTo>
                <a:lnTo>
                  <a:pt x="612" y="98"/>
                </a:lnTo>
                <a:lnTo>
                  <a:pt x="549" y="98"/>
                </a:lnTo>
                <a:lnTo>
                  <a:pt x="217" y="552"/>
                </a:lnTo>
                <a:lnTo>
                  <a:pt x="110" y="552"/>
                </a:lnTo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正方形/長方形 1"/>
          <p:cNvSpPr>
            <a:spLocks noChangeArrowheads="1"/>
          </p:cNvSpPr>
          <p:nvPr/>
        </p:nvSpPr>
        <p:spPr bwMode="auto">
          <a:xfrm>
            <a:off x="827584" y="6453336"/>
            <a:ext cx="1229554" cy="2112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神戸新聞</a:t>
            </a: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(H28.10.4)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7497" r="2988" b="31631"/>
          <a:stretch/>
        </p:blipFill>
        <p:spPr bwMode="auto">
          <a:xfrm>
            <a:off x="2123729" y="4598583"/>
            <a:ext cx="2736304" cy="20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4130873" y="1484784"/>
            <a:ext cx="2300287" cy="442913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72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dirty="0">
                <a:solidFill>
                  <a:srgbClr val="C57721"/>
                </a:solidFill>
                <a:latin typeface="HG創英角ｺﾞｼｯｸUB" pitchFamily="49" charset="-128"/>
                <a:ea typeface="HG創英角ｺﾞｼｯｸUB" pitchFamily="49" charset="-128"/>
              </a:rPr>
              <a:t>県・市町・県民</a:t>
            </a:r>
            <a:endParaRPr kumimoji="0" lang="ja-JP" altLang="en-US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1" name="正方形/長方形 1"/>
          <p:cNvSpPr>
            <a:spLocks noChangeArrowheads="1"/>
          </p:cNvSpPr>
          <p:nvPr/>
        </p:nvSpPr>
        <p:spPr bwMode="auto">
          <a:xfrm>
            <a:off x="3203848" y="2425709"/>
            <a:ext cx="1724882" cy="2112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0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２９年１０月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末見込み</a:t>
            </a: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76345"/>
              </p:ext>
            </p:extLst>
          </p:nvPr>
        </p:nvGraphicFramePr>
        <p:xfrm>
          <a:off x="323528" y="2672968"/>
          <a:ext cx="4536504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計画地域名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完成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整備中</a:t>
                      </a:r>
                      <a:r>
                        <a:rPr kumimoji="1" lang="en-US" altLang="ja-JP" sz="1200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貯留容量</a:t>
                      </a:r>
                      <a:r>
                        <a:rPr kumimoji="1" lang="en-US" altLang="ja-JP" sz="1200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※※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（万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m</a:t>
                      </a:r>
                      <a:r>
                        <a:rPr kumimoji="1" lang="en-US" altLang="ja-JP" sz="1200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全県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８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９</a:t>
                      </a:r>
                      <a:r>
                        <a:rPr kumimoji="1" lang="en-US" altLang="ja-JP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.</a:t>
                      </a:r>
                      <a:r>
                        <a:rPr kumimoji="1" lang="ja-JP" altLang="en-US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</a:t>
                      </a:r>
                      <a:r>
                        <a:rPr kumimoji="1" lang="en-US" altLang="ja-JP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3" name="正方形/長方形 1"/>
          <p:cNvSpPr>
            <a:spLocks noChangeArrowheads="1"/>
          </p:cNvSpPr>
          <p:nvPr/>
        </p:nvSpPr>
        <p:spPr bwMode="auto">
          <a:xfrm>
            <a:off x="251520" y="3573016"/>
            <a:ext cx="4782963" cy="4189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整備中は、設計中を含む</a:t>
            </a:r>
            <a:endParaRPr kumimoji="0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※※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貯留容量は、完成したため池の合計の容量</a:t>
            </a:r>
            <a:endParaRPr kumimoji="0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115460" y="4941168"/>
            <a:ext cx="3160396" cy="12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ja-JP" altLang="en-US" sz="16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１９市町</a:t>
            </a:r>
            <a:r>
              <a:rPr kumimoji="0" lang="en-US" altLang="ja-JP" sz="16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0" lang="ja-JP" altLang="en-US" sz="16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６４箇所</a:t>
            </a:r>
            <a:endParaRPr kumimoji="0" lang="en-US" altLang="ja-JP" sz="16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(H2</a:t>
            </a:r>
            <a:r>
              <a:rPr kumimoji="0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９年</a:t>
            </a:r>
            <a:r>
              <a:rPr kumimoji="0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0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末</a:t>
            </a:r>
            <a:r>
              <a:rPr kumimoji="0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事業中含む</a:t>
            </a:r>
            <a:endParaRPr kumimoji="0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ja-JP" altLang="en-US" sz="2000" dirty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endParaRPr kumimoji="0" lang="en-US" altLang="ja-JP" sz="20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000" dirty="0">
                <a:latin typeface="HG創英角ｺﾞｼｯｸUB" pitchFamily="49" charset="-128"/>
                <a:ea typeface="HG創英角ｺﾞｼｯｸUB" pitchFamily="49" charset="-128"/>
              </a:rPr>
              <a:t>　　</a:t>
            </a:r>
            <a:endParaRPr kumimoji="0" lang="ja-JP" altLang="en-US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5" name="角丸四角形 6"/>
          <p:cNvSpPr>
            <a:spLocks noChangeArrowheads="1"/>
          </p:cNvSpPr>
          <p:nvPr/>
        </p:nvSpPr>
        <p:spPr bwMode="auto">
          <a:xfrm>
            <a:off x="68089" y="1988840"/>
            <a:ext cx="5007967" cy="2147144"/>
          </a:xfrm>
          <a:prstGeom prst="roundRect">
            <a:avLst>
              <a:gd name="adj" fmla="val 10784"/>
            </a:avLst>
          </a:prstGeom>
          <a:noFill/>
          <a:ln w="19050" cap="rnd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1800">
              <a:latin typeface="Arial" charset="0"/>
            </a:endParaRPr>
          </a:p>
        </p:txBody>
      </p:sp>
      <p:sp>
        <p:nvSpPr>
          <p:cNvPr id="36" name="角丸四角形 6"/>
          <p:cNvSpPr>
            <a:spLocks noChangeArrowheads="1"/>
          </p:cNvSpPr>
          <p:nvPr/>
        </p:nvSpPr>
        <p:spPr bwMode="auto">
          <a:xfrm>
            <a:off x="68089" y="4282872"/>
            <a:ext cx="5007967" cy="2458496"/>
          </a:xfrm>
          <a:prstGeom prst="roundRect">
            <a:avLst>
              <a:gd name="adj" fmla="val 10081"/>
            </a:avLst>
          </a:prstGeom>
          <a:noFill/>
          <a:ln w="19050" cap="rnd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5496" y="4697512"/>
            <a:ext cx="5184576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algn="di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ja-JP" altLang="en-US" sz="1600" b="1" dirty="0">
                <a:solidFill>
                  <a:schemeClr val="accent3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◆「セキ板配布大作戦」を展開中 </a:t>
            </a:r>
            <a:endParaRPr lang="en-US" altLang="ja-JP" sz="1600" b="1" dirty="0">
              <a:solidFill>
                <a:schemeClr val="accent3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県内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34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市町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取組中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-36512" y="273968"/>
            <a:ext cx="8229600" cy="1066800"/>
          </a:xfrm>
        </p:spPr>
        <p:txBody>
          <a:bodyPr>
            <a:noAutofit/>
          </a:bodyPr>
          <a:lstStyle/>
          <a:p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総合治水の取り組み状況</a:t>
            </a:r>
            <a:endParaRPr kumimoji="1"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34280" y="836712"/>
            <a:ext cx="8909720" cy="7921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　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 具体的な取り組み「ためる」流域対策 ～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7" name="正方形/長方形 4"/>
          <p:cNvSpPr>
            <a:spLocks noChangeArrowheads="1"/>
          </p:cNvSpPr>
          <p:nvPr/>
        </p:nvSpPr>
        <p:spPr bwMode="auto">
          <a:xfrm>
            <a:off x="26516" y="1484784"/>
            <a:ext cx="91440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 ■田んぼダム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492896"/>
            <a:ext cx="373062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下矢印 2"/>
          <p:cNvSpPr>
            <a:spLocks noChangeArrowheads="1"/>
          </p:cNvSpPr>
          <p:nvPr/>
        </p:nvSpPr>
        <p:spPr bwMode="auto">
          <a:xfrm rot="-5400000">
            <a:off x="4123531" y="3301653"/>
            <a:ext cx="625475" cy="592138"/>
          </a:xfrm>
          <a:prstGeom prst="downArrow">
            <a:avLst>
              <a:gd name="adj1" fmla="val 50000"/>
              <a:gd name="adj2" fmla="val 49847"/>
            </a:avLst>
          </a:prstGeom>
          <a:solidFill>
            <a:srgbClr val="C5772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ja-JP" altLang="ja-JP" sz="2000">
              <a:latin typeface="Garamond" pitchFamily="18" charset="0"/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12" y="4957850"/>
            <a:ext cx="3834600" cy="171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</p:pic>
      <p:sp>
        <p:nvSpPr>
          <p:cNvPr id="14" name="正方形/長方形 13"/>
          <p:cNvSpPr/>
          <p:nvPr/>
        </p:nvSpPr>
        <p:spPr bwMode="auto">
          <a:xfrm>
            <a:off x="7227292" y="5739519"/>
            <a:ext cx="1027112" cy="123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ja-JP" altLang="en-US" sz="800" dirty="0">
                <a:solidFill>
                  <a:srgbClr val="0070C0"/>
                </a:solidFill>
                <a:ea typeface="ＭＳ Ｐゴシック" charset="-128"/>
              </a:rPr>
              <a:t>通常の湛水位</a:t>
            </a:r>
          </a:p>
        </p:txBody>
      </p:sp>
      <p:sp>
        <p:nvSpPr>
          <p:cNvPr id="15" name="正方形/長方形 20"/>
          <p:cNvSpPr>
            <a:spLocks noChangeArrowheads="1"/>
          </p:cNvSpPr>
          <p:nvPr/>
        </p:nvSpPr>
        <p:spPr bwMode="auto">
          <a:xfrm>
            <a:off x="6512545" y="5701047"/>
            <a:ext cx="389530" cy="16158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1050" b="1" dirty="0">
                <a:solidFill>
                  <a:srgbClr val="FF0000"/>
                </a:solidFill>
                <a:latin typeface="Garamond" pitchFamily="18" charset="0"/>
              </a:rPr>
              <a:t>１０ｃｍ</a:t>
            </a: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63" y="2492896"/>
            <a:ext cx="4071937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</p:pic>
      <p:sp>
        <p:nvSpPr>
          <p:cNvPr id="13" name="Line 26"/>
          <p:cNvSpPr>
            <a:spLocks noChangeShapeType="1"/>
          </p:cNvSpPr>
          <p:nvPr/>
        </p:nvSpPr>
        <p:spPr bwMode="auto">
          <a:xfrm flipV="1">
            <a:off x="6228184" y="3581126"/>
            <a:ext cx="549348" cy="204791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88" y="7101408"/>
            <a:ext cx="1763732" cy="130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正方形/長方形 1"/>
          <p:cNvSpPr>
            <a:spLocks noChangeArrowheads="1"/>
          </p:cNvSpPr>
          <p:nvPr/>
        </p:nvSpPr>
        <p:spPr bwMode="auto">
          <a:xfrm>
            <a:off x="7461820" y="8179492"/>
            <a:ext cx="1221539" cy="2112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神戸新聞</a:t>
            </a: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(H28.9.13)</a:t>
            </a:r>
          </a:p>
        </p:txBody>
      </p:sp>
      <p:sp>
        <p:nvSpPr>
          <p:cNvPr id="34" name="正方形/長方形 1"/>
          <p:cNvSpPr>
            <a:spLocks noChangeArrowheads="1"/>
          </p:cNvSpPr>
          <p:nvPr/>
        </p:nvSpPr>
        <p:spPr bwMode="auto">
          <a:xfrm>
            <a:off x="3779912" y="5339622"/>
            <a:ext cx="1603053" cy="21120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36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kumimoji="0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0"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0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末見込み</a:t>
            </a: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64878"/>
              </p:ext>
            </p:extLst>
          </p:nvPr>
        </p:nvGraphicFramePr>
        <p:xfrm>
          <a:off x="83840" y="5542488"/>
          <a:ext cx="513623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計画地域名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セキ板配付枚数（枚）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貯留面積（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ha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貯留容量（万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m</a:t>
                      </a:r>
                      <a:r>
                        <a:rPr kumimoji="1" lang="en-US" altLang="ja-JP" sz="1200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全県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20,000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4,400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2658913" y="1555866"/>
            <a:ext cx="760959" cy="442035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72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dirty="0">
                <a:solidFill>
                  <a:srgbClr val="C57721"/>
                </a:solidFill>
                <a:latin typeface="HG創英角ｺﾞｼｯｸUB" pitchFamily="49" charset="-128"/>
                <a:ea typeface="HG創英角ｺﾞｼｯｸUB" pitchFamily="49" charset="-128"/>
              </a:rPr>
              <a:t>県民</a:t>
            </a:r>
            <a:endParaRPr kumimoji="0" lang="ja-JP" altLang="en-US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23528" y="2015059"/>
            <a:ext cx="89439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水田の排水桝に</a:t>
            </a:r>
            <a:r>
              <a:rPr lang="ja-JP" altLang="en-US" sz="25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セキ板を設置</a:t>
            </a:r>
            <a:r>
              <a:rPr lang="ja-JP" altLang="en-US" sz="2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し、雨水を一時的に貯留</a:t>
            </a:r>
          </a:p>
        </p:txBody>
      </p:sp>
    </p:spTree>
    <p:extLst>
      <p:ext uri="{BB962C8B-B14F-4D97-AF65-F5344CB8AC3E}">
        <p14:creationId xmlns:p14="http://schemas.microsoft.com/office/powerpoint/2010/main" val="12916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/>
          <p:cNvSpPr/>
          <p:nvPr/>
        </p:nvSpPr>
        <p:spPr>
          <a:xfrm>
            <a:off x="115516" y="1618317"/>
            <a:ext cx="8920980" cy="2093283"/>
          </a:xfrm>
          <a:prstGeom prst="rect">
            <a:avLst/>
          </a:prstGeom>
          <a:solidFill>
            <a:srgbClr val="FFCCFF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5177786" y="1721898"/>
            <a:ext cx="3714694" cy="91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5270058" y="2730010"/>
            <a:ext cx="3622422" cy="91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266310" y="1710789"/>
            <a:ext cx="3309695" cy="91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-36512" y="273968"/>
            <a:ext cx="8229600" cy="1066800"/>
          </a:xfrm>
        </p:spPr>
        <p:txBody>
          <a:bodyPr>
            <a:noAutofit/>
          </a:bodyPr>
          <a:lstStyle/>
          <a:p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総合治水の取り組み状況</a:t>
            </a:r>
            <a:endParaRPr kumimoji="1"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34280" y="908645"/>
            <a:ext cx="8909720" cy="7921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　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 具体的な取り組み「そなえる」減災対策 ～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9" name="Picture 11" descr="IMG_0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32" y="4651595"/>
            <a:ext cx="3214516" cy="214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4"/>
          <p:cNvSpPr>
            <a:spLocks noChangeArrowheads="1"/>
          </p:cNvSpPr>
          <p:nvPr/>
        </p:nvSpPr>
        <p:spPr bwMode="auto">
          <a:xfrm>
            <a:off x="539552" y="3717032"/>
            <a:ext cx="39604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避難判断に役立つ情報提供</a:t>
            </a:r>
            <a:r>
              <a:rPr kumimoji="1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endParaRPr kumimoji="1"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       ⇒ </a:t>
            </a:r>
            <a:r>
              <a:rPr lang="ja-JP" altLang="en-US" sz="1800" u="sng" dirty="0">
                <a:latin typeface="HG創英角ｺﾞｼｯｸUB" pitchFamily="49" charset="-128"/>
                <a:ea typeface="HG創英角ｺﾞｼｯｸUB" pitchFamily="49" charset="-128"/>
              </a:rPr>
              <a:t>河川監視ｶﾒﾗのﾗｲﾌﾞ映像</a:t>
            </a:r>
            <a:r>
              <a:rPr kumimoji="1"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7"/>
          <a:stretch/>
        </p:blipFill>
        <p:spPr bwMode="auto">
          <a:xfrm>
            <a:off x="486282" y="4653137"/>
            <a:ext cx="3509654" cy="17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4"/>
          <p:cNvSpPr>
            <a:spLocks noChangeArrowheads="1"/>
          </p:cNvSpPr>
          <p:nvPr/>
        </p:nvSpPr>
        <p:spPr bwMode="auto">
          <a:xfrm>
            <a:off x="4757020" y="3780909"/>
            <a:ext cx="485554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建物や設備の耐水化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latin typeface="HGP創英角ｺﾞｼｯｸUB" pitchFamily="50" charset="-128"/>
                <a:ea typeface="HGP創英角ｺﾞｼｯｸUB" pitchFamily="50" charset="-128"/>
              </a:rPr>
              <a:t>       </a:t>
            </a: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⇒ </a:t>
            </a:r>
            <a:r>
              <a:rPr lang="ja-JP" altLang="en-US" sz="1800" u="sng" dirty="0">
                <a:latin typeface="HG創英角ｺﾞｼｯｸUB" pitchFamily="49" charset="-128"/>
                <a:ea typeface="HG創英角ｺﾞｼｯｸUB" pitchFamily="49" charset="-128"/>
              </a:rPr>
              <a:t>民間病院の耐水化（佐用町）</a:t>
            </a:r>
            <a:endParaRPr lang="ja-JP" altLang="en-US" sz="1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450304" y="6374655"/>
            <a:ext cx="491378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400" b="1" u="sng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県内</a:t>
            </a:r>
            <a:r>
              <a:rPr lang="en-US" altLang="ja-JP" sz="1400" b="1" u="sng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93</a:t>
            </a:r>
            <a:r>
              <a:rPr lang="ja-JP" altLang="ja-JP" sz="1400" b="1" u="sng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河川</a:t>
            </a:r>
            <a:r>
              <a:rPr lang="en-US" altLang="ja-JP" sz="1400" b="1" u="sng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124</a:t>
            </a:r>
            <a:r>
              <a:rPr lang="ja-JP" altLang="ja-JP" sz="1400" b="1" u="sng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箇所</a:t>
            </a:r>
            <a:r>
              <a:rPr lang="ja-JP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のカメラ画像を、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県のホームページで公開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u="sng" dirty="0">
                <a:latin typeface="HG創英角ｺﾞｼｯｸUB" pitchFamily="49" charset="-128"/>
                <a:ea typeface="HG創英角ｺﾞｼｯｸUB" pitchFamily="49" charset="-128"/>
              </a:rPr>
              <a:t/>
            </a:r>
            <a:br>
              <a:rPr lang="ja-JP" altLang="en-US" sz="2400" u="sng" dirty="0">
                <a:latin typeface="HG創英角ｺﾞｼｯｸUB" pitchFamily="49" charset="-128"/>
                <a:ea typeface="HG創英角ｺﾞｼｯｸUB" pitchFamily="49" charset="-128"/>
              </a:rPr>
            </a:b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　　　　　</a:t>
            </a:r>
            <a:endParaRPr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8604025" y="4221088"/>
            <a:ext cx="504479" cy="288147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72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400" dirty="0">
                <a:solidFill>
                  <a:srgbClr val="C57721"/>
                </a:solidFill>
                <a:latin typeface="HG創英角ｺﾞｼｯｸUB" pitchFamily="49" charset="-128"/>
                <a:ea typeface="HG創英角ｺﾞｼｯｸUB" pitchFamily="49" charset="-128"/>
              </a:rPr>
              <a:t>県民</a:t>
            </a:r>
            <a:endParaRPr kumimoji="0" lang="ja-JP" altLang="en-US" sz="1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3923928" y="4260091"/>
            <a:ext cx="324943" cy="288147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72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400" dirty="0">
                <a:solidFill>
                  <a:srgbClr val="C57721"/>
                </a:solidFill>
                <a:latin typeface="HG創英角ｺﾞｼｯｸUB" pitchFamily="49" charset="-128"/>
                <a:ea typeface="HG創英角ｺﾞｼｯｸUB" pitchFamily="49" charset="-128"/>
              </a:rPr>
              <a:t>県</a:t>
            </a:r>
            <a:endParaRPr kumimoji="0" lang="ja-JP" altLang="en-US" sz="1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4355976" y="3799667"/>
            <a:ext cx="0" cy="3058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吹き出し 1"/>
          <p:cNvSpPr/>
          <p:nvPr/>
        </p:nvSpPr>
        <p:spPr>
          <a:xfrm>
            <a:off x="5497943" y="6366762"/>
            <a:ext cx="1795029" cy="302598"/>
          </a:xfrm>
          <a:prstGeom prst="wedgeRectCallout">
            <a:avLst>
              <a:gd name="adj1" fmla="val -8445"/>
              <a:gd name="adj2" fmla="val -1202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5461176" y="6353522"/>
            <a:ext cx="2233012" cy="50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高さ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1.2</a:t>
            </a:r>
            <a:r>
              <a:rPr lang="ja-JP" altLang="en-US" sz="1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の門扉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1618317"/>
            <a:ext cx="553998" cy="2098715"/>
          </a:xfrm>
          <a:prstGeom prst="rect">
            <a:avLst/>
          </a:prstGeom>
          <a:solidFill>
            <a:srgbClr val="FFCCFF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減 災 対 策</a:t>
            </a:r>
          </a:p>
        </p:txBody>
      </p:sp>
      <p:sp>
        <p:nvSpPr>
          <p:cNvPr id="49" name="Oval 157"/>
          <p:cNvSpPr>
            <a:spLocks noChangeArrowheads="1"/>
          </p:cNvSpPr>
          <p:nvPr/>
        </p:nvSpPr>
        <p:spPr bwMode="auto">
          <a:xfrm>
            <a:off x="4746747" y="2708921"/>
            <a:ext cx="980511" cy="936103"/>
          </a:xfrm>
          <a:prstGeom prst="ellipse">
            <a:avLst/>
          </a:prstGeom>
          <a:solidFill>
            <a:srgbClr val="FFCCFF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735542" y="2921907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逃げる</a:t>
            </a:r>
            <a:endParaRPr kumimoji="1" lang="ja-JP" altLang="en-US" sz="2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" name="Oval 157"/>
          <p:cNvSpPr>
            <a:spLocks noChangeArrowheads="1"/>
          </p:cNvSpPr>
          <p:nvPr/>
        </p:nvSpPr>
        <p:spPr bwMode="auto">
          <a:xfrm>
            <a:off x="4747934" y="1700809"/>
            <a:ext cx="980511" cy="936103"/>
          </a:xfrm>
          <a:prstGeom prst="ellipse">
            <a:avLst/>
          </a:prstGeom>
          <a:solidFill>
            <a:srgbClr val="FFCCFF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736729" y="1913795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備える</a:t>
            </a:r>
            <a:endParaRPr kumimoji="1" lang="ja-JP" altLang="en-US" sz="2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" name="Oval 157"/>
          <p:cNvSpPr>
            <a:spLocks noChangeArrowheads="1"/>
          </p:cNvSpPr>
          <p:nvPr/>
        </p:nvSpPr>
        <p:spPr bwMode="auto">
          <a:xfrm>
            <a:off x="834504" y="1688351"/>
            <a:ext cx="980511" cy="936103"/>
          </a:xfrm>
          <a:prstGeom prst="ellipse">
            <a:avLst/>
          </a:prstGeom>
          <a:solidFill>
            <a:srgbClr val="FFCCFF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21253" y="1894792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守</a:t>
            </a:r>
            <a:r>
              <a:rPr kumimoji="1"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る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347132" y="2730624"/>
            <a:ext cx="3224868" cy="91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13582" y="2888054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水害リスクの認識向上</a:t>
            </a:r>
            <a:endParaRPr kumimoji="1"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　　等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39739" y="2865546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的確な避難のための啓発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　　　 等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732761" y="1844786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・情報提供体制の充実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・水防体制の強化　   等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634986" y="185305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・水害に備えるまちづくり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・水害からの復旧の備え　等</a:t>
            </a:r>
          </a:p>
        </p:txBody>
      </p:sp>
      <p:sp>
        <p:nvSpPr>
          <p:cNvPr id="48" name="Oval 157"/>
          <p:cNvSpPr>
            <a:spLocks noChangeArrowheads="1"/>
          </p:cNvSpPr>
          <p:nvPr/>
        </p:nvSpPr>
        <p:spPr bwMode="auto">
          <a:xfrm>
            <a:off x="834504" y="2708187"/>
            <a:ext cx="980511" cy="936103"/>
          </a:xfrm>
          <a:prstGeom prst="ellipse">
            <a:avLst/>
          </a:prstGeom>
          <a:solidFill>
            <a:srgbClr val="FFCCFF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1253" y="2914628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知る</a:t>
            </a:r>
          </a:p>
        </p:txBody>
      </p:sp>
      <p:sp>
        <p:nvSpPr>
          <p:cNvPr id="65" name="Oval 157"/>
          <p:cNvSpPr>
            <a:spLocks noChangeArrowheads="1"/>
          </p:cNvSpPr>
          <p:nvPr/>
        </p:nvSpPr>
        <p:spPr bwMode="auto">
          <a:xfrm>
            <a:off x="89947" y="3874411"/>
            <a:ext cx="737637" cy="706717"/>
          </a:xfrm>
          <a:prstGeom prst="ellipse">
            <a:avLst/>
          </a:prstGeom>
          <a:solidFill>
            <a:srgbClr val="FFCCFF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26783" y="4027714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守る</a:t>
            </a:r>
            <a:endParaRPr kumimoji="1" lang="ja-JP" altLang="en-US" sz="20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7" name="Oval 157"/>
          <p:cNvSpPr>
            <a:spLocks noChangeArrowheads="1"/>
          </p:cNvSpPr>
          <p:nvPr/>
        </p:nvSpPr>
        <p:spPr bwMode="auto">
          <a:xfrm>
            <a:off x="4443842" y="3858001"/>
            <a:ext cx="737637" cy="706717"/>
          </a:xfrm>
          <a:prstGeom prst="ellipse">
            <a:avLst/>
          </a:prstGeom>
          <a:solidFill>
            <a:srgbClr val="FFCCFF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427984" y="401130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備える</a:t>
            </a:r>
            <a:endParaRPr kumimoji="1" lang="ja-JP" altLang="en-US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-36512" y="273968"/>
            <a:ext cx="8229600" cy="1066800"/>
          </a:xfrm>
        </p:spPr>
        <p:txBody>
          <a:bodyPr>
            <a:noAutofit/>
          </a:bodyPr>
          <a:lstStyle/>
          <a:p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総合治水の取り組み状況</a:t>
            </a:r>
            <a:endParaRPr kumimoji="1"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34280" y="908645"/>
            <a:ext cx="8909720" cy="7921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　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 具体的な取り組み「そなえる」減災対策 ～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8" name="正方形/長方形 4"/>
          <p:cNvSpPr>
            <a:spLocks noChangeArrowheads="1"/>
          </p:cNvSpPr>
          <p:nvPr/>
        </p:nvSpPr>
        <p:spPr bwMode="auto">
          <a:xfrm>
            <a:off x="467544" y="1528336"/>
            <a:ext cx="374441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防災の担い手の人材育成 </a:t>
            </a:r>
            <a:endParaRPr kumimoji="1"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       ⇒ </a:t>
            </a:r>
            <a:r>
              <a:rPr lang="ja-JP" altLang="en-US" sz="1800" u="sng" dirty="0">
                <a:latin typeface="HG創英角ｺﾞｼｯｸUB" pitchFamily="49" charset="-128"/>
                <a:ea typeface="HG創英角ｺﾞｼｯｸUB" pitchFamily="49" charset="-128"/>
              </a:rPr>
              <a:t>出前講座の実施状況</a:t>
            </a:r>
            <a:r>
              <a:rPr kumimoji="1"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987824" y="2420772"/>
            <a:ext cx="863552" cy="288147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72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400" dirty="0">
                <a:solidFill>
                  <a:srgbClr val="C57721"/>
                </a:solidFill>
                <a:latin typeface="HG創英角ｺﾞｼｯｸUB" pitchFamily="49" charset="-128"/>
                <a:ea typeface="HG創英角ｺﾞｼｯｸUB" pitchFamily="49" charset="-128"/>
              </a:rPr>
              <a:t>県・市町</a:t>
            </a:r>
            <a:endParaRPr kumimoji="0" lang="ja-JP" altLang="en-US" sz="1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auto">
          <a:xfrm>
            <a:off x="1043608" y="5157192"/>
            <a:ext cx="1688530" cy="349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36000" tIns="36000" rIns="36000" bIns="36000" anchor="ctr" anchorCtr="1">
            <a:spAutoFit/>
          </a:bodyPr>
          <a:lstStyle/>
          <a:p>
            <a:pPr algn="ctr" eaLnBrk="1" hangingPunct="1"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出前講座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の様子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39"/>
          <p:cNvSpPr txBox="1">
            <a:spLocks noChangeArrowheads="1"/>
          </p:cNvSpPr>
          <p:nvPr/>
        </p:nvSpPr>
        <p:spPr bwMode="auto">
          <a:xfrm>
            <a:off x="395536" y="5589240"/>
            <a:ext cx="2954237" cy="8113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防災リーダー講座・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出前講座・研修会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en-US" sz="1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4"/>
          <p:cNvSpPr>
            <a:spLocks noChangeArrowheads="1"/>
          </p:cNvSpPr>
          <p:nvPr/>
        </p:nvSpPr>
        <p:spPr bwMode="auto">
          <a:xfrm>
            <a:off x="4446240" y="1528336"/>
            <a:ext cx="437423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的確な避難のためのﾂｰﾙの整備 </a:t>
            </a:r>
            <a:endParaRPr kumimoji="1"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       ⇒　</a:t>
            </a:r>
            <a:r>
              <a:rPr lang="ja-JP" altLang="en-US" sz="1800" u="sng" dirty="0">
                <a:latin typeface="HG創英角ｺﾞｼｯｸUB" pitchFamily="49" charset="-128"/>
                <a:ea typeface="HG創英角ｺﾞｼｯｸUB" pitchFamily="49" charset="-128"/>
              </a:rPr>
              <a:t>手作りハザードマップの作成</a:t>
            </a:r>
            <a:r>
              <a:rPr kumimoji="1"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3031167" cy="2273374"/>
          </a:xfrm>
          <a:prstGeom prst="rect">
            <a:avLst/>
          </a:prstGeom>
        </p:spPr>
      </p:pic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8532016" y="2072205"/>
            <a:ext cx="504479" cy="288147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72000" tIns="36000" rIns="72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400" dirty="0">
                <a:solidFill>
                  <a:srgbClr val="C57721"/>
                </a:solidFill>
                <a:latin typeface="HG創英角ｺﾞｼｯｸUB" pitchFamily="49" charset="-128"/>
                <a:ea typeface="HG創英角ｺﾞｼｯｸUB" pitchFamily="49" charset="-128"/>
              </a:rPr>
              <a:t>県民</a:t>
            </a:r>
            <a:endParaRPr kumimoji="0" lang="ja-JP" altLang="en-US" sz="1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38" y="4689531"/>
            <a:ext cx="2766966" cy="212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テキスト ボックス 40"/>
          <p:cNvSpPr txBox="1"/>
          <p:nvPr/>
        </p:nvSpPr>
        <p:spPr bwMode="auto">
          <a:xfrm>
            <a:off x="4857303" y="4951506"/>
            <a:ext cx="1226865" cy="349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36000" tIns="36000" rIns="36000" bIns="36000" anchor="ctr" anchorCtr="1">
            <a:spAutoFit/>
          </a:bodyPr>
          <a:lstStyle/>
          <a:p>
            <a:pPr algn="ctr" eaLnBrk="1" hangingPunct="1">
              <a:defRPr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作成の様子</a:t>
            </a: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3923928" y="1593113"/>
            <a:ext cx="0" cy="5264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57"/>
          <p:cNvSpPr>
            <a:spLocks noChangeArrowheads="1"/>
          </p:cNvSpPr>
          <p:nvPr/>
        </p:nvSpPr>
        <p:spPr bwMode="auto">
          <a:xfrm>
            <a:off x="35496" y="1724975"/>
            <a:ext cx="737637" cy="706717"/>
          </a:xfrm>
          <a:prstGeom prst="ellipse">
            <a:avLst/>
          </a:prstGeom>
          <a:solidFill>
            <a:srgbClr val="FFCCFF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00">
              <a:solidFill>
                <a:srgbClr val="FF99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332" y="187827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知る</a:t>
            </a:r>
          </a:p>
        </p:txBody>
      </p:sp>
      <p:sp>
        <p:nvSpPr>
          <p:cNvPr id="21" name="Oval 157"/>
          <p:cNvSpPr>
            <a:spLocks noChangeArrowheads="1"/>
          </p:cNvSpPr>
          <p:nvPr/>
        </p:nvSpPr>
        <p:spPr bwMode="auto">
          <a:xfrm>
            <a:off x="4041155" y="1724975"/>
            <a:ext cx="737637" cy="706717"/>
          </a:xfrm>
          <a:prstGeom prst="ellipse">
            <a:avLst/>
          </a:prstGeom>
          <a:solidFill>
            <a:srgbClr val="FFCCFF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00">
              <a:solidFill>
                <a:srgbClr val="FF99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25297" y="187827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逃げる</a:t>
            </a:r>
            <a:endParaRPr kumimoji="1" lang="ja-JP" altLang="en-US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1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5" y="2811810"/>
            <a:ext cx="3029577" cy="22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 bwMode="auto">
          <a:xfrm>
            <a:off x="3994918" y="5815602"/>
            <a:ext cx="2381027" cy="349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36000" tIns="36000" rIns="36000" bIns="36000" anchor="ctr" anchorCtr="1">
            <a:spAutoFit/>
          </a:bodyPr>
          <a:lstStyle/>
          <a:p>
            <a:pPr algn="ctr">
              <a:defRPr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手作りハザードマップ</a:t>
            </a: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2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-36512" y="345976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　総合治水の取り組みを踏まえた課題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36512" y="980728"/>
            <a:ext cx="8712968" cy="7921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決して簡単ではない「ためる」流域対策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98240" y="1700808"/>
            <a:ext cx="8640960" cy="1296144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　題</a:t>
            </a:r>
            <a:r>
              <a:rPr lang="en-US" altLang="ja-JP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施設所有者は、雨水をためることに対して、本来の使用</a:t>
            </a:r>
            <a:r>
              <a:rPr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</a:t>
            </a:r>
            <a:r>
              <a:rPr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目的に支障をきたす不安がある。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93503"/>
              </p:ext>
            </p:extLst>
          </p:nvPr>
        </p:nvGraphicFramePr>
        <p:xfrm>
          <a:off x="373709" y="2996952"/>
          <a:ext cx="8146267" cy="176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4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56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施設名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本来の使用（利用）目的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不安要素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121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学校</a:t>
                      </a:r>
                      <a:r>
                        <a:rPr kumimoji="1" lang="en-US" altLang="ja-JP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グランド</a:t>
                      </a:r>
                      <a:r>
                        <a:rPr kumimoji="1" lang="en-US" altLang="ja-JP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・教育活動、部活　等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グラウンドが利用できない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69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公園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・運動、レクリエーション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69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ため池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・かんがい用水確保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かんがい用水が減る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AutoShape 12"/>
          <p:cNvSpPr>
            <a:spLocks noChangeArrowheads="1"/>
          </p:cNvSpPr>
          <p:nvPr/>
        </p:nvSpPr>
        <p:spPr bwMode="auto">
          <a:xfrm rot="10800000">
            <a:off x="2195736" y="5003800"/>
            <a:ext cx="4824536" cy="441424"/>
          </a:xfrm>
          <a:prstGeom prst="triangle">
            <a:avLst>
              <a:gd name="adj" fmla="val 50000"/>
            </a:avLst>
          </a:prstGeom>
          <a:solidFill>
            <a:srgbClr val="FFABFF"/>
          </a:solidFill>
          <a:ln>
            <a:noFill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3239851" y="4725144"/>
            <a:ext cx="2736304" cy="7921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課題解決のために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98240" y="5517232"/>
            <a:ext cx="8640960" cy="1152128"/>
          </a:xfrm>
          <a:prstGeom prst="roundRect">
            <a:avLst>
              <a:gd name="adj" fmla="val 18439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先ずは県有施設で率先して取り組む！</a:t>
            </a:r>
            <a:endParaRPr lang="en-US" altLang="ja-JP" sz="2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1300"/>
              </a:lnSpc>
            </a:pPr>
            <a:endParaRPr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（不安要素について問題がないこと、また流域対策の効果を</a:t>
            </a:r>
            <a:r>
              <a:rPr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</a:t>
            </a:r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79512" y="1700808"/>
            <a:ext cx="8640960" cy="3168352"/>
          </a:xfrm>
          <a:prstGeom prst="roundRect">
            <a:avLst>
              <a:gd name="adj" fmla="val 749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07504" y="4365178"/>
            <a:ext cx="8928992" cy="2448197"/>
          </a:xfrm>
          <a:prstGeom prst="roundRect">
            <a:avLst>
              <a:gd name="adj" fmla="val 136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562126" cy="1066800"/>
          </a:xfrm>
        </p:spPr>
        <p:txBody>
          <a:bodyPr>
            <a:normAutofit/>
          </a:bodyPr>
          <a:lstStyle/>
          <a:p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　総合治水の取り組みを踏まえた課題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3528" y="2276872"/>
            <a:ext cx="6192688" cy="1944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94525" y="4319364"/>
            <a:ext cx="5933659" cy="263802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裾野の広げる！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総合治水の必要性や効果を実感してもらうため、模型を使ってイベント等での</a:t>
            </a:r>
            <a:r>
              <a:rPr lang="en-US" altLang="ja-JP" sz="1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</a:t>
            </a:r>
            <a:r>
              <a:rPr lang="ja-JP" altLang="en-US" sz="1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活動や小学校での出前講座を行なうなど「草の根広報」を展開している。今後は更に</a:t>
            </a:r>
            <a:r>
              <a:rPr lang="ja-JP" altLang="en-US" sz="1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小学生をターゲットに裾野を広げることを目的に、</a:t>
            </a:r>
            <a:r>
              <a:rPr lang="ja-JP" altLang="en-US" sz="19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防災学習の一環</a:t>
            </a:r>
            <a:r>
              <a:rPr lang="ja-JP" altLang="en-US" sz="1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として小学校等で総合治水を学べる映像ソフトを作成するなど、県民理解の向上を図る。</a:t>
            </a:r>
            <a:endParaRPr lang="en-US" altLang="ja-JP" sz="1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2" y="4509120"/>
            <a:ext cx="276811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71498" y="1556792"/>
            <a:ext cx="9181022" cy="1296144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　題</a:t>
            </a:r>
            <a:r>
              <a:rPr lang="en-US" altLang="ja-JP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総合治水」の認知度の向上</a:t>
            </a:r>
            <a:endParaRPr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36512" y="836712"/>
            <a:ext cx="3761656" cy="7921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総合治水の認知度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39147" y="1538208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第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回県民アンケート調査結果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2159731" y="4041103"/>
            <a:ext cx="4824536" cy="251992"/>
          </a:xfrm>
          <a:prstGeom prst="triangle">
            <a:avLst>
              <a:gd name="adj" fmla="val 50000"/>
            </a:avLst>
          </a:prstGeom>
          <a:solidFill>
            <a:srgbClr val="FFABFF"/>
          </a:solidFill>
          <a:ln>
            <a:noFill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07504" y="1484784"/>
            <a:ext cx="8928992" cy="2484239"/>
          </a:xfrm>
          <a:prstGeom prst="roundRect">
            <a:avLst>
              <a:gd name="adj" fmla="val 935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3239851" y="3716957"/>
            <a:ext cx="2736304" cy="7921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課題解決のために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94525" y="2072640"/>
            <a:ext cx="5829837" cy="1714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132856"/>
            <a:ext cx="5796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なぜ認知度の向上が必要か？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総合治水の施策は行政、県民が相互に連携を図り</a:t>
            </a:r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協働して推進するため県民一人ひとりの理解と協</a:t>
            </a:r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力が必要であることから先ずは認知度の向上に取</a:t>
            </a:r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組む。</a:t>
            </a:r>
          </a:p>
        </p:txBody>
      </p:sp>
      <p:graphicFrame>
        <p:nvGraphicFramePr>
          <p:cNvPr id="25" name="グラフ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324483"/>
              </p:ext>
            </p:extLst>
          </p:nvPr>
        </p:nvGraphicFramePr>
        <p:xfrm>
          <a:off x="6124362" y="2395039"/>
          <a:ext cx="1728192" cy="151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タイトル 1"/>
          <p:cNvSpPr txBox="1">
            <a:spLocks/>
          </p:cNvSpPr>
          <p:nvPr/>
        </p:nvSpPr>
        <p:spPr>
          <a:xfrm>
            <a:off x="6228184" y="2064087"/>
            <a:ext cx="2664296" cy="50081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「総合治水」とはどんな取組みか知って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いますか？</a:t>
            </a:r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7943421" y="2673956"/>
            <a:ext cx="1093075" cy="104307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言葉も内容も知っている</a:t>
            </a:r>
            <a:endParaRPr lang="en-US" altLang="ja-JP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言葉は知っているが内容は知らない</a:t>
            </a:r>
            <a:endParaRPr lang="en-US" altLang="ja-JP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知らない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228184" y="1556792"/>
            <a:ext cx="2664296" cy="229130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6382106" y="2973179"/>
            <a:ext cx="782182" cy="38381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53.</a:t>
            </a:r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２％　</a:t>
            </a: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6923881" y="2655962"/>
            <a:ext cx="782182" cy="38381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１８％</a:t>
            </a:r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6967314" y="3092812"/>
            <a:ext cx="782182" cy="38381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28.8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7818161" y="3501008"/>
            <a:ext cx="145232" cy="1405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818161" y="2739941"/>
            <a:ext cx="145232" cy="1405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818161" y="3098975"/>
            <a:ext cx="145232" cy="1405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86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メモ 5"/>
          <p:cNvSpPr/>
          <p:nvPr/>
        </p:nvSpPr>
        <p:spPr>
          <a:xfrm>
            <a:off x="395536" y="1556792"/>
            <a:ext cx="8424936" cy="4896544"/>
          </a:xfrm>
          <a:prstGeom prst="foldedCorner">
            <a:avLst>
              <a:gd name="adj" fmla="val 133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066800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　おわりに　</a:t>
            </a: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参加者へのメッセージ　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723624"/>
            <a:ext cx="8496944" cy="487372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・武庫川の河川計画策定が総合治水条例施行の</a:t>
            </a:r>
            <a:endParaRPr kumimoji="1"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動機の１つ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となった</a:t>
            </a:r>
            <a:endParaRPr kumimoji="1"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・施設整備だけでは生命、財産は守れない</a:t>
            </a:r>
            <a:endParaRPr kumimoji="1"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大水害は必ず発生する</a:t>
            </a:r>
            <a:endParaRPr kumimoji="1"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・大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水害から県民の安全、安心を確保するため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に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総合的な治水対策が必要である</a:t>
            </a:r>
            <a:endParaRPr kumimoji="1"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・総合治水対策は県、市町及び県民が相互に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連携を図りながら協働して推進していく</a:t>
            </a:r>
            <a:endParaRPr kumimoji="1"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115638"/>
      </p:ext>
    </p:extLst>
  </p:cSld>
  <p:clrMapOvr>
    <a:masterClrMapping/>
  </p:clrMapOvr>
</p:sld>
</file>

<file path=ppt/theme/_rels/theme1.x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jpeg" />
</Relationships>
</file>

<file path=ppt/theme/theme1.xml><?xml version="1.0" encoding="utf-8"?>
<a:theme xmlns:a="http://schemas.openxmlformats.org/drawingml/2006/main" name="アーバン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15252</TotalTime>
  <Words>527</Words>
  <Application>Microsoft Office PowerPoint</Application>
  <PresentationFormat>画面に合わせる (4:3)</PresentationFormat>
  <Paragraphs>184</Paragraphs>
  <Slides>8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アーバン</vt:lpstr>
      <vt:lpstr>３　総合治水の取り組み状況</vt:lpstr>
      <vt:lpstr>３　総合治水の取り組み状況</vt:lpstr>
      <vt:lpstr>３　総合治水の取り組み状況</vt:lpstr>
      <vt:lpstr>３　総合治水の取り組み状況</vt:lpstr>
      <vt:lpstr>３　総合治水の取り組み状況</vt:lpstr>
      <vt:lpstr>PowerPoint プレゼンテーション</vt:lpstr>
      <vt:lpstr>４　総合治水の取り組みを踏まえた課題</vt:lpstr>
      <vt:lpstr>～　おわりに　参加者へのメッセージ　～</vt:lpstr>
    </vt:vector>
  </TitlesOfParts>
  <Company>兵庫県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兵庫県</dc:creator>
  <cp:lastModifiedBy>武庫川総合治水室1　 </cp:lastModifiedBy>
  <cp:revision>616</cp:revision>
  <cp:lastPrinted>2017-03-15T08:49:55Z</cp:lastPrinted>
  <dcterms:created xsi:type="dcterms:W3CDTF">2016-11-24T04:29:06Z</dcterms:created>
  <dcterms:modified xsi:type="dcterms:W3CDTF">2019-06-04T01:51:08Z</dcterms:modified>
</cp:coreProperties>
</file>