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3" r:id="rId2"/>
    <p:sldId id="269" r:id="rId3"/>
    <p:sldId id="271" r:id="rId4"/>
    <p:sldId id="270" r:id="rId5"/>
    <p:sldId id="272" r:id="rId6"/>
    <p:sldId id="275" r:id="rId7"/>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9FF66"/>
    <a:srgbClr val="FF7C80"/>
    <a:srgbClr val="00FF00"/>
    <a:srgbClr val="E9F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50" d="100"/>
          <a:sy n="50" d="100"/>
        </p:scale>
        <p:origin x="-60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notesMaster" Target="notesMasters/notesMaster1.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tableStyles" Target="tableStyle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theme" Target="theme/theme1.xml" />
  <Relationship Id="rId5" Type="http://schemas.openxmlformats.org/officeDocument/2006/relationships/slide" Target="slides/slide4.xml" />
  <Relationship Id="rId10" Type="http://schemas.openxmlformats.org/officeDocument/2006/relationships/viewProps" Target="viewProps.xml" />
  <Relationship Id="rId4" Type="http://schemas.openxmlformats.org/officeDocument/2006/relationships/slide" Target="slides/slide3.xml" />
  <Relationship Id="rId9" Type="http://schemas.openxmlformats.org/officeDocument/2006/relationships/presProps" Target="pres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F446741-A523-4DFD-BAC9-F75CCD1DD2CE}" type="datetimeFigureOut">
              <a:rPr kumimoji="1" lang="ja-JP" altLang="en-US" smtClean="0"/>
              <a:t>2019/6/3</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110023F-98E6-484F-B33C-BA36821F148A}" type="slidenum">
              <a:rPr kumimoji="1" lang="ja-JP" altLang="en-US" smtClean="0"/>
              <a:t>‹#›</a:t>
            </a:fld>
            <a:endParaRPr kumimoji="1" lang="ja-JP" altLang="en-US"/>
          </a:p>
        </p:txBody>
      </p:sp>
    </p:spTree>
    <p:extLst>
      <p:ext uri="{BB962C8B-B14F-4D97-AF65-F5344CB8AC3E}">
        <p14:creationId xmlns:p14="http://schemas.microsoft.com/office/powerpoint/2010/main" val="38967592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343056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335852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1149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76924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108701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393514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237774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102096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126928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413878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DF2EF3F-322D-4E26-A4D2-C82B4D1BF558}" type="datetimeFigureOut">
              <a:rPr kumimoji="1" lang="ja-JP" altLang="en-US" smtClean="0"/>
              <a:t>2019/6/3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1185147967"/>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2EF3F-322D-4E26-A4D2-C82B4D1BF558}" type="datetimeFigureOut">
              <a:rPr kumimoji="1" lang="ja-JP" altLang="en-US" smtClean="0"/>
              <a:t>2019/6/3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A14EE-174E-44D3-B52D-67E961282EE5}" type="slidenum">
              <a:rPr kumimoji="1" lang="ja-JP" altLang="en-US" smtClean="0"/>
              <a:t>‹#›</a:t>
            </a:fld>
            <a:endParaRPr kumimoji="1" lang="ja-JP" altLang="en-US"/>
          </a:p>
        </p:txBody>
      </p:sp>
    </p:spTree>
    <p:extLst>
      <p:ext uri="{BB962C8B-B14F-4D97-AF65-F5344CB8AC3E}">
        <p14:creationId xmlns:p14="http://schemas.microsoft.com/office/powerpoint/2010/main" val="572857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image" Target="../media/image1.jpeg"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jpg" />
  <Relationship Id="rId2" Type="http://schemas.openxmlformats.org/officeDocument/2006/relationships/image" Target="../media/image2.jpg"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5.JPG" />
  <Relationship Id="rId2" Type="http://schemas.openxmlformats.org/officeDocument/2006/relationships/image" Target="../media/image4.JPG"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6.jpeg"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7.jpg"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26" y="18502"/>
            <a:ext cx="12216325" cy="6871683"/>
          </a:xfrm>
        </p:spPr>
      </p:pic>
    </p:spTree>
    <p:extLst>
      <p:ext uri="{BB962C8B-B14F-4D97-AF65-F5344CB8AC3E}">
        <p14:creationId xmlns:p14="http://schemas.microsoft.com/office/powerpoint/2010/main" val="306248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651" y="243952"/>
            <a:ext cx="7430035" cy="948520"/>
          </a:xfrm>
          <a:solidFill>
            <a:schemeClr val="accent1"/>
          </a:solidFill>
        </p:spPr>
        <p:txBody>
          <a:bodyPr>
            <a:normAutofit fontScale="90000"/>
          </a:bodyPr>
          <a:lstStyle/>
          <a:p>
            <a:r>
              <a:rPr kumimoji="1" lang="ja-JP" altLang="en-US" sz="5300" dirty="0" smtClean="0">
                <a:solidFill>
                  <a:schemeClr val="bg1"/>
                </a:solidFill>
                <a:latin typeface="ＤＦ特太ゴシック体" panose="020B0509000000000000" pitchFamily="49" charset="-128"/>
                <a:ea typeface="ＤＦ特太ゴシック体" panose="020B0509000000000000" pitchFamily="49" charset="-128"/>
              </a:rPr>
              <a:t> </a:t>
            </a:r>
            <a:r>
              <a:rPr kumimoji="1" lang="ja-JP" altLang="en-US" sz="5300" dirty="0" smtClean="0">
                <a:solidFill>
                  <a:schemeClr val="bg1"/>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ながす </a:t>
            </a:r>
            <a:r>
              <a:rPr kumimoji="1" lang="ja-JP" altLang="en-US" b="1" dirty="0" smtClean="0">
                <a:latin typeface="+mj-ea"/>
              </a:rPr>
              <a:t>対策例　</a:t>
            </a:r>
            <a:r>
              <a:rPr kumimoji="1" lang="ja-JP" altLang="en-US" sz="4000" b="1" dirty="0" smtClean="0">
                <a:latin typeface="+mj-ea"/>
              </a:rPr>
              <a:t>佐用町の場合</a:t>
            </a:r>
            <a:endParaRPr kumimoji="1" lang="ja-JP" altLang="en-US" sz="4000" b="1" dirty="0">
              <a:latin typeface="+mj-ea"/>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47" y="1952998"/>
            <a:ext cx="5550794" cy="4218264"/>
          </a:xfrm>
        </p:spPr>
      </p:pic>
      <p:sp>
        <p:nvSpPr>
          <p:cNvPr id="5" name="テキスト ボックス 4"/>
          <p:cNvSpPr txBox="1"/>
          <p:nvPr/>
        </p:nvSpPr>
        <p:spPr>
          <a:xfrm>
            <a:off x="7785277" y="243952"/>
            <a:ext cx="4076164" cy="1569660"/>
          </a:xfrm>
          <a:prstGeom prst="rect">
            <a:avLst/>
          </a:prstGeom>
          <a:solidFill>
            <a:srgbClr val="FFFF00"/>
          </a:solidFill>
        </p:spPr>
        <p:txBody>
          <a:bodyPr wrap="square" rtlCol="0">
            <a:spAutoFit/>
          </a:bodyPr>
          <a:lstStyle/>
          <a:p>
            <a:r>
              <a:rPr kumimoji="1" lang="ja-JP" altLang="en-US" sz="3200" dirty="0" smtClean="0">
                <a:solidFill>
                  <a:srgbClr val="FF0000"/>
                </a:solidFill>
              </a:rPr>
              <a:t>・川幅を広げる。</a:t>
            </a:r>
            <a:endParaRPr kumimoji="1" lang="en-US" altLang="ja-JP" sz="3200" dirty="0" smtClean="0">
              <a:solidFill>
                <a:srgbClr val="FF0000"/>
              </a:solidFill>
            </a:endParaRPr>
          </a:p>
          <a:p>
            <a:r>
              <a:rPr kumimoji="1" lang="ja-JP" altLang="en-US" sz="3200" dirty="0" smtClean="0">
                <a:solidFill>
                  <a:srgbClr val="FF0000"/>
                </a:solidFill>
              </a:rPr>
              <a:t>・堤防の高さを高くする</a:t>
            </a:r>
            <a:endParaRPr kumimoji="1" lang="en-US" altLang="ja-JP" sz="3200" dirty="0" smtClean="0">
              <a:solidFill>
                <a:srgbClr val="FF0000"/>
              </a:solidFill>
            </a:endParaRPr>
          </a:p>
          <a:p>
            <a:r>
              <a:rPr kumimoji="1" lang="ja-JP" altLang="en-US" sz="3200" dirty="0" smtClean="0">
                <a:solidFill>
                  <a:srgbClr val="FF0000"/>
                </a:solidFill>
              </a:rPr>
              <a:t>・川底を掘って深くする</a:t>
            </a:r>
            <a:endParaRPr kumimoji="1" lang="ja-JP" altLang="en-US" sz="3200" dirty="0">
              <a:solidFill>
                <a:srgbClr val="FF0000"/>
              </a:solidFill>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52" y="1948225"/>
            <a:ext cx="5601811" cy="4223037"/>
          </a:xfrm>
          <a:prstGeom prst="rect">
            <a:avLst/>
          </a:prstGeom>
        </p:spPr>
      </p:pic>
      <p:sp>
        <p:nvSpPr>
          <p:cNvPr id="7" name="テキスト ボックス 6"/>
          <p:cNvSpPr txBox="1"/>
          <p:nvPr/>
        </p:nvSpPr>
        <p:spPr>
          <a:xfrm>
            <a:off x="1456137" y="6310648"/>
            <a:ext cx="3206839" cy="369332"/>
          </a:xfrm>
          <a:prstGeom prst="rect">
            <a:avLst/>
          </a:prstGeom>
          <a:noFill/>
        </p:spPr>
        <p:txBody>
          <a:bodyPr wrap="square" rtlCol="0">
            <a:spAutoFit/>
          </a:bodyPr>
          <a:lstStyle/>
          <a:p>
            <a:pPr algn="ctr"/>
            <a:r>
              <a:rPr kumimoji="1" lang="ja-JP" altLang="en-US" dirty="0" smtClean="0"/>
              <a:t>災害発生時（２００９年）</a:t>
            </a:r>
            <a:endParaRPr kumimoji="1" lang="ja-JP" altLang="en-US" dirty="0"/>
          </a:p>
        </p:txBody>
      </p:sp>
      <p:sp>
        <p:nvSpPr>
          <p:cNvPr id="8" name="テキスト ボックス 7"/>
          <p:cNvSpPr txBox="1"/>
          <p:nvPr/>
        </p:nvSpPr>
        <p:spPr>
          <a:xfrm>
            <a:off x="6915954" y="6310648"/>
            <a:ext cx="4340181" cy="369332"/>
          </a:xfrm>
          <a:prstGeom prst="rect">
            <a:avLst/>
          </a:prstGeom>
          <a:noFill/>
        </p:spPr>
        <p:txBody>
          <a:bodyPr wrap="square" rtlCol="0">
            <a:spAutoFit/>
          </a:bodyPr>
          <a:lstStyle/>
          <a:p>
            <a:pPr algn="ctr"/>
            <a:r>
              <a:rPr kumimoji="1" lang="ja-JP" altLang="en-US" dirty="0" smtClean="0"/>
              <a:t>ながす対策をした後（現在）</a:t>
            </a:r>
            <a:endParaRPr kumimoji="1" lang="ja-JP" altLang="en-US" dirty="0"/>
          </a:p>
        </p:txBody>
      </p:sp>
    </p:spTree>
    <p:extLst>
      <p:ext uri="{BB962C8B-B14F-4D97-AF65-F5344CB8AC3E}">
        <p14:creationId xmlns:p14="http://schemas.microsoft.com/office/powerpoint/2010/main" val="40764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fade">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652" y="313609"/>
            <a:ext cx="6657302" cy="1806135"/>
          </a:xfrm>
          <a:solidFill>
            <a:srgbClr val="33CC33"/>
          </a:solidFill>
        </p:spPr>
        <p:txBody>
          <a:bodyPr>
            <a:normAutofit/>
          </a:bodyPr>
          <a:lstStyle/>
          <a:p>
            <a:pPr algn="ctr"/>
            <a:r>
              <a:rPr kumimoji="1" lang="ja-JP" altLang="en-US" sz="5300" b="1" dirty="0" smtClean="0">
                <a:solidFill>
                  <a:schemeClr val="bg1"/>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ためる</a:t>
            </a:r>
            <a:r>
              <a:rPr kumimoji="1" lang="ja-JP" altLang="en-US" sz="5300" dirty="0" smtClean="0">
                <a:solidFill>
                  <a:schemeClr val="bg1"/>
                </a:solidFill>
                <a:latin typeface="ＤＦ特太ゴシック体" panose="020B0509000000000000" pitchFamily="49" charset="-128"/>
                <a:ea typeface="ＤＦ特太ゴシック体" panose="020B0509000000000000" pitchFamily="49" charset="-128"/>
              </a:rPr>
              <a:t>　</a:t>
            </a:r>
            <a:r>
              <a:rPr kumimoji="1" lang="ja-JP" altLang="en-US" b="1" dirty="0" smtClean="0">
                <a:latin typeface="+mj-ea"/>
              </a:rPr>
              <a:t>対策例</a:t>
            </a:r>
            <a:r>
              <a:rPr kumimoji="1" lang="ja-JP" altLang="en-US" b="1" dirty="0" smtClean="0">
                <a:solidFill>
                  <a:srgbClr val="C00000"/>
                </a:solidFill>
                <a:latin typeface="+mj-ea"/>
              </a:rPr>
              <a:t>　　　</a:t>
            </a:r>
            <a:r>
              <a:rPr kumimoji="1" lang="ja-JP" altLang="en-US" sz="3600" b="1" dirty="0" smtClean="0">
                <a:latin typeface="+mj-ea"/>
              </a:rPr>
              <a:t>　</a:t>
            </a:r>
            <a:r>
              <a:rPr kumimoji="1" lang="en-US" altLang="ja-JP" sz="3600" b="1" dirty="0" smtClean="0">
                <a:latin typeface="+mj-ea"/>
              </a:rPr>
              <a:t/>
            </a:r>
            <a:br>
              <a:rPr kumimoji="1" lang="en-US" altLang="ja-JP" sz="3600" b="1" dirty="0" smtClean="0">
                <a:latin typeface="+mj-ea"/>
              </a:rPr>
            </a:br>
            <a:r>
              <a:rPr kumimoji="1" lang="en-US" altLang="ja-JP" sz="3600" b="1" dirty="0" smtClean="0">
                <a:latin typeface="+mj-ea"/>
              </a:rPr>
              <a:t/>
            </a:r>
            <a:br>
              <a:rPr kumimoji="1" lang="en-US" altLang="ja-JP" sz="3600" b="1" dirty="0" smtClean="0">
                <a:latin typeface="+mj-ea"/>
              </a:rPr>
            </a:br>
            <a:r>
              <a:rPr kumimoji="1" lang="ja-JP" altLang="en-US" sz="3600" b="1" dirty="0" smtClean="0">
                <a:latin typeface="+mj-ea"/>
              </a:rPr>
              <a:t>　    県立</a:t>
            </a:r>
            <a:r>
              <a:rPr lang="ja-JP" altLang="en-US" sz="3600" b="1" dirty="0" smtClean="0">
                <a:latin typeface="+mj-ea"/>
              </a:rPr>
              <a:t>神戸北</a:t>
            </a:r>
            <a:r>
              <a:rPr kumimoji="1" lang="ja-JP" altLang="en-US" sz="3600" b="1" dirty="0" smtClean="0">
                <a:latin typeface="+mj-ea"/>
              </a:rPr>
              <a:t>高校の校庭</a:t>
            </a:r>
            <a:r>
              <a:rPr lang="ja-JP" altLang="en-US" sz="3600" b="1" dirty="0">
                <a:latin typeface="+mj-ea"/>
              </a:rPr>
              <a:t>貯留</a:t>
            </a:r>
            <a:endParaRPr kumimoji="1" lang="ja-JP" altLang="en-US" sz="3200" b="1" dirty="0">
              <a:latin typeface="+mj-ea"/>
            </a:endParaRPr>
          </a:p>
        </p:txBody>
      </p:sp>
      <p:sp>
        <p:nvSpPr>
          <p:cNvPr id="5" name="テキスト ボックス 4"/>
          <p:cNvSpPr txBox="1"/>
          <p:nvPr/>
        </p:nvSpPr>
        <p:spPr>
          <a:xfrm>
            <a:off x="7047961" y="789237"/>
            <a:ext cx="4388477" cy="1077218"/>
          </a:xfrm>
          <a:prstGeom prst="rect">
            <a:avLst/>
          </a:prstGeom>
          <a:solidFill>
            <a:srgbClr val="E9F826"/>
          </a:solidFill>
        </p:spPr>
        <p:txBody>
          <a:bodyPr wrap="square" rtlCol="0">
            <a:spAutoFit/>
          </a:bodyPr>
          <a:lstStyle/>
          <a:p>
            <a:pPr algn="ctr"/>
            <a:r>
              <a:rPr kumimoji="1" lang="ja-JP" altLang="en-US" sz="3200" dirty="0" smtClean="0">
                <a:solidFill>
                  <a:srgbClr val="FF0000"/>
                </a:solidFill>
              </a:rPr>
              <a:t>プール２杯分の水を</a:t>
            </a:r>
            <a:endParaRPr kumimoji="1" lang="en-US" altLang="ja-JP" sz="3200" dirty="0" smtClean="0">
              <a:solidFill>
                <a:srgbClr val="FF0000"/>
              </a:solidFill>
            </a:endParaRPr>
          </a:p>
          <a:p>
            <a:pPr algn="ctr"/>
            <a:r>
              <a:rPr kumimoji="1" lang="ja-JP" altLang="en-US" sz="3200" dirty="0" smtClean="0">
                <a:solidFill>
                  <a:srgbClr val="FF0000"/>
                </a:solidFill>
              </a:rPr>
              <a:t>貯めることができます</a:t>
            </a:r>
            <a:endParaRPr kumimoji="1" lang="ja-JP" altLang="en-US" sz="3200" dirty="0">
              <a:solidFill>
                <a:srgbClr val="FF0000"/>
              </a:solidFill>
            </a:endParaRPr>
          </a:p>
        </p:txBody>
      </p:sp>
      <p:sp>
        <p:nvSpPr>
          <p:cNvPr id="7" name="テキスト ボックス 6"/>
          <p:cNvSpPr txBox="1"/>
          <p:nvPr/>
        </p:nvSpPr>
        <p:spPr>
          <a:xfrm>
            <a:off x="1456137" y="6310648"/>
            <a:ext cx="3206839" cy="369332"/>
          </a:xfrm>
          <a:prstGeom prst="rect">
            <a:avLst/>
          </a:prstGeom>
          <a:noFill/>
        </p:spPr>
        <p:txBody>
          <a:bodyPr wrap="square" rtlCol="0">
            <a:spAutoFit/>
          </a:bodyPr>
          <a:lstStyle/>
          <a:p>
            <a:pPr algn="ctr"/>
            <a:r>
              <a:rPr kumimoji="1" lang="ja-JP" altLang="en-US" dirty="0" smtClean="0"/>
              <a:t>災害発生時（２００９年）</a:t>
            </a:r>
            <a:endParaRPr kumimoji="1" lang="ja-JP" altLang="en-US" dirty="0"/>
          </a:p>
        </p:txBody>
      </p:sp>
      <p:sp>
        <p:nvSpPr>
          <p:cNvPr id="8" name="テキスト ボックス 7"/>
          <p:cNvSpPr txBox="1"/>
          <p:nvPr/>
        </p:nvSpPr>
        <p:spPr>
          <a:xfrm>
            <a:off x="6915954" y="6310648"/>
            <a:ext cx="4340181" cy="369332"/>
          </a:xfrm>
          <a:prstGeom prst="rect">
            <a:avLst/>
          </a:prstGeom>
          <a:noFill/>
        </p:spPr>
        <p:txBody>
          <a:bodyPr wrap="square" rtlCol="0">
            <a:spAutoFit/>
          </a:bodyPr>
          <a:lstStyle/>
          <a:p>
            <a:pPr algn="ctr"/>
            <a:r>
              <a:rPr kumimoji="1" lang="ja-JP" altLang="en-US" dirty="0" smtClean="0"/>
              <a:t>ながす対策をした後（現在）</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52" y="2364315"/>
            <a:ext cx="5754221" cy="4315666"/>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222" y="2364315"/>
            <a:ext cx="5754220" cy="4315665"/>
          </a:xfrm>
          <a:prstGeom prst="rect">
            <a:avLst/>
          </a:prstGeom>
        </p:spPr>
      </p:pic>
    </p:spTree>
    <p:extLst>
      <p:ext uri="{BB962C8B-B14F-4D97-AF65-F5344CB8AC3E}">
        <p14:creationId xmlns:p14="http://schemas.microsoft.com/office/powerpoint/2010/main" val="19430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p"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9827"/>
            <a:ext cx="12192000" cy="6967827"/>
          </a:xfrm>
        </p:spPr>
      </p:pic>
    </p:spTree>
    <p:extLst>
      <p:ext uri="{BB962C8B-B14F-4D97-AF65-F5344CB8AC3E}">
        <p14:creationId xmlns:p14="http://schemas.microsoft.com/office/powerpoint/2010/main" val="724939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477" y="588513"/>
            <a:ext cx="3797369" cy="1987262"/>
          </a:xfrm>
          <a:solidFill>
            <a:srgbClr val="FF7C80"/>
          </a:solidFill>
        </p:spPr>
        <p:txBody>
          <a:bodyPr>
            <a:normAutofit fontScale="90000"/>
          </a:bodyPr>
          <a:lstStyle/>
          <a:p>
            <a:r>
              <a:rPr kumimoji="1" lang="ja-JP" altLang="en-US" sz="5300" b="1" dirty="0" smtClean="0">
                <a:solidFill>
                  <a:schemeClr val="bg1"/>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そなえる</a:t>
            </a:r>
            <a:r>
              <a:rPr kumimoji="1" lang="en-US" altLang="ja-JP" sz="5300" dirty="0" smtClean="0">
                <a:latin typeface="ＤＦ特太ゴシック体" panose="020B0509000000000000" pitchFamily="49" charset="-128"/>
                <a:ea typeface="ＤＦ特太ゴシック体" panose="020B0509000000000000" pitchFamily="49" charset="-128"/>
              </a:rPr>
              <a:t/>
            </a:r>
            <a:br>
              <a:rPr kumimoji="1" lang="en-US" altLang="ja-JP" sz="5300" dirty="0" smtClean="0">
                <a:latin typeface="ＤＦ特太ゴシック体" panose="020B0509000000000000" pitchFamily="49" charset="-128"/>
                <a:ea typeface="ＤＦ特太ゴシック体" panose="020B0509000000000000" pitchFamily="49" charset="-128"/>
              </a:rPr>
            </a:br>
            <a:r>
              <a:rPr kumimoji="1" lang="ja-JP" altLang="en-US" sz="5300" dirty="0" smtClean="0">
                <a:latin typeface="ＤＦ特太ゴシック体" panose="020B0509000000000000" pitchFamily="49" charset="-128"/>
                <a:ea typeface="ＤＦ特太ゴシック体" panose="020B0509000000000000" pitchFamily="49" charset="-128"/>
              </a:rPr>
              <a:t>　　　</a:t>
            </a:r>
            <a:r>
              <a:rPr kumimoji="1" lang="ja-JP" altLang="en-US" b="1" dirty="0" smtClean="0">
                <a:latin typeface="+mj-ea"/>
              </a:rPr>
              <a:t>対策例</a:t>
            </a:r>
            <a:endParaRPr kumimoji="1" lang="ja-JP" altLang="en-US" sz="3200" b="1" dirty="0">
              <a:latin typeface="+mj-ea"/>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441" y="262094"/>
            <a:ext cx="7906931" cy="6463372"/>
          </a:xfrm>
          <a:prstGeom prst="rect">
            <a:avLst/>
          </a:prstGeom>
        </p:spPr>
      </p:pic>
      <p:sp>
        <p:nvSpPr>
          <p:cNvPr id="6" name="テキスト ボックス 5"/>
          <p:cNvSpPr txBox="1"/>
          <p:nvPr/>
        </p:nvSpPr>
        <p:spPr>
          <a:xfrm>
            <a:off x="259477" y="3493780"/>
            <a:ext cx="4415554" cy="400110"/>
          </a:xfrm>
          <a:prstGeom prst="rect">
            <a:avLst/>
          </a:prstGeom>
          <a:noFill/>
        </p:spPr>
        <p:txBody>
          <a:bodyPr wrap="square" rtlCol="0">
            <a:spAutoFit/>
          </a:bodyPr>
          <a:lstStyle/>
          <a:p>
            <a:r>
              <a:rPr lang="ja-JP" altLang="en-US" sz="2000" b="1" dirty="0" smtClean="0">
                <a:latin typeface="+mj-ea"/>
              </a:rPr>
              <a:t>兵庫県</a:t>
            </a:r>
            <a:r>
              <a:rPr lang="en-US" altLang="ja-JP" sz="2000" b="1" smtClean="0">
                <a:latin typeface="+mj-ea"/>
              </a:rPr>
              <a:t>CG</a:t>
            </a:r>
            <a:r>
              <a:rPr lang="ja-JP" altLang="en-US" sz="2000" b="1" smtClean="0">
                <a:latin typeface="+mj-ea"/>
              </a:rPr>
              <a:t>ハザードマップ</a:t>
            </a:r>
            <a:r>
              <a:rPr lang="ja-JP" altLang="en-US" sz="2000" b="1" dirty="0">
                <a:latin typeface="+mj-ea"/>
              </a:rPr>
              <a:t>で</a:t>
            </a:r>
            <a:r>
              <a:rPr lang="ja-JP" altLang="en-US" sz="2000" b="1" dirty="0" smtClean="0">
                <a:latin typeface="+mj-ea"/>
              </a:rPr>
              <a:t>調べる</a:t>
            </a:r>
            <a:endParaRPr lang="en-US" altLang="ja-JP" sz="2000" b="1" dirty="0" smtClean="0">
              <a:latin typeface="+mj-ea"/>
            </a:endParaRPr>
          </a:p>
        </p:txBody>
      </p:sp>
      <p:sp>
        <p:nvSpPr>
          <p:cNvPr id="3" name="テキスト ボックス 2"/>
          <p:cNvSpPr txBox="1"/>
          <p:nvPr/>
        </p:nvSpPr>
        <p:spPr>
          <a:xfrm>
            <a:off x="259477" y="4124056"/>
            <a:ext cx="3797369" cy="1569660"/>
          </a:xfrm>
          <a:prstGeom prst="rect">
            <a:avLst/>
          </a:prstGeom>
          <a:solidFill>
            <a:srgbClr val="E9F826"/>
          </a:solidFill>
        </p:spPr>
        <p:txBody>
          <a:bodyPr wrap="square" rtlCol="0">
            <a:spAutoFit/>
          </a:bodyPr>
          <a:lstStyle/>
          <a:p>
            <a:r>
              <a:rPr lang="ja-JP" altLang="en-US" sz="2400" dirty="0">
                <a:solidFill>
                  <a:srgbClr val="FF0000"/>
                </a:solidFill>
              </a:rPr>
              <a:t>・家の周りに危険な</a:t>
            </a:r>
            <a:r>
              <a:rPr lang="ja-JP" altLang="en-US" sz="2400" dirty="0" smtClean="0">
                <a:solidFill>
                  <a:srgbClr val="FF0000"/>
                </a:solidFill>
              </a:rPr>
              <a:t>ところは　　</a:t>
            </a:r>
            <a:endParaRPr lang="en-US" altLang="ja-JP" sz="2400" dirty="0" smtClean="0">
              <a:solidFill>
                <a:srgbClr val="FF0000"/>
              </a:solidFill>
            </a:endParaRPr>
          </a:p>
          <a:p>
            <a:r>
              <a:rPr lang="ja-JP" altLang="en-US" sz="2400" dirty="0" smtClean="0">
                <a:solidFill>
                  <a:srgbClr val="FF0000"/>
                </a:solidFill>
              </a:rPr>
              <a:t>　ない</a:t>
            </a:r>
            <a:r>
              <a:rPr lang="ja-JP" altLang="en-US" sz="2400" dirty="0">
                <a:solidFill>
                  <a:srgbClr val="FF0000"/>
                </a:solidFill>
              </a:rPr>
              <a:t>か</a:t>
            </a:r>
            <a:endParaRPr lang="en-US" altLang="ja-JP" sz="2400" dirty="0">
              <a:solidFill>
                <a:srgbClr val="FF0000"/>
              </a:solidFill>
            </a:endParaRPr>
          </a:p>
          <a:p>
            <a:r>
              <a:rPr lang="ja-JP" altLang="en-US" sz="2400" dirty="0">
                <a:solidFill>
                  <a:srgbClr val="FF0000"/>
                </a:solidFill>
              </a:rPr>
              <a:t>・避難所はどこにあるか</a:t>
            </a:r>
            <a:endParaRPr lang="en-US" altLang="ja-JP" sz="2400" dirty="0">
              <a:solidFill>
                <a:srgbClr val="FF0000"/>
              </a:solidFill>
            </a:endParaRPr>
          </a:p>
          <a:p>
            <a:r>
              <a:rPr lang="ja-JP" altLang="en-US" sz="2400" dirty="0">
                <a:solidFill>
                  <a:srgbClr val="FF0000"/>
                </a:solidFill>
              </a:rPr>
              <a:t>・病院や消防署の</a:t>
            </a:r>
            <a:r>
              <a:rPr lang="ja-JP" altLang="en-US" sz="2400" dirty="0" smtClean="0">
                <a:solidFill>
                  <a:srgbClr val="FF0000"/>
                </a:solidFill>
              </a:rPr>
              <a:t>位置</a:t>
            </a:r>
            <a:endParaRPr kumimoji="1" lang="ja-JP" altLang="en-US" sz="2400" dirty="0"/>
          </a:p>
        </p:txBody>
      </p:sp>
    </p:spTree>
    <p:extLst>
      <p:ext uri="{BB962C8B-B14F-4D97-AF65-F5344CB8AC3E}">
        <p14:creationId xmlns:p14="http://schemas.microsoft.com/office/powerpoint/2010/main" val="417072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0221" y="1365160"/>
            <a:ext cx="9980055" cy="4842457"/>
          </a:xfrm>
        </p:spPr>
        <p:txBody>
          <a:bodyPr>
            <a:normAutofit/>
          </a:bodyPr>
          <a:lstStyle/>
          <a:p>
            <a:r>
              <a:rPr kumimoji="1" lang="ja-JP" altLang="en-US" sz="3000" dirty="0" smtClean="0"/>
              <a:t>水害は、大きな被害になります。</a:t>
            </a:r>
            <a:endParaRPr kumimoji="1" lang="en-US" altLang="ja-JP" sz="3000" dirty="0" smtClean="0"/>
          </a:p>
          <a:p>
            <a:r>
              <a:rPr kumimoji="1" lang="ja-JP" altLang="en-US" sz="3000" dirty="0" smtClean="0"/>
              <a:t>みんなで力を合わせて、水害から「総合治水」でみんなの</a:t>
            </a:r>
            <a:r>
              <a:rPr lang="ja-JP" altLang="en-US" sz="3000" dirty="0"/>
              <a:t>命と財産を守ろう</a:t>
            </a:r>
            <a:r>
              <a:rPr lang="ja-JP" altLang="en-US" sz="3000" dirty="0" smtClean="0"/>
              <a:t>としています。</a:t>
            </a:r>
            <a:endParaRPr kumimoji="1" lang="en-US" altLang="ja-JP" sz="3000" dirty="0" smtClean="0"/>
          </a:p>
          <a:p>
            <a:pPr marL="0" indent="0">
              <a:buNone/>
            </a:pPr>
            <a:endParaRPr lang="en-US" altLang="ja-JP" sz="3200" dirty="0"/>
          </a:p>
          <a:p>
            <a:pPr marL="0" indent="0">
              <a:buNone/>
            </a:pPr>
            <a:endParaRPr kumimoji="1" lang="en-US" altLang="ja-JP" sz="3200" dirty="0" smtClean="0"/>
          </a:p>
          <a:p>
            <a:pPr marL="0" indent="0">
              <a:buNone/>
            </a:pPr>
            <a:endParaRPr lang="en-US" altLang="ja-JP" sz="3200" dirty="0"/>
          </a:p>
          <a:p>
            <a:pPr marL="0" indent="0">
              <a:buNone/>
            </a:pPr>
            <a:r>
              <a:rPr kumimoji="1" lang="ja-JP" altLang="en-US" sz="3200" dirty="0" smtClean="0"/>
              <a:t>　</a:t>
            </a:r>
            <a:endParaRPr lang="en-US" altLang="ja-JP" sz="3200" dirty="0"/>
          </a:p>
          <a:p>
            <a:r>
              <a:rPr kumimoji="1" lang="ja-JP" altLang="en-US" sz="3200" dirty="0" smtClean="0"/>
              <a:t>次の時間は、私たち一人ひとりがどのようにして危険から身も守るかを考えましょう。</a:t>
            </a:r>
            <a:endParaRPr kumimoji="1" lang="ja-JP" altLang="en-US" sz="3200" dirty="0"/>
          </a:p>
        </p:txBody>
      </p:sp>
      <p:sp>
        <p:nvSpPr>
          <p:cNvPr id="4" name="角丸四角形 3"/>
          <p:cNvSpPr/>
          <p:nvPr/>
        </p:nvSpPr>
        <p:spPr>
          <a:xfrm>
            <a:off x="657896" y="281703"/>
            <a:ext cx="3566376" cy="954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rgbClr val="FF0000"/>
                </a:solidFill>
                <a:latin typeface="ＤＦ特太ゴシック体" panose="020B0509000000000000" pitchFamily="49" charset="-128"/>
                <a:ea typeface="ＤＦ特太ゴシック体" panose="020B0509000000000000" pitchFamily="49" charset="-128"/>
              </a:rPr>
              <a:t>まとめ</a:t>
            </a:r>
            <a:endParaRPr kumimoji="1" lang="en-US" altLang="ja-JP" sz="4400" dirty="0" smtClean="0">
              <a:solidFill>
                <a:srgbClr val="FF0000"/>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503351" y="3045059"/>
            <a:ext cx="11152030" cy="1501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FFFF00"/>
                </a:solidFill>
                <a:latin typeface="ＤＦ特太ゴシック体" panose="020B0509000000000000" pitchFamily="49" charset="-128"/>
                <a:ea typeface="ＤＦ特太ゴシック体" panose="020B0509000000000000" pitchFamily="49" charset="-128"/>
              </a:rPr>
              <a:t>総合治水「ながす・ためる・そなえる</a:t>
            </a:r>
            <a:r>
              <a:rPr lang="ja-JP" altLang="en-US" sz="4400" dirty="0" smtClean="0">
                <a:solidFill>
                  <a:srgbClr val="FFFF00"/>
                </a:solidFill>
                <a:latin typeface="ＤＦ特太ゴシック体" panose="020B0509000000000000" pitchFamily="49" charset="-128"/>
                <a:ea typeface="ＤＦ特太ゴシック体" panose="020B0509000000000000" pitchFamily="49" charset="-128"/>
              </a:rPr>
              <a:t>」</a:t>
            </a:r>
            <a:endParaRPr kumimoji="1" lang="ja-JP" altLang="en-US" sz="44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405854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116</Words>
  <Application>Microsoft Office PowerPoint</Application>
  <PresentationFormat>ユーザー設定</PresentationFormat>
  <Paragraphs>26</Paragraphs>
  <Slides>6</Slides>
  <Notes>0</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PowerPoint プレゼンテーション</vt:lpstr>
      <vt:lpstr> ながす 対策例　佐用町の場合</vt:lpstr>
      <vt:lpstr>ためる　対策例　　　　  　    県立神戸北高校の校庭貯留</vt:lpstr>
      <vt:lpstr>PowerPoint プレゼンテーション</vt:lpstr>
      <vt:lpstr>そなえる 　　　対策例</vt:lpstr>
      <vt:lpstr>PowerPoint プレゼンテーション</vt:lpstr>
    </vt:vector>
  </TitlesOfParts>
  <Company>宝塚市教育委員会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き　けん 　 大雨が降ったときの危険と                      たい さく　　　　  さぐ 　　　　その対策を探ろう</dc:title>
  <dc:creator>後藤　勝徳</dc:creator>
  <cp:lastModifiedBy>武庫川総合治水室1　 </cp:lastModifiedBy>
  <cp:revision>48</cp:revision>
  <cp:lastPrinted>2019-03-29T01:15:53Z</cp:lastPrinted>
  <dcterms:created xsi:type="dcterms:W3CDTF">2018-07-30T23:47:23Z</dcterms:created>
  <dcterms:modified xsi:type="dcterms:W3CDTF">2019-06-03T07:24:19Z</dcterms:modified>
</cp:coreProperties>
</file>