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80" y="21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0718A5-435B-4F99-B95A-2CCE8AA5DA78}" type="datetimeFigureOut">
              <a:rPr kumimoji="1" lang="ja-JP" altLang="en-US" smtClean="0"/>
              <a:t>2014/9/9</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BE2AA658-5338-4339-BC2F-DE731C544B4A}" type="slidenum">
              <a:rPr kumimoji="1" lang="ja-JP" altLang="en-US" smtClean="0"/>
              <a:t>‹#›</a:t>
            </a:fld>
            <a:endParaRPr kumimoji="1" lang="ja-JP" altLang="en-US"/>
          </a:p>
        </p:txBody>
      </p:sp>
    </p:spTree>
    <p:extLst>
      <p:ext uri="{BB962C8B-B14F-4D97-AF65-F5344CB8AC3E}">
        <p14:creationId xmlns:p14="http://schemas.microsoft.com/office/powerpoint/2010/main" val="2655417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136794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2107356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369405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7303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424050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37339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192081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8402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220751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1135505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0FE10E-22BB-4705-B7CF-AB3F4B3FBFB2}" type="datetimeFigureOut">
              <a:rPr kumimoji="1" lang="ja-JP" altLang="en-US" smtClean="0"/>
              <a:t>2014/9/9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359061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90FE10E-22BB-4705-B7CF-AB3F4B3FBFB2}" type="datetimeFigureOut">
              <a:rPr kumimoji="1" lang="ja-JP" altLang="en-US" smtClean="0"/>
              <a:t>2014/9/9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82C3294-C578-472C-BF28-E769B5C4E9D3}" type="slidenum">
              <a:rPr kumimoji="1" lang="ja-JP" altLang="en-US" smtClean="0"/>
              <a:t>‹#›</a:t>
            </a:fld>
            <a:endParaRPr kumimoji="1" lang="ja-JP" altLang="en-US"/>
          </a:p>
        </p:txBody>
      </p:sp>
    </p:spTree>
    <p:extLst>
      <p:ext uri="{BB962C8B-B14F-4D97-AF65-F5344CB8AC3E}">
        <p14:creationId xmlns:p14="http://schemas.microsoft.com/office/powerpoint/2010/main" val="141716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373216" y="1331640"/>
            <a:ext cx="1368152" cy="307777"/>
          </a:xfrm>
          <a:prstGeom prst="rect">
            <a:avLst/>
          </a:prstGeom>
          <a:noFill/>
        </p:spPr>
        <p:txBody>
          <a:bodyPr wrap="square" rtlCol="0">
            <a:spAutoFit/>
          </a:bodyPr>
          <a:lstStyle/>
          <a:p>
            <a:pPr algn="ctr"/>
            <a:r>
              <a:rPr kumimoji="1" lang="ja-JP" altLang="en-US" sz="1400" b="1" dirty="0" smtClean="0"/>
              <a:t>兵　庫　県</a:t>
            </a:r>
            <a:endParaRPr kumimoji="1" lang="ja-JP" altLang="en-US" sz="1400" b="1" dirty="0"/>
          </a:p>
        </p:txBody>
      </p:sp>
      <p:sp>
        <p:nvSpPr>
          <p:cNvPr id="8" name="角丸四角形 7"/>
          <p:cNvSpPr/>
          <p:nvPr/>
        </p:nvSpPr>
        <p:spPr>
          <a:xfrm>
            <a:off x="678182" y="424564"/>
            <a:ext cx="5472608" cy="792088"/>
          </a:xfrm>
          <a:prstGeom prst="roundRect">
            <a:avLst>
              <a:gd name="adj" fmla="val 423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平成２６年８月豪雨災害で被災された県民の皆様へ</a:t>
            </a:r>
            <a:endParaRPr lang="en-US" altLang="ja-JP" dirty="0">
              <a:solidFill>
                <a:schemeClr val="tx1"/>
              </a:solidFill>
            </a:endParaRPr>
          </a:p>
          <a:p>
            <a:pPr algn="ctr"/>
            <a:r>
              <a:rPr lang="ja-JP" altLang="en-US" dirty="0" smtClean="0">
                <a:solidFill>
                  <a:schemeClr val="tx1"/>
                </a:solidFill>
              </a:rPr>
              <a:t>～復興支援策のご紹介～</a:t>
            </a:r>
            <a:endParaRPr lang="ja-JP" altLang="en-US" dirty="0">
              <a:solidFill>
                <a:schemeClr val="tx1"/>
              </a:solidFill>
            </a:endParaRPr>
          </a:p>
        </p:txBody>
      </p:sp>
      <p:sp>
        <p:nvSpPr>
          <p:cNvPr id="10" name="テキスト ボックス 9"/>
          <p:cNvSpPr txBox="1"/>
          <p:nvPr/>
        </p:nvSpPr>
        <p:spPr>
          <a:xfrm>
            <a:off x="462720" y="5018000"/>
            <a:ext cx="5996136" cy="954107"/>
          </a:xfrm>
          <a:prstGeom prst="rect">
            <a:avLst/>
          </a:prstGeom>
          <a:noFill/>
        </p:spPr>
        <p:txBody>
          <a:bodyPr wrap="square" rtlCol="0">
            <a:spAutoFit/>
          </a:bodyPr>
          <a:lstStyle/>
          <a:p>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　商工業者の皆様への支援施策・・・・・・・・・・・・・・・　</a:t>
            </a:r>
            <a:r>
              <a:rPr lang="ja-JP" altLang="en-US" sz="1400" dirty="0">
                <a:latin typeface="ＭＳ ゴシック" panose="020B0609070205080204" pitchFamily="49" charset="-128"/>
                <a:ea typeface="ＭＳ ゴシック" panose="020B0609070205080204" pitchFamily="49" charset="-128"/>
              </a:rPr>
              <a:t>１</a:t>
            </a:r>
            <a:endParaRPr lang="en-US" altLang="ja-JP" sz="1400" dirty="0" smtClean="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endParaRPr lang="en-US" altLang="ja-JP" sz="1400" dirty="0" smtClean="0">
              <a:latin typeface="ＭＳ ゴシック" panose="020B0609070205080204" pitchFamily="49" charset="-128"/>
              <a:ea typeface="ＭＳ ゴシック" panose="020B0609070205080204" pitchFamily="49" charset="-128"/>
            </a:endParaRPr>
          </a:p>
          <a:p>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　農業者の皆様への支援施策・・・・・・・・・・・・・・・・　３</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1" name="メモ 10"/>
          <p:cNvSpPr/>
          <p:nvPr/>
        </p:nvSpPr>
        <p:spPr>
          <a:xfrm>
            <a:off x="462720" y="4512258"/>
            <a:ext cx="5990616" cy="1931388"/>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額縁 3"/>
          <p:cNvSpPr/>
          <p:nvPr/>
        </p:nvSpPr>
        <p:spPr>
          <a:xfrm>
            <a:off x="1829748" y="4139952"/>
            <a:ext cx="3168352" cy="648072"/>
          </a:xfrm>
          <a:prstGeom prst="bevel">
            <a:avLst>
              <a:gd name="adj" fmla="val 1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商工業者・農業者</a:t>
            </a:r>
            <a:r>
              <a:rPr kumimoji="1" lang="ja-JP" altLang="en-US" dirty="0" smtClean="0">
                <a:solidFill>
                  <a:schemeClr val="tx1"/>
                </a:solidFill>
              </a:rPr>
              <a:t>の皆様へ</a:t>
            </a:r>
            <a:endParaRPr kumimoji="1" lang="en-US" altLang="ja-JP" dirty="0" smtClean="0">
              <a:solidFill>
                <a:schemeClr val="tx1"/>
              </a:solidFill>
            </a:endParaRPr>
          </a:p>
        </p:txBody>
      </p:sp>
      <p:sp>
        <p:nvSpPr>
          <p:cNvPr id="12" name="テキスト ボックス 11"/>
          <p:cNvSpPr txBox="1"/>
          <p:nvPr/>
        </p:nvSpPr>
        <p:spPr>
          <a:xfrm>
            <a:off x="2608446" y="7838479"/>
            <a:ext cx="1618162" cy="307777"/>
          </a:xfrm>
          <a:prstGeom prst="rect">
            <a:avLst/>
          </a:prstGeom>
          <a:noFill/>
        </p:spPr>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平成２６年９月</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457200" y="2105144"/>
            <a:ext cx="5996136" cy="738664"/>
          </a:xfrm>
          <a:prstGeom prst="rect">
            <a:avLst/>
          </a:prstGeom>
          <a:noFill/>
        </p:spPr>
        <p:txBody>
          <a:bodyPr wrap="square" rtlCol="0">
            <a:spAutoFit/>
          </a:bodyPr>
          <a:lstStyle/>
          <a:p>
            <a:r>
              <a:rPr lang="ja-JP" altLang="en-US" sz="1400" dirty="0" smtClean="0"/>
              <a:t>　この</a:t>
            </a:r>
            <a:r>
              <a:rPr lang="ja-JP" altLang="en-US" sz="1400" dirty="0"/>
              <a:t>たび</a:t>
            </a:r>
            <a:r>
              <a:rPr lang="ja-JP" altLang="en-US" sz="1400" dirty="0" smtClean="0"/>
              <a:t>の豪雨災害につきましては、心よりお見舞い申し上げます。</a:t>
            </a:r>
            <a:endParaRPr lang="en-US" altLang="ja-JP" sz="1400" dirty="0" smtClean="0"/>
          </a:p>
          <a:p>
            <a:r>
              <a:rPr kumimoji="1" lang="ja-JP" altLang="en-US" sz="1400" dirty="0" smtClean="0"/>
              <a:t>　兵庫県</a:t>
            </a:r>
            <a:r>
              <a:rPr kumimoji="1" lang="ja-JP" altLang="en-US" sz="1400" dirty="0"/>
              <a:t>で</a:t>
            </a:r>
            <a:r>
              <a:rPr kumimoji="1" lang="ja-JP" altLang="en-US" sz="1400" dirty="0" smtClean="0"/>
              <a:t>は、被災された皆様の一日も早い復興を願い支援施策を用意しておりますので、ご活用ください。</a:t>
            </a:r>
            <a:endParaRPr kumimoji="1" lang="en-US" altLang="ja-JP" sz="1400" dirty="0" smtClean="0"/>
          </a:p>
        </p:txBody>
      </p:sp>
      <p:sp>
        <p:nvSpPr>
          <p:cNvPr id="13" name="テキスト ボックス 12"/>
          <p:cNvSpPr txBox="1"/>
          <p:nvPr/>
        </p:nvSpPr>
        <p:spPr>
          <a:xfrm>
            <a:off x="462158" y="3131840"/>
            <a:ext cx="5996136" cy="523220"/>
          </a:xfrm>
          <a:prstGeom prst="rect">
            <a:avLst/>
          </a:prstGeom>
          <a:noFill/>
          <a:ln w="28575">
            <a:solidFill>
              <a:schemeClr val="tx1"/>
            </a:solidFill>
          </a:ln>
        </p:spPr>
        <p:txBody>
          <a:bodyPr wrap="square" rtlCol="0">
            <a:spAutoFit/>
          </a:bodyPr>
          <a:lstStyle/>
          <a:p>
            <a:r>
              <a:rPr lang="ja-JP" altLang="en-US" sz="1400" dirty="0" smtClean="0"/>
              <a:t>これ以外にも各市町が独自で施策を用意している場合もありますので、各市町にもご確認くださいますよう、よろしくお願いいたします。</a:t>
            </a:r>
            <a:endParaRPr kumimoji="1" lang="ja-JP" altLang="en-US" sz="1400" dirty="0"/>
          </a:p>
        </p:txBody>
      </p:sp>
    </p:spTree>
    <p:extLst>
      <p:ext uri="{BB962C8B-B14F-4D97-AF65-F5344CB8AC3E}">
        <p14:creationId xmlns:p14="http://schemas.microsoft.com/office/powerpoint/2010/main" val="2280652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45660" y="245727"/>
            <a:ext cx="2779284" cy="307777"/>
          </a:xfrm>
          <a:prstGeom prst="rect">
            <a:avLst/>
          </a:prstGeom>
          <a:noFill/>
          <a:ln>
            <a:solidFill>
              <a:schemeClr val="tx1"/>
            </a:solidFill>
          </a:ln>
        </p:spPr>
        <p:txBody>
          <a:bodyPr wrap="square" rtlCol="0">
            <a:spAutoFit/>
          </a:bodyPr>
          <a:lstStyle/>
          <a:p>
            <a:r>
              <a:rPr kumimoji="1" lang="en-US" altLang="ja-JP" sz="1400" dirty="0" smtClean="0"/>
              <a:t>Ⅰ</a:t>
            </a:r>
            <a:r>
              <a:rPr kumimoji="1" lang="ja-JP" altLang="en-US" sz="1400" dirty="0" smtClean="0"/>
              <a:t>　商工業者への支援施策</a:t>
            </a:r>
            <a:endParaRPr kumimoji="1" lang="ja-JP" altLang="en-US" sz="1400" dirty="0"/>
          </a:p>
        </p:txBody>
      </p:sp>
      <p:sp>
        <p:nvSpPr>
          <p:cNvPr id="6" name="テキスト ボックス 5"/>
          <p:cNvSpPr txBox="1"/>
          <p:nvPr/>
        </p:nvSpPr>
        <p:spPr>
          <a:xfrm>
            <a:off x="147749" y="801992"/>
            <a:ext cx="1683474" cy="307777"/>
          </a:xfrm>
          <a:prstGeom prst="rect">
            <a:avLst/>
          </a:prstGeom>
          <a:noFill/>
        </p:spPr>
        <p:txBody>
          <a:bodyPr wrap="none" rtlCol="0">
            <a:spAutoFit/>
          </a:bodyPr>
          <a:lstStyle/>
          <a:p>
            <a:r>
              <a:rPr kumimoji="1" lang="ja-JP" altLang="en-US" sz="1400" dirty="0" smtClean="0"/>
              <a:t>１　</a:t>
            </a:r>
            <a:r>
              <a:rPr lang="ja-JP" altLang="en-US" sz="1400" dirty="0" smtClean="0"/>
              <a:t>中小企業等支援</a:t>
            </a:r>
            <a:endParaRPr kumimoji="1" lang="ja-JP" altLang="en-US" sz="1400" dirty="0"/>
          </a:p>
        </p:txBody>
      </p:sp>
      <p:graphicFrame>
        <p:nvGraphicFramePr>
          <p:cNvPr id="7" name="表 6"/>
          <p:cNvGraphicFramePr>
            <a:graphicFrameLocks noGrp="1"/>
          </p:cNvGraphicFramePr>
          <p:nvPr>
            <p:extLst>
              <p:ext uri="{D42A27DB-BD31-4B8C-83A1-F6EECF244321}">
                <p14:modId xmlns:p14="http://schemas.microsoft.com/office/powerpoint/2010/main" val="1566025725"/>
              </p:ext>
            </p:extLst>
          </p:nvPr>
        </p:nvGraphicFramePr>
        <p:xfrm>
          <a:off x="116632" y="1143704"/>
          <a:ext cx="6624736" cy="7316728"/>
        </p:xfrm>
        <a:graphic>
          <a:graphicData uri="http://schemas.openxmlformats.org/drawingml/2006/table">
            <a:tbl>
              <a:tblPr firstRow="1" bandRow="1">
                <a:tableStyleId>{5C22544A-7EE6-4342-B048-85BDC9FD1C3A}</a:tableStyleId>
              </a:tblPr>
              <a:tblGrid>
                <a:gridCol w="1022626"/>
                <a:gridCol w="5602110"/>
              </a:tblGrid>
              <a:tr h="370840">
                <a:tc gridSpan="2">
                  <a:txBody>
                    <a:bodyPr/>
                    <a:lstStyle/>
                    <a:p>
                      <a:pPr algn="l"/>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①</a:t>
                      </a:r>
                      <a:r>
                        <a:rPr kumimoji="1" lang="ja-JP" altLang="ja-JP" sz="1400" b="0" kern="1200" dirty="0" smtClean="0">
                          <a:solidFill>
                            <a:schemeClr val="tx1"/>
                          </a:solidFill>
                          <a:effectLst/>
                          <a:latin typeface="ＭＳ 明朝" panose="02020609040205080304" pitchFamily="17" charset="-128"/>
                          <a:ea typeface="ＭＳ 明朝" panose="02020609040205080304" pitchFamily="17" charset="-128"/>
                          <a:cs typeface="+mn-cs"/>
                        </a:rPr>
                        <a:t>金融対策特別相談窓口の設置</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災害復旧に係る金融対策特別相談窓口を設置</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します。</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相談窓口</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兵庫県産業労働部産業振興局</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地域金融室</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ＴＥＬ：０７８－３６２－３３２１</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p>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　［神戸市中央区下山手通５－１０－１兵庫県庁１号館８Ｆ］</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p>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丹波県民局県民交流室</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産業・ツーリズム課</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lang="ja-JP" altLang="en-US" sz="1200" b="0" dirty="0" smtClean="0">
                          <a:effectLst/>
                          <a:latin typeface="ＭＳ 明朝" panose="02020609040205080304" pitchFamily="17" charset="-128"/>
                          <a:ea typeface="ＭＳ 明朝" panose="02020609040205080304" pitchFamily="17" charset="-128"/>
                        </a:rPr>
                        <a:t>ＴＥＬ：０７９５－７３－３７８４</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p>
                      <a:r>
                        <a:rPr lang="ja-JP" altLang="en-US" sz="1200" b="0" dirty="0" smtClean="0">
                          <a:effectLst/>
                          <a:latin typeface="ＭＳ 明朝" panose="02020609040205080304" pitchFamily="17" charset="-128"/>
                          <a:ea typeface="ＭＳ 明朝" panose="02020609040205080304" pitchFamily="17" charset="-128"/>
                        </a:rPr>
                        <a:t>　［丹波市柏原町柏原６８８］</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②</a:t>
                      </a:r>
                      <a:r>
                        <a:rPr kumimoji="1" lang="ja-JP" altLang="ja-JP" sz="1400" b="0" kern="1200" dirty="0" smtClean="0">
                          <a:solidFill>
                            <a:schemeClr val="dk1"/>
                          </a:solidFill>
                          <a:effectLst/>
                          <a:latin typeface="ＭＳ 明朝" panose="02020609040205080304" pitchFamily="17" charset="-128"/>
                          <a:ea typeface="ＭＳ 明朝" panose="02020609040205080304" pitchFamily="17" charset="-128"/>
                          <a:cs typeface="+mn-cs"/>
                        </a:rPr>
                        <a:t>中小企業・商店への経営支援の実施</a:t>
                      </a:r>
                      <a:endParaRPr kumimoji="1" lang="ja-JP" altLang="en-US" sz="14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公財</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ひょうご産業活性化センターが、被災地において現地経営相談会を実施するとともに、無料の経営専門家派遣を行い、被災地の中小企業・商店に対する経営支援を実施</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します。</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70840">
                <a:tc>
                  <a:txBody>
                    <a:bodyPr/>
                    <a:lstStyle/>
                    <a:p>
                      <a:r>
                        <a:rPr lang="ja-JP" altLang="en-US" sz="1200" b="0" dirty="0" smtClean="0">
                          <a:latin typeface="ＭＳ 明朝" panose="02020609040205080304" pitchFamily="17" charset="-128"/>
                          <a:ea typeface="ＭＳ 明朝" panose="02020609040205080304" pitchFamily="17" charset="-128"/>
                        </a:rPr>
                        <a:t>問合わせ先</a:t>
                      </a:r>
                      <a:endParaRPr lang="en-US" altLang="ja-JP" sz="1200" b="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公財</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ひょうご産業活性化センター</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経営・商業支援課</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p>
                      <a:r>
                        <a:rPr lang="ja-JP" altLang="en-US" sz="1200" b="0" dirty="0" smtClean="0">
                          <a:latin typeface="ＭＳ 明朝" panose="02020609040205080304" pitchFamily="17" charset="-128"/>
                          <a:ea typeface="ＭＳ 明朝" panose="02020609040205080304" pitchFamily="17" charset="-128"/>
                        </a:rPr>
                        <a:t>ＴＥＬ：０７８－２３０－８０５１</a:t>
                      </a:r>
                      <a:endParaRPr lang="en-US" altLang="ja-JP" sz="1200" b="0" dirty="0" smtClean="0">
                        <a:latin typeface="ＭＳ 明朝" panose="02020609040205080304" pitchFamily="17" charset="-128"/>
                        <a:ea typeface="ＭＳ 明朝" panose="02020609040205080304" pitchFamily="17" charset="-128"/>
                      </a:endParaRPr>
                    </a:p>
                    <a:p>
                      <a:r>
                        <a:rPr lang="ja-JP" altLang="en-US" sz="1200" b="0" dirty="0" smtClean="0">
                          <a:latin typeface="ＭＳ 明朝" panose="02020609040205080304" pitchFamily="17" charset="-128"/>
                          <a:ea typeface="ＭＳ 明朝" panose="02020609040205080304" pitchFamily="17" charset="-128"/>
                        </a:rPr>
                        <a:t>［神戸市中央区雲井通５丁目３－１</a:t>
                      </a:r>
                      <a:r>
                        <a:rPr lang="en-US" altLang="ja-JP" sz="1200" b="0" dirty="0" smtClean="0">
                          <a:latin typeface="ＭＳ 明朝" panose="02020609040205080304" pitchFamily="17" charset="-128"/>
                          <a:ea typeface="ＭＳ 明朝" panose="02020609040205080304" pitchFamily="17" charset="-128"/>
                        </a:rPr>
                        <a:t> </a:t>
                      </a:r>
                      <a:r>
                        <a:rPr lang="ja-JP" altLang="en-US" sz="1200" b="0" dirty="0" smtClean="0">
                          <a:latin typeface="ＭＳ 明朝" panose="02020609040205080304" pitchFamily="17" charset="-128"/>
                          <a:ea typeface="ＭＳ 明朝" panose="02020609040205080304" pitchFamily="17" charset="-128"/>
                        </a:rPr>
                        <a:t>サンパル</a:t>
                      </a:r>
                      <a:r>
                        <a:rPr lang="ja-JP" altLang="en-US" sz="1200" b="0" dirty="0" smtClean="0">
                          <a:latin typeface="ＭＳ 明朝" panose="02020609040205080304" pitchFamily="17" charset="-128"/>
                          <a:ea typeface="ＭＳ 明朝" panose="02020609040205080304" pitchFamily="17" charset="-128"/>
                        </a:rPr>
                        <a:t>６階］</a:t>
                      </a:r>
                      <a:endParaRPr kumimoji="1" lang="ja-JP" altLang="en-US" sz="12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algn="l"/>
                      <a:r>
                        <a:rPr kumimoji="1" lang="ja-JP" altLang="en-US" sz="1400" kern="1200" dirty="0" smtClean="0">
                          <a:solidFill>
                            <a:schemeClr val="dk1"/>
                          </a:solidFill>
                          <a:effectLst/>
                          <a:latin typeface="ＭＳ 明朝" panose="02020609040205080304" pitchFamily="17" charset="-128"/>
                          <a:ea typeface="ＭＳ 明朝" panose="02020609040205080304" pitchFamily="17" charset="-128"/>
                          <a:cs typeface="+mn-cs"/>
                        </a:rPr>
                        <a:t>③</a:t>
                      </a:r>
                      <a:r>
                        <a:rPr kumimoji="1" lang="ja-JP" altLang="ja-JP" sz="1400" kern="1200" dirty="0" smtClean="0">
                          <a:solidFill>
                            <a:schemeClr val="dk1"/>
                          </a:solidFill>
                          <a:effectLst/>
                          <a:latin typeface="ＭＳ 明朝" panose="02020609040205080304" pitchFamily="17" charset="-128"/>
                          <a:ea typeface="ＭＳ 明朝" panose="02020609040205080304" pitchFamily="17" charset="-128"/>
                          <a:cs typeface="+mn-cs"/>
                        </a:rPr>
                        <a:t>経営円滑化貸付（災害復旧枠）の適用と貸付限度額の拡大</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494288">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対象者</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８月豪雨災害により、事業所等に被害を受け、市町長</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が</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発行する「り災証明」を</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pPr eaLnBrk="0" hangingPunct="0"/>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有する者</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資金使途</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災害復旧に必要な設備資金及び運転資金</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貸付利率</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１．１５</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（１</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３</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年目：無利子、</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４</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年目以降：</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１．１５</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貸付限度額</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２億</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８，０００</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万円</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（現行１億円）</a:t>
                      </a:r>
                      <a:endParaRPr lang="en-US" altLang="ja-JP" sz="1200" dirty="0">
                        <a:solidFill>
                          <a:schemeClr val="tx1"/>
                        </a:solidFill>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貸付期間</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１０</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年以内（うち据置２年以内）</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適用期間</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平成</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２７</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年３月末融資実行分まで</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兵庫県産業労働部産業振興局</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地域金融室</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ＴＥＬ：０７８－３６２－３３２１</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algn="l"/>
                      <a:r>
                        <a:rPr kumimoji="1" lang="ja-JP" altLang="en-US" sz="1400" kern="1200" dirty="0" smtClean="0">
                          <a:solidFill>
                            <a:schemeClr val="dk1"/>
                          </a:solidFill>
                          <a:effectLst/>
                          <a:latin typeface="ＭＳ 明朝" panose="02020609040205080304" pitchFamily="17" charset="-128"/>
                          <a:ea typeface="ＭＳ 明朝" panose="02020609040205080304" pitchFamily="17" charset="-128"/>
                          <a:cs typeface="+mn-cs"/>
                        </a:rPr>
                        <a:t>④</a:t>
                      </a:r>
                      <a:r>
                        <a:rPr kumimoji="1" lang="ja-JP" altLang="ja-JP" sz="1400" kern="1200" dirty="0" smtClean="0">
                          <a:solidFill>
                            <a:schemeClr val="dk1"/>
                          </a:solidFill>
                          <a:effectLst/>
                          <a:latin typeface="ＭＳ 明朝" panose="02020609040205080304" pitchFamily="17" charset="-128"/>
                          <a:ea typeface="ＭＳ 明朝" panose="02020609040205080304" pitchFamily="17" charset="-128"/>
                          <a:cs typeface="+mn-cs"/>
                        </a:rPr>
                        <a:t>経営円滑化貸付（災害復旧枠）にかかる保証料引き下げ</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eaLnBrk="0" hangingPunct="0"/>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経営円滑化貸付（災害復旧枠）について、兵庫県信用保証協会と協力して、中小企業者が負担する保証料率を引き下げ</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ます。</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保証料率</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上限</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０．８</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兵庫県産業労働部産業振興局</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地域金融室</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ＴＥＬ：０７８－３６２－３３２１</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テキスト ボックス 2"/>
          <p:cNvSpPr txBox="1"/>
          <p:nvPr/>
        </p:nvSpPr>
        <p:spPr>
          <a:xfrm>
            <a:off x="0" y="8918589"/>
            <a:ext cx="6858000" cy="276999"/>
          </a:xfrm>
          <a:prstGeom prst="rect">
            <a:avLst/>
          </a:prstGeom>
          <a:noFill/>
        </p:spPr>
        <p:txBody>
          <a:bodyPr wrap="square" rtlCol="0">
            <a:spAutoFit/>
          </a:bodyPr>
          <a:lstStyle/>
          <a:p>
            <a:pPr algn="ctr"/>
            <a:r>
              <a:rPr kumimoji="1" lang="ja-JP" altLang="en-US" sz="1200" dirty="0" smtClean="0">
                <a:latin typeface="ＭＳ ゴシック" panose="020B0609070205080204" pitchFamily="49" charset="-128"/>
                <a:ea typeface="ＭＳ ゴシック" panose="020B0609070205080204" pitchFamily="49" charset="-128"/>
              </a:rPr>
              <a:t>－１－</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1619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745639993"/>
              </p:ext>
            </p:extLst>
          </p:nvPr>
        </p:nvGraphicFramePr>
        <p:xfrm>
          <a:off x="246134" y="179512"/>
          <a:ext cx="6561380" cy="3787616"/>
        </p:xfrm>
        <a:graphic>
          <a:graphicData uri="http://schemas.openxmlformats.org/drawingml/2006/table">
            <a:tbl>
              <a:tblPr firstRow="1" bandRow="1">
                <a:tableStyleId>{5C22544A-7EE6-4342-B048-85BDC9FD1C3A}</a:tableStyleId>
              </a:tblPr>
              <a:tblGrid>
                <a:gridCol w="1022626"/>
                <a:gridCol w="5538754"/>
              </a:tblGrid>
              <a:tr h="370840">
                <a:tc gridSpan="2">
                  <a:txBody>
                    <a:bodyPr/>
                    <a:lstStyle/>
                    <a:p>
                      <a:pPr algn="l"/>
                      <a:r>
                        <a:rPr kumimoji="1" lang="ja-JP" altLang="en-US" sz="1400" b="0" kern="1200" dirty="0" smtClean="0">
                          <a:solidFill>
                            <a:schemeClr val="dk1"/>
                          </a:solidFill>
                          <a:effectLst/>
                          <a:latin typeface="ＭＳ 明朝" panose="02020609040205080304" pitchFamily="17" charset="-128"/>
                          <a:ea typeface="ＭＳ 明朝" panose="02020609040205080304" pitchFamily="17" charset="-128"/>
                          <a:cs typeface="+mn-cs"/>
                        </a:rPr>
                        <a:t>⑤借換等貸付の金利引き下げ</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87948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対象者</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次のいずれにも該当するもの</a:t>
                      </a:r>
                    </a:p>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・県内で１年以上引き続き同一事業を営んでいる中小企業者</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８月豪雨災害により、事業所等に床上浸水又は半壊以上の被害を受け、市町</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長が発行する「り災証明」を有する者</a:t>
                      </a:r>
                    </a:p>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※ただし、床下浸水又は一部損壊でも事業用資産（機械、原材料、商品等）が</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被災した場合は利用可能</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資金使途</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既往の県制度融資借入金の返済資金</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5296">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貸付利率</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１．７５</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％（現行</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１．８５</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を「政策金利（</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）」並に引き下げ</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「政策金利」：県が政策誘導している事業等へ適用する金利</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貸付限度額</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１億円</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貸付期間</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１０</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年以内（うち据置</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１</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年以内）</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適用期間</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平成</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２７</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年３月末融資実行分まで</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兵庫県産業労働部産業振興局</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地域金融室</a:t>
                      </a:r>
                      <a:r>
                        <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ＴＥＬ：０７８－３６２－３３２１</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47749" y="4282231"/>
            <a:ext cx="2273379" cy="307777"/>
          </a:xfrm>
          <a:prstGeom prst="rect">
            <a:avLst/>
          </a:prstGeom>
          <a:noFill/>
        </p:spPr>
        <p:txBody>
          <a:bodyPr wrap="none" rtlCol="0">
            <a:spAutoFit/>
          </a:bodyPr>
          <a:lstStyle/>
          <a:p>
            <a:r>
              <a:rPr kumimoji="1" lang="ja-JP" altLang="en-US" sz="1400" dirty="0" smtClean="0"/>
              <a:t>２　にぎわい復活・誘客支援</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989033920"/>
              </p:ext>
            </p:extLst>
          </p:nvPr>
        </p:nvGraphicFramePr>
        <p:xfrm>
          <a:off x="251996" y="4590008"/>
          <a:ext cx="6561380" cy="3150344"/>
        </p:xfrm>
        <a:graphic>
          <a:graphicData uri="http://schemas.openxmlformats.org/drawingml/2006/table">
            <a:tbl>
              <a:tblPr firstRow="1" bandRow="1">
                <a:tableStyleId>{5C22544A-7EE6-4342-B048-85BDC9FD1C3A}</a:tableStyleId>
              </a:tblPr>
              <a:tblGrid>
                <a:gridCol w="1022626"/>
                <a:gridCol w="5538754"/>
              </a:tblGrid>
              <a:tr h="370840">
                <a:tc gridSpan="2">
                  <a:txBody>
                    <a:bodyPr/>
                    <a:lstStyle/>
                    <a:p>
                      <a:pPr algn="l"/>
                      <a:r>
                        <a:rPr kumimoji="1" lang="ja-JP" altLang="ja-JP" sz="1400" b="0" kern="1200" dirty="0" smtClean="0">
                          <a:solidFill>
                            <a:schemeClr val="tx1"/>
                          </a:solidFill>
                          <a:effectLst/>
                          <a:latin typeface="ＭＳ 明朝" panose="02020609040205080304" pitchFamily="17" charset="-128"/>
                          <a:ea typeface="ＭＳ 明朝" panose="02020609040205080304" pitchFamily="17" charset="-128"/>
                          <a:cs typeface="+mn-cs"/>
                        </a:rPr>
                        <a:t>被災地域元気回復支援事業の実施</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133216">
                <a:tc gridSpan="2">
                  <a:txBody>
                    <a:bodyPr/>
                    <a:lstStyle/>
                    <a:p>
                      <a:pPr algn="l"/>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被害を受けた地域において、商店施設の再開や観光施設のＰＲのために実施するイベント等を支援</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します。</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ltLang="ja-JP" sz="1200" dirty="0">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8104">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補助対象</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観光協会、商店街・小売市場、公益法人、第３セクター及びこれら団体・企業</a:t>
                      </a:r>
                      <a:endPar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endParaRPr>
                    </a:p>
                    <a:p>
                      <a:pPr lvl="0"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・県民が参画する協議会等</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対象事業</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復興イベント</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実施時期</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平成２６年１０月～</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平成</a:t>
                      </a:r>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２７</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年３月</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対象地域</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丹波、阪神北等 被災地域</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補助率</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eaLnBrk="0" hangingPunct="0"/>
                      <a:r>
                        <a:rPr kumimoji="1" lang="ja-JP" altLang="en-US" sz="12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定額（規模に応じ、</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200</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千円、</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500</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千円、</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1,000</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千円、</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2,500</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千円、</a:t>
                      </a:r>
                      <a:r>
                        <a:rPr kumimoji="1" lang="en-US"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5,000</a:t>
                      </a: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千円）</a:t>
                      </a:r>
                      <a:endParaRPr lang="en-US" altLang="ja-JP" sz="1200" dirty="0">
                        <a:latin typeface="ＭＳ 明朝" panose="02020609040205080304" pitchFamily="17" charset="-128"/>
                        <a:ea typeface="ＭＳ 明朝" panose="02020609040205080304" pitchFamily="17"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200" b="0" kern="1200" dirty="0" smtClean="0">
                          <a:solidFill>
                            <a:schemeClr val="dk1"/>
                          </a:solidFill>
                          <a:effectLst/>
                          <a:latin typeface="ＭＳ 明朝" panose="02020609040205080304" pitchFamily="17" charset="-128"/>
                          <a:ea typeface="ＭＳ 明朝" panose="02020609040205080304" pitchFamily="17" charset="-128"/>
                          <a:cs typeface="+mn-cs"/>
                        </a:rPr>
                        <a:t>兵庫県産業労働部</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観光振興課</a:t>
                      </a:r>
                      <a:r>
                        <a:rPr kumimoji="1" lang="ja-JP" altLang="en-US" sz="1200" b="0" kern="1200" baseline="0" dirty="0" smtClean="0">
                          <a:solidFill>
                            <a:schemeClr val="dk1"/>
                          </a:solidFill>
                          <a:effectLst/>
                          <a:latin typeface="ＭＳ 明朝" panose="02020609040205080304" pitchFamily="17" charset="-128"/>
                          <a:ea typeface="ＭＳ 明朝" panose="02020609040205080304" pitchFamily="17" charset="-128"/>
                          <a:cs typeface="+mn-cs"/>
                        </a:rPr>
                        <a:t> Ｔ</a:t>
                      </a:r>
                      <a:r>
                        <a:rPr kumimoji="1" lang="ja-JP" altLang="en-US" sz="1200" b="0" kern="1200" dirty="0" smtClean="0">
                          <a:solidFill>
                            <a:schemeClr val="dk1"/>
                          </a:solidFill>
                          <a:effectLst/>
                          <a:latin typeface="ＭＳ 明朝" panose="02020609040205080304" pitchFamily="17" charset="-128"/>
                          <a:ea typeface="ＭＳ 明朝" panose="02020609040205080304" pitchFamily="17" charset="-128"/>
                          <a:cs typeface="+mn-cs"/>
                        </a:rPr>
                        <a:t>ＥＬ：０７８－３６２－３３１７</a:t>
                      </a:r>
                      <a:endParaRPr kumimoji="1" lang="en-US" altLang="ja-JP" sz="1200" b="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テキスト ボックス 4"/>
          <p:cNvSpPr txBox="1"/>
          <p:nvPr/>
        </p:nvSpPr>
        <p:spPr>
          <a:xfrm>
            <a:off x="0" y="8918589"/>
            <a:ext cx="6858000" cy="276999"/>
          </a:xfrm>
          <a:prstGeom prst="rect">
            <a:avLst/>
          </a:prstGeom>
          <a:noFill/>
        </p:spPr>
        <p:txBody>
          <a:bodyPr wrap="square" rtlCol="0">
            <a:spAutoFit/>
          </a:bodyPr>
          <a:lstStyle/>
          <a:p>
            <a:pPr algn="ctr"/>
            <a:r>
              <a:rPr kumimoji="1" lang="ja-JP" altLang="en-US" sz="1200" dirty="0" smtClean="0">
                <a:latin typeface="ＭＳ ゴシック" panose="020B0609070205080204" pitchFamily="49" charset="-128"/>
                <a:ea typeface="ＭＳ ゴシック" panose="020B0609070205080204" pitchFamily="49" charset="-128"/>
              </a:rPr>
              <a:t>－２－</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57120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5660" y="248920"/>
            <a:ext cx="2779284" cy="307777"/>
          </a:xfrm>
          <a:prstGeom prst="rect">
            <a:avLst/>
          </a:prstGeom>
          <a:noFill/>
          <a:ln>
            <a:solidFill>
              <a:schemeClr val="tx1"/>
            </a:solidFill>
          </a:ln>
        </p:spPr>
        <p:txBody>
          <a:bodyPr wrap="square" rtlCol="0">
            <a:spAutoFit/>
          </a:bodyPr>
          <a:lstStyle/>
          <a:p>
            <a:r>
              <a:rPr lang="en-US" altLang="ja-JP" sz="1400" dirty="0"/>
              <a:t>Ⅱ</a:t>
            </a:r>
            <a:r>
              <a:rPr kumimoji="1" lang="ja-JP" altLang="en-US" sz="1400" dirty="0" smtClean="0"/>
              <a:t>　農業者への支援施策</a:t>
            </a:r>
            <a:endParaRPr kumimoji="1" lang="ja-JP" altLang="en-US" sz="1400" dirty="0"/>
          </a:p>
        </p:txBody>
      </p:sp>
      <p:sp>
        <p:nvSpPr>
          <p:cNvPr id="3" name="テキスト ボックス 2"/>
          <p:cNvSpPr txBox="1"/>
          <p:nvPr/>
        </p:nvSpPr>
        <p:spPr>
          <a:xfrm>
            <a:off x="147749" y="641150"/>
            <a:ext cx="1683474" cy="307777"/>
          </a:xfrm>
          <a:prstGeom prst="rect">
            <a:avLst/>
          </a:prstGeom>
          <a:noFill/>
        </p:spPr>
        <p:txBody>
          <a:bodyPr wrap="none" rtlCol="0">
            <a:spAutoFit/>
          </a:bodyPr>
          <a:lstStyle/>
          <a:p>
            <a:r>
              <a:rPr kumimoji="1" lang="ja-JP" altLang="en-US" sz="1400" dirty="0" smtClean="0"/>
              <a:t>１　農業再開等支援</a:t>
            </a:r>
            <a:endParaRPr kumimoji="1" lang="ja-JP" altLang="en-US" sz="1400" dirty="0"/>
          </a:p>
        </p:txBody>
      </p:sp>
      <p:graphicFrame>
        <p:nvGraphicFramePr>
          <p:cNvPr id="7" name="表 6"/>
          <p:cNvGraphicFramePr>
            <a:graphicFrameLocks noGrp="1"/>
          </p:cNvGraphicFramePr>
          <p:nvPr>
            <p:extLst>
              <p:ext uri="{D42A27DB-BD31-4B8C-83A1-F6EECF244321}">
                <p14:modId xmlns:p14="http://schemas.microsoft.com/office/powerpoint/2010/main" val="847051111"/>
              </p:ext>
            </p:extLst>
          </p:nvPr>
        </p:nvGraphicFramePr>
        <p:xfrm>
          <a:off x="116632" y="957648"/>
          <a:ext cx="6696744" cy="3947160"/>
        </p:xfrm>
        <a:graphic>
          <a:graphicData uri="http://schemas.openxmlformats.org/drawingml/2006/table">
            <a:tbl>
              <a:tblPr firstRow="1" bandRow="1">
                <a:tableStyleId>{5C22544A-7EE6-4342-B048-85BDC9FD1C3A}</a:tableStyleId>
              </a:tblPr>
              <a:tblGrid>
                <a:gridCol w="1022626"/>
                <a:gridCol w="5674118"/>
              </a:tblGrid>
              <a:tr h="370840">
                <a:tc gridSpan="2">
                  <a:txBody>
                    <a:bodyPr/>
                    <a:lstStyle/>
                    <a:p>
                      <a:pPr algn="l"/>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①</a:t>
                      </a:r>
                      <a:r>
                        <a:rPr kumimoji="1" lang="ja-JP" altLang="ja-JP" sz="1400" b="0" kern="1200" dirty="0" smtClean="0">
                          <a:solidFill>
                            <a:schemeClr val="tx1"/>
                          </a:solidFill>
                          <a:effectLst/>
                          <a:latin typeface="ＭＳ 明朝" panose="02020609040205080304" pitchFamily="17" charset="-128"/>
                          <a:ea typeface="ＭＳ 明朝" panose="02020609040205080304" pitchFamily="17" charset="-128"/>
                          <a:cs typeface="+mn-cs"/>
                        </a:rPr>
                        <a:t>美しい村づくり資金（災害資金）貸付</a:t>
                      </a:r>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の</a:t>
                      </a:r>
                      <a:r>
                        <a:rPr kumimoji="1" lang="ja-JP" altLang="ja-JP" sz="1400" b="0" kern="1200" dirty="0" smtClean="0">
                          <a:solidFill>
                            <a:schemeClr val="tx1"/>
                          </a:solidFill>
                          <a:effectLst/>
                          <a:latin typeface="ＭＳ 明朝" panose="02020609040205080304" pitchFamily="17" charset="-128"/>
                          <a:ea typeface="ＭＳ 明朝" panose="02020609040205080304" pitchFamily="17" charset="-128"/>
                          <a:cs typeface="+mn-cs"/>
                        </a:rPr>
                        <a:t>拡充</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被害を受けた農業者等に対して、貸付限度額等の拡充と利子補給を実施</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します。</a:t>
                      </a:r>
                      <a:endParaRPr kumimoji="1" lang="en-US" altLang="ja-JP" sz="1200" b="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185420">
                <a:tc>
                  <a:txBody>
                    <a:bodyPr/>
                    <a:lstStyle/>
                    <a:p>
                      <a:pPr algn="ctr"/>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制度拡充</a:t>
                      </a:r>
                      <a:endParaRPr kumimoji="1" lang="en-US" altLang="ja-JP" sz="1200" b="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貸付限度額</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個人</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５００</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万円</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→（拡充）１，０００万円</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団体</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１，０００万円</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→（拡充）２，０００</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万円</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償還期間</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５年以内</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うち据置</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１</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年以内</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→（拡充）７</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年以内</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うち据置</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２</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年以内</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endParaRPr kumimoji="1" lang="ja-JP" altLang="en-US" sz="120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420">
                <a:tc>
                  <a:txBody>
                    <a:bodyPr/>
                    <a:lstStyle/>
                    <a:p>
                      <a:pPr algn="ctr"/>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利子補給</a:t>
                      </a:r>
                      <a:endParaRPr kumimoji="1" lang="en-US" altLang="ja-JP" sz="1200" b="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hangingPunct="0"/>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・利子補給期間　当初３年間</a:t>
                      </a:r>
                    </a:p>
                    <a:p>
                      <a:pPr hangingPunct="0"/>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・利子補給　</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利子全額（現行貸付利率</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０．５</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％→無利子化）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420">
                <a:tc>
                  <a:txBody>
                    <a:bodyPr/>
                    <a:lstStyle/>
                    <a:p>
                      <a:pPr algn="ctr"/>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問合わせ先</a:t>
                      </a:r>
                      <a:endParaRPr kumimoji="1" lang="en-US" altLang="ja-JP" sz="1200" b="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明朝" panose="02020609040205080304" pitchFamily="17" charset="-128"/>
                          <a:ea typeface="ＭＳ 明朝" panose="02020609040205080304" pitchFamily="17" charset="-128"/>
                        </a:rPr>
                        <a:t>兵庫県農政環境部農政企画局</a:t>
                      </a:r>
                      <a:r>
                        <a:rPr kumimoji="1" lang="ja-JP" altLang="en-US" sz="120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農林経済課 農業共済金融班</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ＴＥＬ：０７８－３６２－３４１５</a:t>
                      </a:r>
                      <a:endPar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②</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農業近代化資金（災害資金）への利子補給の実施</a:t>
                      </a:r>
                      <a:endParaRPr kumimoji="1" lang="ja-JP" altLang="en-US" sz="14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被害を受けた認定農業者等に対して、農業近代化資金</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災害資金</a:t>
                      </a:r>
                      <a:r>
                        <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の貸付利率の無利子化（当初３年間）を実施</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します。</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利子補給限度額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個</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人：貸付額</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１，８００</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万円まで</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法人・集落営農組織：貸付額</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３，６００</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万円まで</a:t>
                      </a:r>
                      <a:endParaRPr lang="en-US" altLang="ja-JP" sz="12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1306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lang="en-US" altLang="ja-JP" sz="12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明朝" panose="02020609040205080304" pitchFamily="17" charset="-128"/>
                          <a:ea typeface="ＭＳ 明朝" panose="02020609040205080304" pitchFamily="17" charset="-128"/>
                        </a:rPr>
                        <a:t>兵庫県農政環境部農政企画局</a:t>
                      </a:r>
                      <a:r>
                        <a:rPr kumimoji="1" lang="ja-JP" altLang="en-US" sz="120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農林経済課 農業共済金融班</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ＴＥＬ：０７８－３６２－３４１５</a:t>
                      </a:r>
                      <a:endPar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147749" y="5077180"/>
            <a:ext cx="2042547" cy="307777"/>
          </a:xfrm>
          <a:prstGeom prst="rect">
            <a:avLst/>
          </a:prstGeom>
          <a:noFill/>
        </p:spPr>
        <p:txBody>
          <a:bodyPr wrap="none" rtlCol="0">
            <a:spAutoFit/>
          </a:bodyPr>
          <a:lstStyle/>
          <a:p>
            <a:r>
              <a:rPr lang="ja-JP" altLang="en-US" sz="1400" dirty="0"/>
              <a:t>２</a:t>
            </a:r>
            <a:r>
              <a:rPr kumimoji="1" lang="ja-JP" altLang="en-US" sz="1400" dirty="0" smtClean="0"/>
              <a:t>　地域農業</a:t>
            </a:r>
            <a:r>
              <a:rPr lang="ja-JP" altLang="en-US" sz="1400" dirty="0"/>
              <a:t>の</a:t>
            </a:r>
            <a:r>
              <a:rPr kumimoji="1" lang="ja-JP" altLang="en-US" sz="1400" dirty="0" smtClean="0"/>
              <a:t>再生対策</a:t>
            </a:r>
            <a:endParaRPr kumimoji="1" lang="ja-JP" altLang="en-US" sz="1400" dirty="0"/>
          </a:p>
        </p:txBody>
      </p:sp>
      <p:graphicFrame>
        <p:nvGraphicFramePr>
          <p:cNvPr id="9" name="表 8"/>
          <p:cNvGraphicFramePr>
            <a:graphicFrameLocks noGrp="1"/>
          </p:cNvGraphicFramePr>
          <p:nvPr>
            <p:extLst>
              <p:ext uri="{D42A27DB-BD31-4B8C-83A1-F6EECF244321}">
                <p14:modId xmlns:p14="http://schemas.microsoft.com/office/powerpoint/2010/main" val="2120625165"/>
              </p:ext>
            </p:extLst>
          </p:nvPr>
        </p:nvGraphicFramePr>
        <p:xfrm>
          <a:off x="116632" y="5413158"/>
          <a:ext cx="6696744" cy="3484880"/>
        </p:xfrm>
        <a:graphic>
          <a:graphicData uri="http://schemas.openxmlformats.org/drawingml/2006/table">
            <a:tbl>
              <a:tblPr firstRow="1" bandRow="1">
                <a:tableStyleId>{5C22544A-7EE6-4342-B048-85BDC9FD1C3A}</a:tableStyleId>
              </a:tblPr>
              <a:tblGrid>
                <a:gridCol w="1022626"/>
                <a:gridCol w="5674118"/>
              </a:tblGrid>
              <a:tr h="370840">
                <a:tc gridSpan="2">
                  <a:txBody>
                    <a:bodyPr/>
                    <a:lstStyle/>
                    <a:p>
                      <a:pPr algn="l"/>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①</a:t>
                      </a:r>
                      <a:r>
                        <a:rPr kumimoji="1" lang="ja-JP" altLang="ja-JP" sz="1400" b="0" kern="1200" dirty="0" smtClean="0">
                          <a:solidFill>
                            <a:schemeClr val="tx1"/>
                          </a:solidFill>
                          <a:effectLst/>
                          <a:latin typeface="ＭＳ 明朝" panose="02020609040205080304" pitchFamily="17" charset="-128"/>
                          <a:ea typeface="ＭＳ 明朝" panose="02020609040205080304" pitchFamily="17" charset="-128"/>
                          <a:cs typeface="+mn-cs"/>
                        </a:rPr>
                        <a:t>地域農業再生対策事業</a:t>
                      </a:r>
                      <a:endParaRPr kumimoji="1" lang="ja-JP" altLang="en-US" sz="14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hangingPunct="0"/>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農業機械・施設及び農作物がともに被害を受け、営農継続される農家に対する支援を実施</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します。</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pPr hangingPunct="0"/>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農作物の直売や特産品の加工活動への支援</a:t>
                      </a:r>
                      <a:endParaRPr kumimoji="1" lang="en-US"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pPr hangingPunct="0"/>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補助率</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３／４（</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１地区あたり</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事業費５００万</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円</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まで）</a:t>
                      </a:r>
                      <a:endPar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p>
                      <a:pPr hangingPunct="0"/>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復旧農地の集約・規模拡大に必要な営農用機械の導入に対する支援</a:t>
                      </a:r>
                    </a:p>
                    <a:p>
                      <a:pPr hangingPunct="0"/>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補助率</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３／４（１</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地区あたり</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事業費１，０００万</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円</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まで）</a:t>
                      </a:r>
                      <a:endPar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185420">
                <a:tc>
                  <a:txBody>
                    <a:bodyPr/>
                    <a:lstStyle/>
                    <a:p>
                      <a:pPr algn="ctr"/>
                      <a:r>
                        <a:rPr kumimoji="1" lang="ja-JP" altLang="en-US" sz="1200" b="0" kern="1200" dirty="0" smtClean="0">
                          <a:solidFill>
                            <a:schemeClr val="tx1"/>
                          </a:solidFill>
                          <a:effectLst/>
                          <a:latin typeface="ＭＳ 明朝" panose="02020609040205080304" pitchFamily="17" charset="-128"/>
                          <a:ea typeface="ＭＳ 明朝" panose="02020609040205080304" pitchFamily="17" charset="-128"/>
                          <a:cs typeface="+mn-cs"/>
                        </a:rPr>
                        <a:t>問合わせ先</a:t>
                      </a:r>
                      <a:endParaRPr kumimoji="1" lang="en-US" altLang="ja-JP" sz="1200" b="0" kern="1200" dirty="0" smtClean="0">
                        <a:solidFill>
                          <a:schemeClr val="tx1"/>
                        </a:solidFill>
                        <a:effectLst/>
                        <a:latin typeface="ＭＳ 明朝" panose="02020609040205080304" pitchFamily="17" charset="-128"/>
                        <a:ea typeface="ＭＳ 明朝" panose="02020609040205080304" pitchFamily="17"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兵庫県農政環境部農政企画局 </a:t>
                      </a:r>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農業経営</a:t>
                      </a:r>
                      <a:r>
                        <a:rPr kumimoji="1" lang="zh-TW"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課 </a:t>
                      </a:r>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集落農業活性化班（経営構造担当）</a:t>
                      </a:r>
                      <a:endParaRPr kumimoji="1" lang="en-US" altLang="zh-TW"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ＴＥＬ：０７８－３６２－３４０９</a:t>
                      </a:r>
                      <a:endPar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effectLst/>
                          <a:latin typeface="ＭＳ 明朝" panose="02020609040205080304" pitchFamily="17" charset="-128"/>
                          <a:ea typeface="ＭＳ 明朝" panose="02020609040205080304" pitchFamily="17" charset="-128"/>
                          <a:cs typeface="+mn-cs"/>
                        </a:rPr>
                        <a:t>②</a:t>
                      </a:r>
                      <a:r>
                        <a:rPr kumimoji="1" lang="ja-JP" altLang="ja-JP" sz="1400" kern="1200" dirty="0" smtClean="0">
                          <a:solidFill>
                            <a:schemeClr val="tx1"/>
                          </a:solidFill>
                          <a:effectLst/>
                          <a:latin typeface="ＭＳ 明朝" panose="02020609040205080304" pitchFamily="17" charset="-128"/>
                          <a:ea typeface="ＭＳ 明朝" panose="02020609040205080304" pitchFamily="17" charset="-128"/>
                          <a:cs typeface="+mn-cs"/>
                        </a:rPr>
                        <a:t>野生動物防護柵集落連携設置事業</a:t>
                      </a:r>
                      <a:endParaRPr kumimoji="1" lang="ja-JP" altLang="en-US" sz="14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kumimoji="1" lang="ja-JP" altLang="en-US"/>
                    </a:p>
                  </a:txBody>
                  <a:tcPr/>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被害を受けた既設の野生動物防護柵</a:t>
                      </a:r>
                      <a:r>
                        <a:rPr kumimoji="1" lang="ja-JP" altLang="en-US" sz="1200" strike="noStrike" kern="1200" baseline="0" dirty="0" smtClean="0">
                          <a:solidFill>
                            <a:schemeClr val="tx1"/>
                          </a:solidFill>
                          <a:effectLst/>
                          <a:latin typeface="ＭＳ 明朝" panose="02020609040205080304" pitchFamily="17" charset="-128"/>
                          <a:ea typeface="ＭＳ 明朝" panose="02020609040205080304" pitchFamily="17" charset="-128"/>
                          <a:cs typeface="+mn-cs"/>
                        </a:rPr>
                        <a:t>に対して、１５％以内の自己負担により、機能回復</a:t>
                      </a:r>
                      <a:r>
                        <a:rPr kumimoji="1" lang="ja-JP" altLang="ja-JP" sz="1200" kern="1200" dirty="0" smtClean="0">
                          <a:solidFill>
                            <a:schemeClr val="tx1"/>
                          </a:solidFill>
                          <a:effectLst/>
                          <a:latin typeface="ＭＳ 明朝" panose="02020609040205080304" pitchFamily="17" charset="-128"/>
                          <a:ea typeface="ＭＳ 明朝" panose="02020609040205080304" pitchFamily="17" charset="-128"/>
                          <a:cs typeface="+mn-cs"/>
                        </a:rPr>
                        <a:t>を支援</a:t>
                      </a:r>
                      <a:r>
                        <a:rPr kumimoji="1" lang="ja-JP" altLang="en-US" sz="1200" kern="1200" dirty="0" smtClean="0">
                          <a:solidFill>
                            <a:schemeClr val="tx1"/>
                          </a:solidFill>
                          <a:effectLst/>
                          <a:latin typeface="ＭＳ 明朝" panose="02020609040205080304" pitchFamily="17" charset="-128"/>
                          <a:ea typeface="ＭＳ 明朝" panose="02020609040205080304" pitchFamily="17" charset="-128"/>
                          <a:cs typeface="+mn-cs"/>
                        </a:rPr>
                        <a:t>します。</a:t>
                      </a:r>
                      <a:endParaRPr lang="en-US" altLang="ja-JP" sz="12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1306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ＭＳ 明朝" panose="02020609040205080304" pitchFamily="17" charset="-128"/>
                          <a:ea typeface="ＭＳ 明朝" panose="02020609040205080304" pitchFamily="17" charset="-128"/>
                        </a:rPr>
                        <a:t>問合わせ先</a:t>
                      </a:r>
                      <a:endParaRPr lang="en-US" altLang="ja-JP" sz="1200" b="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ＭＳ 明朝" panose="02020609040205080304" pitchFamily="17" charset="-128"/>
                          <a:ea typeface="ＭＳ 明朝" panose="02020609040205080304" pitchFamily="17" charset="-128"/>
                        </a:rPr>
                        <a:t>各市町農業推進課</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dirty="0" smtClean="0">
                          <a:solidFill>
                            <a:schemeClr val="tx1"/>
                          </a:solidFill>
                          <a:latin typeface="ＭＳ 明朝" panose="02020609040205080304" pitchFamily="17" charset="-128"/>
                          <a:ea typeface="ＭＳ 明朝" panose="02020609040205080304" pitchFamily="17" charset="-128"/>
                        </a:rPr>
                        <a:t>兵庫県農政環境部環境創造局</a:t>
                      </a:r>
                      <a:r>
                        <a:rPr kumimoji="1" lang="ja-JP" altLang="en-US" sz="1200" baseline="0" dirty="0" smtClean="0">
                          <a:solidFill>
                            <a:schemeClr val="tx1"/>
                          </a:solidFill>
                          <a:latin typeface="ＭＳ 明朝" panose="02020609040205080304" pitchFamily="17" charset="-128"/>
                          <a:ea typeface="ＭＳ 明朝" panose="02020609040205080304" pitchFamily="17" charset="-128"/>
                        </a:rPr>
                        <a:t> </a:t>
                      </a:r>
                      <a:r>
                        <a:rPr kumimoji="1" lang="ja-JP" altLang="en-US" sz="1200" dirty="0" smtClean="0">
                          <a:solidFill>
                            <a:schemeClr val="tx1"/>
                          </a:solidFill>
                          <a:latin typeface="ＭＳ 明朝" panose="02020609040205080304" pitchFamily="17" charset="-128"/>
                          <a:ea typeface="ＭＳ 明朝" panose="02020609040205080304" pitchFamily="17" charset="-128"/>
                        </a:rPr>
                        <a:t>自然環境課 野生鳥獣班</a:t>
                      </a:r>
                      <a:endParaRPr kumimoji="1" lang="en-US" altLang="ja-JP" sz="120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i="0" u="none" strike="noStrike" kern="120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n-cs"/>
                        </a:rPr>
                        <a:t>ＴＥＬ：０７８－３６２－３４６３</a:t>
                      </a:r>
                      <a:endParaRPr kumimoji="1" lang="ja-JP" altLang="en-US" sz="1200" dirty="0" smtClean="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0" y="8918589"/>
            <a:ext cx="6858000" cy="276999"/>
          </a:xfrm>
          <a:prstGeom prst="rect">
            <a:avLst/>
          </a:prstGeom>
          <a:noFill/>
        </p:spPr>
        <p:txBody>
          <a:bodyPr wrap="square" rtlCol="0">
            <a:spAutoFit/>
          </a:bodyPr>
          <a:lstStyle/>
          <a:p>
            <a:pPr algn="ctr"/>
            <a:r>
              <a:rPr kumimoji="1" lang="ja-JP" altLang="en-US" sz="1200" dirty="0" smtClean="0">
                <a:latin typeface="ＭＳ ゴシック" panose="020B0609070205080204" pitchFamily="49" charset="-128"/>
                <a:ea typeface="ＭＳ ゴシック" panose="020B0609070205080204" pitchFamily="49" charset="-128"/>
              </a:rPr>
              <a:t>－３－</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84730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575</Words>
  <Application>Microsoft Office PowerPoint</Application>
  <PresentationFormat>画面に合わせる (4:3)</PresentationFormat>
  <Paragraphs>124</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兵庫県</dc:creator>
  <cp:lastModifiedBy>兵庫県</cp:lastModifiedBy>
  <cp:revision>55</cp:revision>
  <cp:lastPrinted>2014-09-01T08:08:38Z</cp:lastPrinted>
  <dcterms:created xsi:type="dcterms:W3CDTF">2014-08-29T01:23:20Z</dcterms:created>
  <dcterms:modified xsi:type="dcterms:W3CDTF">2014-09-09T08:12:19Z</dcterms:modified>
</cp:coreProperties>
</file>