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9" r:id="rId2"/>
    <p:sldId id="263" r:id="rId3"/>
    <p:sldId id="260" r:id="rId4"/>
    <p:sldId id="262" r:id="rId5"/>
    <p:sldId id="261" r:id="rId6"/>
    <p:sldId id="264" r:id="rId7"/>
    <p:sldId id="265" r:id="rId8"/>
    <p:sldId id="266" r:id="rId9"/>
  </p:sldIdLst>
  <p:sldSz cx="12192000" cy="6858000"/>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3" d="100"/>
          <a:sy n="123" d="100"/>
        </p:scale>
        <p:origin x="11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lb22z0016\joho_All\&#24773;&#22577;&#25919;&#31574;&#35506;\32_1_ChatGPT&#65288;&#25972;&#29702;&#20316;&#26989;&#20013;&#65289;\04_ChatGPT&#31561;&#29983;&#25104;AI&#27963;&#29992;&#26908;&#35342;&#12503;&#12525;&#12472;&#12455;&#12463;&#12488;&#12481;&#12540;&#12512;\06_&#12450;&#12452;&#12487;&#12450;&#12477;&#12531;\07_&#20107;&#24460;&#12450;&#12531;&#12465;&#12540;&#12488;\&#65339;&#20107;&#24460;&#12450;&#12531;&#12465;&#12540;&#12488;&#65341;&#12450;&#12452;&#12487;&#12450;&#12477;&#12531;%20in%20&#31070;&#25144;&#22823;&#23398;(1-3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b22z0016\joho_All\&#24773;&#22577;&#25919;&#31574;&#35506;\32_1_ChatGPT&#65288;&#25972;&#29702;&#20316;&#26989;&#20013;&#65289;\04_ChatGPT&#31561;&#29983;&#25104;AI&#27963;&#29992;&#26908;&#35342;&#12503;&#12525;&#12472;&#12455;&#12463;&#12488;&#12481;&#12540;&#12512;\06_&#12450;&#12452;&#12487;&#12450;&#12477;&#12531;\07_&#20107;&#24460;&#12450;&#12531;&#12465;&#12540;&#12488;\&#20316;&#26989;\&#65288;&#20316;&#26989;&#65289;&#65339;&#20107;&#24460;&#12450;&#12531;&#12465;&#12540;&#12488;&#65341;&#12450;&#12452;&#12487;&#12450;&#12477;&#12531;%20in%20&#31070;&#25144;&#22823;&#23398;(1-3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b22z0016\joho_All\&#24773;&#22577;&#25919;&#31574;&#35506;\32_1_ChatGPT&#65288;&#25972;&#29702;&#20316;&#26989;&#20013;&#65289;\04_ChatGPT&#31561;&#29983;&#25104;AI&#27963;&#29992;&#26908;&#35342;&#12503;&#12525;&#12472;&#12455;&#12463;&#12488;&#12481;&#12540;&#12512;\06_&#12450;&#12452;&#12487;&#12450;&#12477;&#12531;\07_&#20107;&#24460;&#12450;&#12531;&#12465;&#12540;&#12488;\&#20316;&#26989;\&#65288;&#20316;&#26989;&#65289;&#65339;&#20107;&#24460;&#12450;&#12531;&#12465;&#12540;&#12488;&#65341;&#12450;&#12452;&#12487;&#12450;&#12477;&#12531;%20in%20&#31070;&#25144;&#22823;&#23398;(1-3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b22z0016\joho_All\&#24773;&#22577;&#25919;&#31574;&#35506;\32_1_ChatGPT&#65288;&#25972;&#29702;&#20316;&#26989;&#20013;&#65289;\04_ChatGPT&#31561;&#29983;&#25104;AI&#27963;&#29992;&#26908;&#35342;&#12503;&#12525;&#12472;&#12455;&#12463;&#12488;&#12481;&#12540;&#12512;\06_&#12450;&#12452;&#12487;&#12450;&#12477;&#12531;\07_&#20107;&#24460;&#12450;&#12531;&#12465;&#12540;&#12488;\&#20316;&#26989;\&#65288;&#20316;&#26989;&#65289;&#65339;&#20107;&#24460;&#12450;&#12531;&#12465;&#12540;&#12488;&#65341;&#12450;&#12452;&#12487;&#12450;&#12477;&#12531;%20in%20&#31070;&#25144;&#22823;&#23398;(1-3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lb22z0016\joho_All\&#24773;&#22577;&#25919;&#31574;&#35506;\32_1_ChatGPT&#65288;&#25972;&#29702;&#20316;&#26989;&#20013;&#65289;\04_ChatGPT&#31561;&#29983;&#25104;AI&#27963;&#29992;&#26908;&#35342;&#12503;&#12525;&#12472;&#12455;&#12463;&#12488;&#12481;&#12540;&#12512;\06_&#12450;&#12452;&#12487;&#12450;&#12477;&#12531;\07_&#20107;&#24460;&#12450;&#12531;&#12465;&#12540;&#12488;\&#20316;&#26989;\&#65288;&#20316;&#26989;&#65289;&#65339;&#20107;&#24460;&#12450;&#12531;&#12465;&#12540;&#12488;&#65341;&#12450;&#12452;&#12487;&#12450;&#12477;&#12531;%20in%20&#31070;&#25144;&#22823;&#23398;(1-33).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[［事後アンケート］アイデアソン in 神戸大学(1-33).xlsx]Sheet2!ピボットテーブル6</c:name>
    <c:fmtId val="13"/>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1827718928957194E-2"/>
          <c:y val="5.9819566884470828E-2"/>
          <c:w val="0.94821392038910735"/>
          <c:h val="0.58122338139334973"/>
        </c:manualLayout>
      </c:layout>
      <c:barChart>
        <c:barDir val="bar"/>
        <c:grouping val="stacked"/>
        <c:varyColors val="0"/>
        <c:ser>
          <c:idx val="0"/>
          <c:order val="0"/>
          <c:tx>
            <c:strRef>
              <c:f>Sheet2!$B$4:$B$5</c:f>
              <c:strCache>
                <c:ptCount val="1"/>
                <c:pt idx="0">
                  <c:v>神戸大学学生</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Sheet2!$A$6</c:f>
              <c:strCache>
                <c:ptCount val="1"/>
                <c:pt idx="0">
                  <c:v>集計</c:v>
                </c:pt>
              </c:strCache>
            </c:strRef>
          </c:cat>
          <c:val>
            <c:numRef>
              <c:f>Sheet2!$B$6</c:f>
              <c:numCache>
                <c:formatCode>General</c:formatCode>
                <c:ptCount val="1"/>
                <c:pt idx="0">
                  <c:v>5</c:v>
                </c:pt>
              </c:numCache>
            </c:numRef>
          </c:val>
          <c:extLst>
            <c:ext xmlns:c16="http://schemas.microsoft.com/office/drawing/2014/chart" uri="{C3380CC4-5D6E-409C-BE32-E72D297353CC}">
              <c16:uniqueId val="{00000000-CDA1-4744-A6F6-2101BED3690E}"/>
            </c:ext>
          </c:extLst>
        </c:ser>
        <c:ser>
          <c:idx val="1"/>
          <c:order val="1"/>
          <c:tx>
            <c:strRef>
              <c:f>Sheet2!$C$4:$C$5</c:f>
              <c:strCache>
                <c:ptCount val="1"/>
                <c:pt idx="0">
                  <c:v>神戸大学教員</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Sheet2!$A$6</c:f>
              <c:strCache>
                <c:ptCount val="1"/>
                <c:pt idx="0">
                  <c:v>集計</c:v>
                </c:pt>
              </c:strCache>
            </c:strRef>
          </c:cat>
          <c:val>
            <c:numRef>
              <c:f>Sheet2!$C$6</c:f>
              <c:numCache>
                <c:formatCode>General</c:formatCode>
                <c:ptCount val="1"/>
                <c:pt idx="0">
                  <c:v>1</c:v>
                </c:pt>
              </c:numCache>
            </c:numRef>
          </c:val>
          <c:extLst>
            <c:ext xmlns:c16="http://schemas.microsoft.com/office/drawing/2014/chart" uri="{C3380CC4-5D6E-409C-BE32-E72D297353CC}">
              <c16:uniqueId val="{00000001-CDA1-4744-A6F6-2101BED3690E}"/>
            </c:ext>
          </c:extLst>
        </c:ser>
        <c:ser>
          <c:idx val="2"/>
          <c:order val="2"/>
          <c:tx>
            <c:strRef>
              <c:f>Sheet2!$D$4:$D$5</c:f>
              <c:strCache>
                <c:ptCount val="1"/>
                <c:pt idx="0">
                  <c:v>神戸大学職員</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Sheet2!$A$6</c:f>
              <c:strCache>
                <c:ptCount val="1"/>
                <c:pt idx="0">
                  <c:v>集計</c:v>
                </c:pt>
              </c:strCache>
            </c:strRef>
          </c:cat>
          <c:val>
            <c:numRef>
              <c:f>Sheet2!$D$6</c:f>
              <c:numCache>
                <c:formatCode>General</c:formatCode>
                <c:ptCount val="1"/>
                <c:pt idx="0">
                  <c:v>7</c:v>
                </c:pt>
              </c:numCache>
            </c:numRef>
          </c:val>
          <c:extLst>
            <c:ext xmlns:c16="http://schemas.microsoft.com/office/drawing/2014/chart" uri="{C3380CC4-5D6E-409C-BE32-E72D297353CC}">
              <c16:uniqueId val="{00000002-CDA1-4744-A6F6-2101BED3690E}"/>
            </c:ext>
          </c:extLst>
        </c:ser>
        <c:ser>
          <c:idx val="3"/>
          <c:order val="3"/>
          <c:tx>
            <c:strRef>
              <c:f>Sheet2!$E$4:$E$5</c:f>
              <c:strCache>
                <c:ptCount val="1"/>
                <c:pt idx="0">
                  <c:v>兵庫県職員</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Sheet2!$A$6</c:f>
              <c:strCache>
                <c:ptCount val="1"/>
                <c:pt idx="0">
                  <c:v>集計</c:v>
                </c:pt>
              </c:strCache>
            </c:strRef>
          </c:cat>
          <c:val>
            <c:numRef>
              <c:f>Sheet2!$E$6</c:f>
              <c:numCache>
                <c:formatCode>General</c:formatCode>
                <c:ptCount val="1"/>
                <c:pt idx="0">
                  <c:v>20</c:v>
                </c:pt>
              </c:numCache>
            </c:numRef>
          </c:val>
          <c:extLst>
            <c:ext xmlns:c16="http://schemas.microsoft.com/office/drawing/2014/chart" uri="{C3380CC4-5D6E-409C-BE32-E72D297353CC}">
              <c16:uniqueId val="{00000003-CDA1-4744-A6F6-2101BED3690E}"/>
            </c:ext>
          </c:extLst>
        </c:ser>
        <c:dLbls>
          <c:dLblPos val="ctr"/>
          <c:showLegendKey val="0"/>
          <c:showVal val="1"/>
          <c:showCatName val="0"/>
          <c:showSerName val="0"/>
          <c:showPercent val="0"/>
          <c:showBubbleSize val="0"/>
        </c:dLbls>
        <c:gapWidth val="150"/>
        <c:overlap val="100"/>
        <c:axId val="1402658351"/>
        <c:axId val="1402658767"/>
      </c:barChart>
      <c:catAx>
        <c:axId val="1402658351"/>
        <c:scaling>
          <c:orientation val="minMax"/>
        </c:scaling>
        <c:delete val="1"/>
        <c:axPos val="l"/>
        <c:numFmt formatCode="General" sourceLinked="1"/>
        <c:majorTickMark val="none"/>
        <c:minorTickMark val="none"/>
        <c:tickLblPos val="nextTo"/>
        <c:crossAx val="1402658767"/>
        <c:crosses val="autoZero"/>
        <c:auto val="1"/>
        <c:lblAlgn val="ctr"/>
        <c:lblOffset val="100"/>
        <c:noMultiLvlLbl val="0"/>
      </c:catAx>
      <c:valAx>
        <c:axId val="14026587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402658351"/>
        <c:crosses val="autoZero"/>
        <c:crossBetween val="between"/>
      </c:valAx>
      <c:spPr>
        <a:noFill/>
        <a:ln>
          <a:noFill/>
        </a:ln>
        <a:effectLst/>
      </c:spPr>
    </c:plotArea>
    <c:legend>
      <c:legendPos val="r"/>
      <c:layout>
        <c:manualLayout>
          <c:xMode val="edge"/>
          <c:yMode val="edge"/>
          <c:x val="0.19053594174278626"/>
          <c:y val="0.83822415673590212"/>
          <c:w val="0.61509555302016206"/>
          <c:h val="0.158277900304300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hade val="50000"/>
        </a:schemeClr>
      </a:solidFill>
    </a:ln>
    <a:effectLst/>
  </c:spPr>
  <c:txPr>
    <a:bodyPr/>
    <a:lstStyle/>
    <a:p>
      <a:pPr>
        <a:defRPr/>
      </a:pPr>
      <a:endParaRPr lang="ja-JP"/>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Sheet2!$O$19</c:f>
              <c:strCache>
                <c:ptCount val="1"/>
                <c:pt idx="0">
                  <c:v>かなり</c:v>
                </c:pt>
              </c:strCache>
            </c:strRef>
          </c:tx>
          <c:spPr>
            <a:solidFill>
              <a:schemeClr val="accent1"/>
            </a:solidFill>
            <a:ln>
              <a:noFill/>
            </a:ln>
            <a:effectLst/>
          </c:spPr>
          <c:invertIfNegative val="0"/>
          <c:dLbls>
            <c:dLbl>
              <c:idx val="0"/>
              <c:tx>
                <c:rich>
                  <a:bodyPr/>
                  <a:lstStyle/>
                  <a:p>
                    <a:fld id="{555C0678-9B5C-457B-A53C-E5446990B752}"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8DC-4A08-A803-4FF49C9B31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Sheet2!$O$20</c:f>
              <c:numCache>
                <c:formatCode>General</c:formatCode>
                <c:ptCount val="1"/>
                <c:pt idx="0">
                  <c:v>23</c:v>
                </c:pt>
              </c:numCache>
            </c:numRef>
          </c:val>
          <c:extLst>
            <c:ext xmlns:c15="http://schemas.microsoft.com/office/drawing/2012/chart" uri="{02D57815-91ED-43cb-92C2-25804820EDAC}">
              <c15:datalabelsRange>
                <c15:f>Sheet2!$O$21</c15:f>
                <c15:dlblRangeCache>
                  <c:ptCount val="1"/>
                  <c:pt idx="0">
                    <c:v>23(69.7%)</c:v>
                  </c:pt>
                </c15:dlblRangeCache>
              </c15:datalabelsRange>
            </c:ext>
            <c:ext xmlns:c16="http://schemas.microsoft.com/office/drawing/2014/chart" uri="{C3380CC4-5D6E-409C-BE32-E72D297353CC}">
              <c16:uniqueId val="{00000001-C8DC-4A08-A803-4FF49C9B3199}"/>
            </c:ext>
          </c:extLst>
        </c:ser>
        <c:ser>
          <c:idx val="1"/>
          <c:order val="1"/>
          <c:tx>
            <c:strRef>
              <c:f>Sheet2!$P$19</c:f>
              <c:strCache>
                <c:ptCount val="1"/>
                <c:pt idx="0">
                  <c:v>まあまあ</c:v>
                </c:pt>
              </c:strCache>
            </c:strRef>
          </c:tx>
          <c:spPr>
            <a:solidFill>
              <a:schemeClr val="accent2"/>
            </a:solidFill>
            <a:ln>
              <a:noFill/>
            </a:ln>
            <a:effectLst/>
          </c:spPr>
          <c:invertIfNegative val="0"/>
          <c:dLbls>
            <c:dLbl>
              <c:idx val="0"/>
              <c:tx>
                <c:rich>
                  <a:bodyPr/>
                  <a:lstStyle/>
                  <a:p>
                    <a:fld id="{6A3A570B-516B-47C6-8EA7-0A25D5B4FDB8}"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8DC-4A08-A803-4FF49C9B31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Sheet2!$P$20</c:f>
              <c:numCache>
                <c:formatCode>General</c:formatCode>
                <c:ptCount val="1"/>
                <c:pt idx="0">
                  <c:v>10</c:v>
                </c:pt>
              </c:numCache>
            </c:numRef>
          </c:val>
          <c:extLst>
            <c:ext xmlns:c15="http://schemas.microsoft.com/office/drawing/2012/chart" uri="{02D57815-91ED-43cb-92C2-25804820EDAC}">
              <c15:datalabelsRange>
                <c15:f>Sheet2!$P$21</c15:f>
                <c15:dlblRangeCache>
                  <c:ptCount val="1"/>
                  <c:pt idx="0">
                    <c:v>10(30.3%)</c:v>
                  </c:pt>
                </c15:dlblRangeCache>
              </c15:datalabelsRange>
            </c:ext>
            <c:ext xmlns:c16="http://schemas.microsoft.com/office/drawing/2014/chart" uri="{C3380CC4-5D6E-409C-BE32-E72D297353CC}">
              <c16:uniqueId val="{00000003-C8DC-4A08-A803-4FF49C9B3199}"/>
            </c:ext>
          </c:extLst>
        </c:ser>
        <c:ser>
          <c:idx val="2"/>
          <c:order val="2"/>
          <c:tx>
            <c:strRef>
              <c:f>Sheet2!$Q$19</c:f>
              <c:strCache>
                <c:ptCount val="1"/>
                <c:pt idx="0">
                  <c:v>それほどでも</c:v>
                </c:pt>
              </c:strCache>
            </c:strRef>
          </c:tx>
          <c:spPr>
            <a:solidFill>
              <a:schemeClr val="accent3"/>
            </a:solidFill>
            <a:ln>
              <a:noFill/>
            </a:ln>
            <a:effectLst/>
          </c:spPr>
          <c:invertIfNegative val="0"/>
          <c:dLbls>
            <c:delete val="1"/>
          </c:dLbls>
          <c:val>
            <c:numRef>
              <c:f>Sheet2!$Q$20</c:f>
              <c:numCache>
                <c:formatCode>General</c:formatCode>
                <c:ptCount val="1"/>
                <c:pt idx="0">
                  <c:v>0</c:v>
                </c:pt>
              </c:numCache>
            </c:numRef>
          </c:val>
          <c:extLst>
            <c:ext xmlns:c16="http://schemas.microsoft.com/office/drawing/2014/chart" uri="{C3380CC4-5D6E-409C-BE32-E72D297353CC}">
              <c16:uniqueId val="{00000004-C8DC-4A08-A803-4FF49C9B3199}"/>
            </c:ext>
          </c:extLst>
        </c:ser>
        <c:ser>
          <c:idx val="3"/>
          <c:order val="3"/>
          <c:tx>
            <c:strRef>
              <c:f>Sheet2!$R$19</c:f>
              <c:strCache>
                <c:ptCount val="1"/>
                <c:pt idx="0">
                  <c:v>全くない</c:v>
                </c:pt>
              </c:strCache>
            </c:strRef>
          </c:tx>
          <c:spPr>
            <a:solidFill>
              <a:schemeClr val="accent4"/>
            </a:solidFill>
            <a:ln>
              <a:noFill/>
            </a:ln>
            <a:effectLst/>
          </c:spPr>
          <c:invertIfNegative val="0"/>
          <c:dLbls>
            <c:delete val="1"/>
          </c:dLbls>
          <c:val>
            <c:numRef>
              <c:f>Sheet2!$R$20</c:f>
              <c:numCache>
                <c:formatCode>General</c:formatCode>
                <c:ptCount val="1"/>
                <c:pt idx="0">
                  <c:v>0</c:v>
                </c:pt>
              </c:numCache>
            </c:numRef>
          </c:val>
          <c:extLst>
            <c:ext xmlns:c16="http://schemas.microsoft.com/office/drawing/2014/chart" uri="{C3380CC4-5D6E-409C-BE32-E72D297353CC}">
              <c16:uniqueId val="{00000005-C8DC-4A08-A803-4FF49C9B3199}"/>
            </c:ext>
          </c:extLst>
        </c:ser>
        <c:dLbls>
          <c:dLblPos val="ctr"/>
          <c:showLegendKey val="0"/>
          <c:showVal val="1"/>
          <c:showCatName val="0"/>
          <c:showSerName val="0"/>
          <c:showPercent val="0"/>
          <c:showBubbleSize val="0"/>
        </c:dLbls>
        <c:gapWidth val="150"/>
        <c:overlap val="100"/>
        <c:axId val="1605045871"/>
        <c:axId val="1605046703"/>
      </c:barChart>
      <c:catAx>
        <c:axId val="1605045871"/>
        <c:scaling>
          <c:orientation val="minMax"/>
        </c:scaling>
        <c:delete val="1"/>
        <c:axPos val="l"/>
        <c:numFmt formatCode="General" sourceLinked="1"/>
        <c:majorTickMark val="none"/>
        <c:minorTickMark val="none"/>
        <c:tickLblPos val="nextTo"/>
        <c:crossAx val="1605046703"/>
        <c:crosses val="autoZero"/>
        <c:auto val="1"/>
        <c:lblAlgn val="ctr"/>
        <c:lblOffset val="100"/>
        <c:noMultiLvlLbl val="0"/>
      </c:catAx>
      <c:valAx>
        <c:axId val="160504670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1605045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noFill/>
    <a:ln>
      <a:solidFill>
        <a:schemeClr val="accent1"/>
      </a:solid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Sheet2!$O$28</c:f>
              <c:strCache>
                <c:ptCount val="1"/>
                <c:pt idx="0">
                  <c:v>かなり</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lang="en-US" altLang="ja-JP"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fld id="{3DA1BC39-23E2-4CB2-8258-13825A949257}" type="CELLRANGE">
                      <a:rPr lang="en-US" altLang="ja-JP"/>
                      <a:pPr>
                        <a:defRPr sz="900">
                          <a:latin typeface="メイリオ" panose="020B0604030504040204" pitchFamily="50" charset="-128"/>
                          <a:ea typeface="メイリオ" panose="020B0604030504040204" pitchFamily="50" charset="-128"/>
                        </a:defRPr>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en-US" altLang="ja-JP"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0161-4701-A403-2781EF42C5A6}"/>
                </c:ext>
              </c:extLst>
            </c:dLbl>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mn-lt"/>
                    <a:ea typeface="+mn-ea"/>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Sheet2!$O$29</c:f>
              <c:numCache>
                <c:formatCode>General</c:formatCode>
                <c:ptCount val="1"/>
                <c:pt idx="0">
                  <c:v>16</c:v>
                </c:pt>
              </c:numCache>
            </c:numRef>
          </c:val>
          <c:extLst>
            <c:ext xmlns:c15="http://schemas.microsoft.com/office/drawing/2012/chart" uri="{02D57815-91ED-43cb-92C2-25804820EDAC}">
              <c15:datalabelsRange>
                <c15:f>Sheet2!$O$30</c15:f>
                <c15:dlblRangeCache>
                  <c:ptCount val="1"/>
                  <c:pt idx="0">
                    <c:v>16(48.5%)</c:v>
                  </c:pt>
                </c15:dlblRangeCache>
              </c15:datalabelsRange>
            </c:ext>
            <c:ext xmlns:c16="http://schemas.microsoft.com/office/drawing/2014/chart" uri="{C3380CC4-5D6E-409C-BE32-E72D297353CC}">
              <c16:uniqueId val="{00000001-0161-4701-A403-2781EF42C5A6}"/>
            </c:ext>
          </c:extLst>
        </c:ser>
        <c:ser>
          <c:idx val="1"/>
          <c:order val="1"/>
          <c:tx>
            <c:strRef>
              <c:f>Sheet2!$P$28</c:f>
              <c:strCache>
                <c:ptCount val="1"/>
                <c:pt idx="0">
                  <c:v>まあまあ</c:v>
                </c:pt>
              </c:strCache>
            </c:strRef>
          </c:tx>
          <c:spPr>
            <a:solidFill>
              <a:schemeClr val="accent2"/>
            </a:solidFill>
            <a:ln>
              <a:noFill/>
            </a:ln>
            <a:effectLst/>
          </c:spPr>
          <c:invertIfNegative val="0"/>
          <c:dLbls>
            <c:dLbl>
              <c:idx val="0"/>
              <c:tx>
                <c:rich>
                  <a:bodyPr/>
                  <a:lstStyle/>
                  <a:p>
                    <a:fld id="{B02C9275-F8E1-4729-99F9-9B14F0C15758}"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61-4701-A403-2781EF42C5A6}"/>
                </c:ext>
              </c:extLst>
            </c:dLbl>
            <c:spPr>
              <a:noFill/>
              <a:ln>
                <a:noFill/>
              </a:ln>
              <a:effectLst/>
            </c:spPr>
            <c:txPr>
              <a:bodyPr rot="0" spcFirstLastPara="1" vertOverflow="ellipsis" vert="horz" wrap="square" lIns="38100" tIns="19050" rIns="38100" bIns="19050" anchor="ctr" anchorCtr="1">
                <a:spAutoFit/>
              </a:bodyPr>
              <a:lstStyle/>
              <a:p>
                <a:pPr>
                  <a:defRPr lang="en-US" altLang="ja-JP"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Sheet2!$P$29</c:f>
              <c:numCache>
                <c:formatCode>General</c:formatCode>
                <c:ptCount val="1"/>
                <c:pt idx="0">
                  <c:v>17</c:v>
                </c:pt>
              </c:numCache>
            </c:numRef>
          </c:val>
          <c:extLst>
            <c:ext xmlns:c15="http://schemas.microsoft.com/office/drawing/2012/chart" uri="{02D57815-91ED-43cb-92C2-25804820EDAC}">
              <c15:datalabelsRange>
                <c15:f>Sheet2!$P$30</c15:f>
                <c15:dlblRangeCache>
                  <c:ptCount val="1"/>
                  <c:pt idx="0">
                    <c:v>17(51.5%)</c:v>
                  </c:pt>
                </c15:dlblRangeCache>
              </c15:datalabelsRange>
            </c:ext>
            <c:ext xmlns:c16="http://schemas.microsoft.com/office/drawing/2014/chart" uri="{C3380CC4-5D6E-409C-BE32-E72D297353CC}">
              <c16:uniqueId val="{00000003-0161-4701-A403-2781EF42C5A6}"/>
            </c:ext>
          </c:extLst>
        </c:ser>
        <c:ser>
          <c:idx val="2"/>
          <c:order val="2"/>
          <c:tx>
            <c:strRef>
              <c:f>Sheet2!$Q$28</c:f>
              <c:strCache>
                <c:ptCount val="1"/>
                <c:pt idx="0">
                  <c:v>それほどでも</c:v>
                </c:pt>
              </c:strCache>
            </c:strRef>
          </c:tx>
          <c:spPr>
            <a:solidFill>
              <a:schemeClr val="accent3"/>
            </a:solidFill>
            <a:ln>
              <a:noFill/>
            </a:ln>
            <a:effectLst/>
          </c:spPr>
          <c:invertIfNegative val="0"/>
          <c:dLbls>
            <c:delete val="1"/>
          </c:dLbls>
          <c:val>
            <c:numRef>
              <c:f>Sheet2!$Q$29</c:f>
              <c:numCache>
                <c:formatCode>General</c:formatCode>
                <c:ptCount val="1"/>
                <c:pt idx="0">
                  <c:v>0</c:v>
                </c:pt>
              </c:numCache>
            </c:numRef>
          </c:val>
          <c:extLst>
            <c:ext xmlns:c16="http://schemas.microsoft.com/office/drawing/2014/chart" uri="{C3380CC4-5D6E-409C-BE32-E72D297353CC}">
              <c16:uniqueId val="{00000004-0161-4701-A403-2781EF42C5A6}"/>
            </c:ext>
          </c:extLst>
        </c:ser>
        <c:ser>
          <c:idx val="3"/>
          <c:order val="3"/>
          <c:tx>
            <c:strRef>
              <c:f>Sheet2!$R$28</c:f>
              <c:strCache>
                <c:ptCount val="1"/>
                <c:pt idx="0">
                  <c:v>全くない</c:v>
                </c:pt>
              </c:strCache>
            </c:strRef>
          </c:tx>
          <c:spPr>
            <a:solidFill>
              <a:schemeClr val="accent4"/>
            </a:solidFill>
            <a:ln>
              <a:noFill/>
            </a:ln>
            <a:effectLst/>
          </c:spPr>
          <c:invertIfNegative val="0"/>
          <c:dLbls>
            <c:delete val="1"/>
          </c:dLbls>
          <c:val>
            <c:numRef>
              <c:f>Sheet2!$R$29</c:f>
              <c:numCache>
                <c:formatCode>General</c:formatCode>
                <c:ptCount val="1"/>
                <c:pt idx="0">
                  <c:v>0</c:v>
                </c:pt>
              </c:numCache>
            </c:numRef>
          </c:val>
          <c:extLst>
            <c:ext xmlns:c16="http://schemas.microsoft.com/office/drawing/2014/chart" uri="{C3380CC4-5D6E-409C-BE32-E72D297353CC}">
              <c16:uniqueId val="{00000005-0161-4701-A403-2781EF42C5A6}"/>
            </c:ext>
          </c:extLst>
        </c:ser>
        <c:dLbls>
          <c:dLblPos val="ctr"/>
          <c:showLegendKey val="0"/>
          <c:showVal val="1"/>
          <c:showCatName val="0"/>
          <c:showSerName val="0"/>
          <c:showPercent val="0"/>
          <c:showBubbleSize val="0"/>
        </c:dLbls>
        <c:gapWidth val="150"/>
        <c:overlap val="100"/>
        <c:axId val="1938700559"/>
        <c:axId val="1938702223"/>
      </c:barChart>
      <c:catAx>
        <c:axId val="1938700559"/>
        <c:scaling>
          <c:orientation val="minMax"/>
        </c:scaling>
        <c:delete val="1"/>
        <c:axPos val="l"/>
        <c:numFmt formatCode="General" sourceLinked="1"/>
        <c:majorTickMark val="none"/>
        <c:minorTickMark val="none"/>
        <c:tickLblPos val="nextTo"/>
        <c:crossAx val="1938702223"/>
        <c:crosses val="autoZero"/>
        <c:auto val="1"/>
        <c:lblAlgn val="ctr"/>
        <c:lblOffset val="100"/>
        <c:noMultiLvlLbl val="0"/>
      </c:catAx>
      <c:valAx>
        <c:axId val="19387022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938700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noFill/>
    <a:ln>
      <a:solidFill>
        <a:schemeClr val="accent1"/>
      </a:solidFill>
    </a:ln>
    <a:effectLst/>
  </c:spPr>
  <c:txPr>
    <a:bodyPr/>
    <a:lstStyle/>
    <a:p>
      <a:pPr>
        <a:defRPr lang="en-US" altLang="ja-JP" sz="1000" b="0" i="0" u="none" strike="noStrike" kern="1200" baseline="0">
          <a:solidFill>
            <a:schemeClr val="tx1"/>
          </a:solidFill>
          <a:latin typeface="+mn-lt"/>
          <a:ea typeface="+mn-ea"/>
          <a:cs typeface="+mn-cs"/>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Sheet2!$P$39</c:f>
              <c:strCache>
                <c:ptCount val="1"/>
                <c:pt idx="0">
                  <c:v>かなり変わった</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lang="en-US" altLang="ja-JP"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fld id="{E8E20CDA-FA46-43E1-880B-B2A2C6BD10E3}" type="CELLRANGE">
                      <a:rPr lang="en-US" altLang="ja-JP"/>
                      <a:pPr>
                        <a:defRPr>
                          <a:solidFill>
                            <a:sysClr val="windowText" lastClr="000000"/>
                          </a:solidFill>
                          <a:latin typeface="メイリオ" panose="020B0604030504040204" pitchFamily="50" charset="-128"/>
                          <a:ea typeface="メイリオ" panose="020B0604030504040204" pitchFamily="50" charset="-128"/>
                        </a:defRPr>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BD9-400F-81B7-86CD11A97429}"/>
                </c:ext>
              </c:extLst>
            </c:dLbl>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mn-lt"/>
                    <a:ea typeface="+mn-ea"/>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Sheet2!$P$40</c:f>
              <c:numCache>
                <c:formatCode>General</c:formatCode>
                <c:ptCount val="1"/>
                <c:pt idx="0">
                  <c:v>1</c:v>
                </c:pt>
              </c:numCache>
            </c:numRef>
          </c:val>
          <c:extLst>
            <c:ext xmlns:c15="http://schemas.microsoft.com/office/drawing/2012/chart" uri="{02D57815-91ED-43cb-92C2-25804820EDAC}">
              <c15:datalabelsRange>
                <c15:f>Sheet2!$P$41</c15:f>
                <c15:dlblRangeCache>
                  <c:ptCount val="1"/>
                  <c:pt idx="0">
                    <c:v>1(3%)</c:v>
                  </c:pt>
                </c15:dlblRangeCache>
              </c15:datalabelsRange>
            </c:ext>
            <c:ext xmlns:c16="http://schemas.microsoft.com/office/drawing/2014/chart" uri="{C3380CC4-5D6E-409C-BE32-E72D297353CC}">
              <c16:uniqueId val="{00000001-1BD9-400F-81B7-86CD11A97429}"/>
            </c:ext>
          </c:extLst>
        </c:ser>
        <c:ser>
          <c:idx val="1"/>
          <c:order val="1"/>
          <c:tx>
            <c:strRef>
              <c:f>Sheet2!$Q$39</c:f>
              <c:strCache>
                <c:ptCount val="1"/>
                <c:pt idx="0">
                  <c:v>少し変わった</c:v>
                </c:pt>
              </c:strCache>
            </c:strRef>
          </c:tx>
          <c:spPr>
            <a:solidFill>
              <a:schemeClr val="accent2"/>
            </a:solidFill>
            <a:ln>
              <a:noFill/>
            </a:ln>
            <a:effectLst/>
          </c:spPr>
          <c:invertIfNegative val="0"/>
          <c:dLbls>
            <c:dLbl>
              <c:idx val="0"/>
              <c:tx>
                <c:rich>
                  <a:bodyPr rot="0" spcFirstLastPara="1" vertOverflow="ellipsis" vert="horz" wrap="square" lIns="38100" tIns="19050" rIns="38100" bIns="19050" anchor="ctr" anchorCtr="1">
                    <a:spAutoFit/>
                  </a:bodyPr>
                  <a:lstStyle/>
                  <a:p>
                    <a:pPr>
                      <a:defRPr lang="en-US" altLang="ja-JP"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fld id="{D531973D-4BF6-41DC-9423-8AC9AAF8DB10}" type="CELLRANGE">
                      <a:rPr lang="en-US" altLang="ja-JP"/>
                      <a:pPr>
                        <a:defRPr>
                          <a:solidFill>
                            <a:sysClr val="windowText" lastClr="000000"/>
                          </a:solidFill>
                          <a:latin typeface="メイリオ" panose="020B0604030504040204" pitchFamily="50" charset="-128"/>
                          <a:ea typeface="メイリオ" panose="020B0604030504040204" pitchFamily="50" charset="-128"/>
                        </a:defRPr>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BD9-400F-81B7-86CD11A97429}"/>
                </c:ext>
              </c:extLst>
            </c:dLbl>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mn-lt"/>
                    <a:ea typeface="+mn-ea"/>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Sheet2!$Q$40</c:f>
              <c:numCache>
                <c:formatCode>General</c:formatCode>
                <c:ptCount val="1"/>
                <c:pt idx="0">
                  <c:v>18</c:v>
                </c:pt>
              </c:numCache>
            </c:numRef>
          </c:val>
          <c:extLst>
            <c:ext xmlns:c15="http://schemas.microsoft.com/office/drawing/2012/chart" uri="{02D57815-91ED-43cb-92C2-25804820EDAC}">
              <c15:datalabelsRange>
                <c15:f>Sheet2!$Q$41</c15:f>
                <c15:dlblRangeCache>
                  <c:ptCount val="1"/>
                  <c:pt idx="0">
                    <c:v>18(54.5%)</c:v>
                  </c:pt>
                </c15:dlblRangeCache>
              </c15:datalabelsRange>
            </c:ext>
            <c:ext xmlns:c16="http://schemas.microsoft.com/office/drawing/2014/chart" uri="{C3380CC4-5D6E-409C-BE32-E72D297353CC}">
              <c16:uniqueId val="{00000003-1BD9-400F-81B7-86CD11A97429}"/>
            </c:ext>
          </c:extLst>
        </c:ser>
        <c:ser>
          <c:idx val="2"/>
          <c:order val="2"/>
          <c:tx>
            <c:strRef>
              <c:f>Sheet2!$R$39</c:f>
              <c:strCache>
                <c:ptCount val="1"/>
                <c:pt idx="0">
                  <c:v>あまり変わらない</c:v>
                </c:pt>
              </c:strCache>
            </c:strRef>
          </c:tx>
          <c:spPr>
            <a:solidFill>
              <a:schemeClr val="accent3"/>
            </a:solidFill>
            <a:ln>
              <a:noFill/>
            </a:ln>
            <a:effectLst/>
          </c:spPr>
          <c:invertIfNegative val="0"/>
          <c:dLbls>
            <c:dLbl>
              <c:idx val="0"/>
              <c:tx>
                <c:rich>
                  <a:bodyPr/>
                  <a:lstStyle/>
                  <a:p>
                    <a:fld id="{E80A6A4E-4A18-4A22-88E2-4710ACAE27F6}"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BD9-400F-81B7-86CD11A97429}"/>
                </c:ext>
              </c:extLst>
            </c:dLbl>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Sheet2!$R$40</c:f>
              <c:numCache>
                <c:formatCode>General</c:formatCode>
                <c:ptCount val="1"/>
                <c:pt idx="0">
                  <c:v>14</c:v>
                </c:pt>
              </c:numCache>
            </c:numRef>
          </c:val>
          <c:extLst>
            <c:ext xmlns:c15="http://schemas.microsoft.com/office/drawing/2012/chart" uri="{02D57815-91ED-43cb-92C2-25804820EDAC}">
              <c15:datalabelsRange>
                <c15:f>Sheet2!$R$41</c15:f>
                <c15:dlblRangeCache>
                  <c:ptCount val="1"/>
                  <c:pt idx="0">
                    <c:v>14(42.4%)</c:v>
                  </c:pt>
                </c15:dlblRangeCache>
              </c15:datalabelsRange>
            </c:ext>
            <c:ext xmlns:c16="http://schemas.microsoft.com/office/drawing/2014/chart" uri="{C3380CC4-5D6E-409C-BE32-E72D297353CC}">
              <c16:uniqueId val="{00000005-1BD9-400F-81B7-86CD11A97429}"/>
            </c:ext>
          </c:extLst>
        </c:ser>
        <c:ser>
          <c:idx val="3"/>
          <c:order val="3"/>
          <c:tx>
            <c:strRef>
              <c:f>Sheet2!$S$39</c:f>
              <c:strCache>
                <c:ptCount val="1"/>
                <c:pt idx="0">
                  <c:v>全く変わらない</c:v>
                </c:pt>
              </c:strCache>
            </c:strRef>
          </c:tx>
          <c:spPr>
            <a:solidFill>
              <a:schemeClr val="accent4"/>
            </a:solidFill>
            <a:ln>
              <a:noFill/>
            </a:ln>
            <a:effectLst/>
          </c:spPr>
          <c:invertIfNegative val="0"/>
          <c:dLbls>
            <c:delete val="1"/>
          </c:dLbls>
          <c:val>
            <c:numRef>
              <c:f>Sheet2!$S$40</c:f>
              <c:numCache>
                <c:formatCode>General</c:formatCode>
                <c:ptCount val="1"/>
                <c:pt idx="0">
                  <c:v>0</c:v>
                </c:pt>
              </c:numCache>
            </c:numRef>
          </c:val>
          <c:extLst>
            <c:ext xmlns:c16="http://schemas.microsoft.com/office/drawing/2014/chart" uri="{C3380CC4-5D6E-409C-BE32-E72D297353CC}">
              <c16:uniqueId val="{00000006-1BD9-400F-81B7-86CD11A97429}"/>
            </c:ext>
          </c:extLst>
        </c:ser>
        <c:dLbls>
          <c:dLblPos val="ctr"/>
          <c:showLegendKey val="0"/>
          <c:showVal val="1"/>
          <c:showCatName val="0"/>
          <c:showSerName val="0"/>
          <c:showPercent val="0"/>
          <c:showBubbleSize val="0"/>
        </c:dLbls>
        <c:gapWidth val="150"/>
        <c:overlap val="100"/>
        <c:axId val="1931793087"/>
        <c:axId val="1931789759"/>
      </c:barChart>
      <c:catAx>
        <c:axId val="1931793087"/>
        <c:scaling>
          <c:orientation val="minMax"/>
        </c:scaling>
        <c:delete val="1"/>
        <c:axPos val="l"/>
        <c:numFmt formatCode="General" sourceLinked="1"/>
        <c:majorTickMark val="none"/>
        <c:minorTickMark val="none"/>
        <c:tickLblPos val="nextTo"/>
        <c:crossAx val="1931789759"/>
        <c:crosses val="autoZero"/>
        <c:auto val="1"/>
        <c:lblAlgn val="ctr"/>
        <c:lblOffset val="100"/>
        <c:noMultiLvlLbl val="0"/>
      </c:catAx>
      <c:valAx>
        <c:axId val="19317897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931793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noFill/>
    <a:ln>
      <a:solidFill>
        <a:schemeClr val="accent1"/>
      </a:solidFill>
    </a:ln>
    <a:effectLst/>
  </c:spPr>
  <c:txPr>
    <a:bodyPr/>
    <a:lstStyle/>
    <a:p>
      <a:pPr>
        <a:defRPr lang="en-US" altLang="ja-JP" sz="1000" b="0" i="0" u="none" strike="noStrike" kern="1200" baseline="0">
          <a:solidFill>
            <a:schemeClr val="tx1"/>
          </a:solidFill>
          <a:latin typeface="+mn-lt"/>
          <a:ea typeface="+mn-ea"/>
          <a:cs typeface="+mn-cs"/>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Sheet2!$M$44</c:f>
              <c:strCache>
                <c:ptCount val="1"/>
                <c:pt idx="0">
                  <c:v>かなり</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fld id="{D06F1C02-C9E3-4CC2-908B-150F270760D2}" type="CELLRANGE">
                      <a:rPr lang="en-US" altLang="ja-JP"/>
                      <a:pPr>
                        <a:defRPr>
                          <a:latin typeface="メイリオ" panose="020B0604030504040204" pitchFamily="50" charset="-128"/>
                          <a:ea typeface="メイリオ" panose="020B0604030504040204" pitchFamily="50" charset="-128"/>
                        </a:defRPr>
                      </a:pPr>
                      <a:t>[CELLRANGE]</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D31-4B08-B4E9-08D63BAB52F4}"/>
                </c:ext>
              </c:extLst>
            </c:dLbl>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mn-lt"/>
                    <a:ea typeface="+mn-ea"/>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Sheet2!$M$45</c:f>
              <c:numCache>
                <c:formatCode>General</c:formatCode>
                <c:ptCount val="1"/>
                <c:pt idx="0">
                  <c:v>15</c:v>
                </c:pt>
              </c:numCache>
            </c:numRef>
          </c:val>
          <c:extLst>
            <c:ext xmlns:c15="http://schemas.microsoft.com/office/drawing/2012/chart" uri="{02D57815-91ED-43cb-92C2-25804820EDAC}">
              <c15:datalabelsRange>
                <c15:f>Sheet2!$M$46</c15:f>
                <c15:dlblRangeCache>
                  <c:ptCount val="1"/>
                  <c:pt idx="0">
                    <c:v>15(45.5%)</c:v>
                  </c:pt>
                </c15:dlblRangeCache>
              </c15:datalabelsRange>
            </c:ext>
            <c:ext xmlns:c16="http://schemas.microsoft.com/office/drawing/2014/chart" uri="{C3380CC4-5D6E-409C-BE32-E72D297353CC}">
              <c16:uniqueId val="{00000001-8D31-4B08-B4E9-08D63BAB52F4}"/>
            </c:ext>
          </c:extLst>
        </c:ser>
        <c:ser>
          <c:idx val="1"/>
          <c:order val="1"/>
          <c:tx>
            <c:strRef>
              <c:f>Sheet2!$N$44</c:f>
              <c:strCache>
                <c:ptCount val="1"/>
                <c:pt idx="0">
                  <c:v>まあまあ</c:v>
                </c:pt>
              </c:strCache>
            </c:strRef>
          </c:tx>
          <c:spPr>
            <a:solidFill>
              <a:schemeClr val="accent2"/>
            </a:solidFill>
            <a:ln>
              <a:noFill/>
            </a:ln>
            <a:effectLst/>
          </c:spPr>
          <c:invertIfNegative val="0"/>
          <c:dLbls>
            <c:dLbl>
              <c:idx val="0"/>
              <c:tx>
                <c:rich>
                  <a:bodyPr/>
                  <a:lstStyle/>
                  <a:p>
                    <a:fld id="{78F98FF7-ECF5-45D0-9B7F-FA9B6488F26F}"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D31-4B08-B4E9-08D63BAB52F4}"/>
                </c:ext>
              </c:extLst>
            </c:dLbl>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Sheet2!$N$45</c:f>
              <c:numCache>
                <c:formatCode>General</c:formatCode>
                <c:ptCount val="1"/>
                <c:pt idx="0">
                  <c:v>17</c:v>
                </c:pt>
              </c:numCache>
            </c:numRef>
          </c:val>
          <c:extLst>
            <c:ext xmlns:c15="http://schemas.microsoft.com/office/drawing/2012/chart" uri="{02D57815-91ED-43cb-92C2-25804820EDAC}">
              <c15:datalabelsRange>
                <c15:f>Sheet2!$N$46</c15:f>
                <c15:dlblRangeCache>
                  <c:ptCount val="1"/>
                  <c:pt idx="0">
                    <c:v>17(51.5%)</c:v>
                  </c:pt>
                </c15:dlblRangeCache>
              </c15:datalabelsRange>
            </c:ext>
            <c:ext xmlns:c16="http://schemas.microsoft.com/office/drawing/2014/chart" uri="{C3380CC4-5D6E-409C-BE32-E72D297353CC}">
              <c16:uniqueId val="{00000003-8D31-4B08-B4E9-08D63BAB52F4}"/>
            </c:ext>
          </c:extLst>
        </c:ser>
        <c:ser>
          <c:idx val="2"/>
          <c:order val="2"/>
          <c:tx>
            <c:strRef>
              <c:f>Sheet2!$O$44</c:f>
              <c:strCache>
                <c:ptCount val="1"/>
                <c:pt idx="0">
                  <c:v>それほどでも</c:v>
                </c:pt>
              </c:strCache>
            </c:strRef>
          </c:tx>
          <c:spPr>
            <a:solidFill>
              <a:schemeClr val="accent3"/>
            </a:solidFill>
            <a:ln>
              <a:noFill/>
            </a:ln>
            <a:effectLst/>
          </c:spPr>
          <c:invertIfNegative val="0"/>
          <c:dLbls>
            <c:dLbl>
              <c:idx val="0"/>
              <c:tx>
                <c:rich>
                  <a:bodyPr/>
                  <a:lstStyle/>
                  <a:p>
                    <a:fld id="{25349EB7-B4C3-4772-816E-4B7709C3FC3B}" type="CELLRANGE">
                      <a:rPr lang="en-US" altLang="ja-JP"/>
                      <a:pPr/>
                      <a:t>[CELLRANGE]</a:t>
                    </a:fld>
                    <a:endParaRPr lang="ja-JP"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D31-4B08-B4E9-08D63BAB52F4}"/>
                </c:ext>
              </c:extLst>
            </c:dLbl>
            <c:spPr>
              <a:noFill/>
              <a:ln>
                <a:noFill/>
              </a:ln>
              <a:effectLst/>
            </c:spPr>
            <c:txPr>
              <a:bodyPr rot="0" spcFirstLastPara="1" vertOverflow="ellipsis" vert="horz" wrap="square" lIns="38100" tIns="19050" rIns="38100" bIns="19050" anchor="ctr" anchorCtr="1">
                <a:spAutoFit/>
              </a:bodyPr>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Sheet2!$O$45</c:f>
              <c:numCache>
                <c:formatCode>General</c:formatCode>
                <c:ptCount val="1"/>
                <c:pt idx="0">
                  <c:v>1</c:v>
                </c:pt>
              </c:numCache>
            </c:numRef>
          </c:val>
          <c:extLst>
            <c:ext xmlns:c15="http://schemas.microsoft.com/office/drawing/2012/chart" uri="{02D57815-91ED-43cb-92C2-25804820EDAC}">
              <c15:datalabelsRange>
                <c15:f>Sheet2!$O$46</c15:f>
                <c15:dlblRangeCache>
                  <c:ptCount val="1"/>
                  <c:pt idx="0">
                    <c:v>1(3%)</c:v>
                  </c:pt>
                </c15:dlblRangeCache>
              </c15:datalabelsRange>
            </c:ext>
            <c:ext xmlns:c16="http://schemas.microsoft.com/office/drawing/2014/chart" uri="{C3380CC4-5D6E-409C-BE32-E72D297353CC}">
              <c16:uniqueId val="{00000005-8D31-4B08-B4E9-08D63BAB52F4}"/>
            </c:ext>
          </c:extLst>
        </c:ser>
        <c:ser>
          <c:idx val="3"/>
          <c:order val="3"/>
          <c:tx>
            <c:strRef>
              <c:f>Sheet2!$P$44</c:f>
              <c:strCache>
                <c:ptCount val="1"/>
                <c:pt idx="0">
                  <c:v>全くない</c:v>
                </c:pt>
              </c:strCache>
            </c:strRef>
          </c:tx>
          <c:spPr>
            <a:solidFill>
              <a:schemeClr val="accent4"/>
            </a:solidFill>
            <a:ln>
              <a:noFill/>
            </a:ln>
            <a:effectLst/>
          </c:spPr>
          <c:invertIfNegative val="0"/>
          <c:dLbls>
            <c:delete val="1"/>
          </c:dLbls>
          <c:val>
            <c:numRef>
              <c:f>Sheet2!$P$45</c:f>
              <c:numCache>
                <c:formatCode>General</c:formatCode>
                <c:ptCount val="1"/>
                <c:pt idx="0">
                  <c:v>0</c:v>
                </c:pt>
              </c:numCache>
            </c:numRef>
          </c:val>
          <c:extLst>
            <c:ext xmlns:c16="http://schemas.microsoft.com/office/drawing/2014/chart" uri="{C3380CC4-5D6E-409C-BE32-E72D297353CC}">
              <c16:uniqueId val="{00000006-8D31-4B08-B4E9-08D63BAB52F4}"/>
            </c:ext>
          </c:extLst>
        </c:ser>
        <c:dLbls>
          <c:dLblPos val="ctr"/>
          <c:showLegendKey val="0"/>
          <c:showVal val="1"/>
          <c:showCatName val="0"/>
          <c:showSerName val="0"/>
          <c:showPercent val="0"/>
          <c:showBubbleSize val="0"/>
        </c:dLbls>
        <c:gapWidth val="150"/>
        <c:overlap val="100"/>
        <c:axId val="1942022367"/>
        <c:axId val="1942021119"/>
      </c:barChart>
      <c:catAx>
        <c:axId val="1942022367"/>
        <c:scaling>
          <c:orientation val="minMax"/>
        </c:scaling>
        <c:delete val="1"/>
        <c:axPos val="l"/>
        <c:numFmt formatCode="General" sourceLinked="1"/>
        <c:majorTickMark val="none"/>
        <c:minorTickMark val="none"/>
        <c:tickLblPos val="nextTo"/>
        <c:crossAx val="1942021119"/>
        <c:crosses val="autoZero"/>
        <c:auto val="1"/>
        <c:lblAlgn val="ctr"/>
        <c:lblOffset val="100"/>
        <c:noMultiLvlLbl val="0"/>
      </c:catAx>
      <c:valAx>
        <c:axId val="19420211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942022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altLang="ja-JP"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noFill/>
    <a:ln>
      <a:solidFill>
        <a:schemeClr val="accent1"/>
      </a:solidFill>
    </a:ln>
    <a:effectLst/>
  </c:spPr>
  <c:txPr>
    <a:bodyPr/>
    <a:lstStyle/>
    <a:p>
      <a:pPr>
        <a:defRPr lang="en-US" altLang="ja-JP" sz="1000" b="0" i="0" u="none" strike="noStrike" kern="1200" baseline="0">
          <a:solidFill>
            <a:schemeClr val="tx1"/>
          </a:solidFill>
          <a:latin typeface="+mn-lt"/>
          <a:ea typeface="+mn-ea"/>
          <a:cs typeface="+mn-cs"/>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1696" y="0"/>
            <a:ext cx="4302625" cy="340265"/>
          </a:xfrm>
          <a:prstGeom prst="rect">
            <a:avLst/>
          </a:prstGeom>
        </p:spPr>
        <p:txBody>
          <a:bodyPr vert="horz" lIns="91440" tIns="45720" rIns="91440" bIns="45720" rtlCol="0"/>
          <a:lstStyle>
            <a:lvl1pPr algn="r">
              <a:defRPr sz="1200"/>
            </a:lvl1pPr>
          </a:lstStyle>
          <a:p>
            <a:fld id="{4872510B-A3CB-4314-9295-4DBB16B7CC3D}" type="datetimeFigureOut">
              <a:rPr kumimoji="1" lang="ja-JP" altLang="en-US" smtClean="0"/>
              <a:t>2023/7/28</a:t>
            </a:fld>
            <a:endParaRPr kumimoji="1" lang="ja-JP" altLang="en-US"/>
          </a:p>
        </p:txBody>
      </p:sp>
      <p:sp>
        <p:nvSpPr>
          <p:cNvPr id="4" name="スライド イメージ プレースホルダー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201" y="3271103"/>
            <a:ext cx="7942238" cy="267645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7410"/>
            <a:ext cx="4302625" cy="34026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1696" y="6457410"/>
            <a:ext cx="4302625" cy="340265"/>
          </a:xfrm>
          <a:prstGeom prst="rect">
            <a:avLst/>
          </a:prstGeom>
        </p:spPr>
        <p:txBody>
          <a:bodyPr vert="horz" lIns="91440" tIns="45720" rIns="91440" bIns="45720" rtlCol="0" anchor="b"/>
          <a:lstStyle>
            <a:lvl1pPr algn="r">
              <a:defRPr sz="1200"/>
            </a:lvl1pPr>
          </a:lstStyle>
          <a:p>
            <a:fld id="{FD5F27F9-79A5-4622-8BF8-83749426806C}" type="slidenum">
              <a:rPr kumimoji="1" lang="ja-JP" altLang="en-US" smtClean="0"/>
              <a:t>‹#›</a:t>
            </a:fld>
            <a:endParaRPr kumimoji="1" lang="ja-JP" altLang="en-US"/>
          </a:p>
        </p:txBody>
      </p:sp>
    </p:spTree>
    <p:extLst>
      <p:ext uri="{BB962C8B-B14F-4D97-AF65-F5344CB8AC3E}">
        <p14:creationId xmlns:p14="http://schemas.microsoft.com/office/powerpoint/2010/main" val="18064072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1</a:t>
            </a:fld>
            <a:endParaRPr kumimoji="1" lang="ja-JP" altLang="en-US"/>
          </a:p>
        </p:txBody>
      </p:sp>
    </p:spTree>
    <p:extLst>
      <p:ext uri="{BB962C8B-B14F-4D97-AF65-F5344CB8AC3E}">
        <p14:creationId xmlns:p14="http://schemas.microsoft.com/office/powerpoint/2010/main" val="732765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2</a:t>
            </a:fld>
            <a:endParaRPr kumimoji="1" lang="ja-JP" altLang="en-US"/>
          </a:p>
        </p:txBody>
      </p:sp>
    </p:spTree>
    <p:extLst>
      <p:ext uri="{BB962C8B-B14F-4D97-AF65-F5344CB8AC3E}">
        <p14:creationId xmlns:p14="http://schemas.microsoft.com/office/powerpoint/2010/main" val="391897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3</a:t>
            </a:fld>
            <a:endParaRPr kumimoji="1" lang="ja-JP" altLang="en-US"/>
          </a:p>
        </p:txBody>
      </p:sp>
    </p:spTree>
    <p:extLst>
      <p:ext uri="{BB962C8B-B14F-4D97-AF65-F5344CB8AC3E}">
        <p14:creationId xmlns:p14="http://schemas.microsoft.com/office/powerpoint/2010/main" val="33584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4</a:t>
            </a:fld>
            <a:endParaRPr kumimoji="1" lang="ja-JP" altLang="en-US"/>
          </a:p>
        </p:txBody>
      </p:sp>
    </p:spTree>
    <p:extLst>
      <p:ext uri="{BB962C8B-B14F-4D97-AF65-F5344CB8AC3E}">
        <p14:creationId xmlns:p14="http://schemas.microsoft.com/office/powerpoint/2010/main" val="56453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5</a:t>
            </a:fld>
            <a:endParaRPr kumimoji="1" lang="ja-JP" altLang="en-US"/>
          </a:p>
        </p:txBody>
      </p:sp>
    </p:spTree>
    <p:extLst>
      <p:ext uri="{BB962C8B-B14F-4D97-AF65-F5344CB8AC3E}">
        <p14:creationId xmlns:p14="http://schemas.microsoft.com/office/powerpoint/2010/main" val="20927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6</a:t>
            </a:fld>
            <a:endParaRPr kumimoji="1" lang="ja-JP" altLang="en-US"/>
          </a:p>
        </p:txBody>
      </p:sp>
    </p:spTree>
    <p:extLst>
      <p:ext uri="{BB962C8B-B14F-4D97-AF65-F5344CB8AC3E}">
        <p14:creationId xmlns:p14="http://schemas.microsoft.com/office/powerpoint/2010/main" val="33020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7</a:t>
            </a:fld>
            <a:endParaRPr kumimoji="1" lang="ja-JP" altLang="en-US"/>
          </a:p>
        </p:txBody>
      </p:sp>
    </p:spTree>
    <p:extLst>
      <p:ext uri="{BB962C8B-B14F-4D97-AF65-F5344CB8AC3E}">
        <p14:creationId xmlns:p14="http://schemas.microsoft.com/office/powerpoint/2010/main" val="135417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5F27F9-79A5-4622-8BF8-83749426806C}" type="slidenum">
              <a:rPr kumimoji="1" lang="ja-JP" altLang="en-US" smtClean="0"/>
              <a:t>8</a:t>
            </a:fld>
            <a:endParaRPr kumimoji="1" lang="ja-JP" altLang="en-US"/>
          </a:p>
        </p:txBody>
      </p:sp>
    </p:spTree>
    <p:extLst>
      <p:ext uri="{BB962C8B-B14F-4D97-AF65-F5344CB8AC3E}">
        <p14:creationId xmlns:p14="http://schemas.microsoft.com/office/powerpoint/2010/main" val="1656071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247294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115325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340861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109785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165848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320754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319902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143267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363671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303650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25E02E7-C2AA-4B2A-B348-FED4A6B34DC8}" type="datetimeFigureOut">
              <a:rPr kumimoji="1" lang="ja-JP" altLang="en-US" smtClean="0"/>
              <a:t>2023/7/28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425143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E02E7-C2AA-4B2A-B348-FED4A6B34DC8}" type="datetimeFigureOut">
              <a:rPr kumimoji="1" lang="ja-JP" altLang="en-US" smtClean="0"/>
              <a:t>2023/7/28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14E26-2483-49A6-BD16-549090905E5E}" type="slidenum">
              <a:rPr kumimoji="1" lang="ja-JP" altLang="en-US" smtClean="0"/>
              <a:t>‹#›</a:t>
            </a:fld>
            <a:endParaRPr kumimoji="1" lang="ja-JP" altLang="en-US"/>
          </a:p>
        </p:txBody>
      </p:sp>
    </p:spTree>
    <p:extLst>
      <p:ext uri="{BB962C8B-B14F-4D97-AF65-F5344CB8AC3E}">
        <p14:creationId xmlns:p14="http://schemas.microsoft.com/office/powerpoint/2010/main" val="2130689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9188BDC-4D46-4302-A032-F61337EB332E}"/>
              </a:ext>
            </a:extLst>
          </p:cNvPr>
          <p:cNvSpPr/>
          <p:nvPr/>
        </p:nvSpPr>
        <p:spPr>
          <a:xfrm>
            <a:off x="0" y="-157317"/>
            <a:ext cx="12192000" cy="9819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wrap="square" lIns="72000" tIns="144000" rIns="72000" bIns="36000" rtlCol="0" anchor="ctr">
            <a:spAutoFit/>
          </a:bodyPr>
          <a:lstStyle/>
          <a:p>
            <a:r>
              <a:rPr kumimoji="1" lang="ja-JP" altLang="en-US" sz="3200" b="1" dirty="0">
                <a:latin typeface="Meiryo UI" panose="020B0604030504040204" pitchFamily="50" charset="-128"/>
                <a:ea typeface="Meiryo UI" panose="020B0604030504040204" pitchFamily="50" charset="-128"/>
              </a:rPr>
              <a:t>アイデアソン </a:t>
            </a:r>
            <a:r>
              <a:rPr kumimoji="1" lang="en-US" altLang="ja-JP" sz="3200" b="1" dirty="0">
                <a:latin typeface="Meiryo UI" panose="020B0604030504040204" pitchFamily="50" charset="-128"/>
                <a:ea typeface="Meiryo UI" panose="020B0604030504040204" pitchFamily="50" charset="-128"/>
              </a:rPr>
              <a:t>in </a:t>
            </a:r>
            <a:r>
              <a:rPr kumimoji="1" lang="ja-JP" altLang="en-US" sz="3200" b="1" dirty="0">
                <a:latin typeface="Meiryo UI" panose="020B0604030504040204" pitchFamily="50" charset="-128"/>
                <a:ea typeface="Meiryo UI" panose="020B0604030504040204" pitchFamily="50" charset="-128"/>
              </a:rPr>
              <a:t>神戸大学 ～ しごとに活かそう生成</a:t>
            </a:r>
            <a:r>
              <a:rPr kumimoji="1" lang="en-US" altLang="ja-JP" sz="3200" b="1" dirty="0">
                <a:latin typeface="Meiryo UI" panose="020B0604030504040204" pitchFamily="50" charset="-128"/>
                <a:ea typeface="Meiryo UI" panose="020B0604030504040204" pitchFamily="50" charset="-128"/>
              </a:rPr>
              <a:t>AI</a:t>
            </a:r>
            <a:r>
              <a:rPr lang="ja-JP" altLang="en-US" sz="3200" b="1">
                <a:latin typeface="Meiryo UI" panose="020B0604030504040204" pitchFamily="50" charset="-128"/>
                <a:ea typeface="Meiryo UI" panose="020B0604030504040204" pitchFamily="50" charset="-128"/>
              </a:rPr>
              <a:t> </a:t>
            </a:r>
            <a:r>
              <a:rPr kumimoji="1" lang="ja-JP" altLang="en-US" sz="3200" b="1">
                <a:latin typeface="Meiryo UI" panose="020B0604030504040204" pitchFamily="50" charset="-128"/>
                <a:ea typeface="Meiryo UI" panose="020B0604030504040204" pitchFamily="50" charset="-128"/>
              </a:rPr>
              <a:t>～　概要</a:t>
            </a:r>
            <a:endParaRPr kumimoji="1" lang="en-US" altLang="ja-JP" sz="2800" b="1" dirty="0">
              <a:latin typeface="Meiryo UI" panose="020B0604030504040204" pitchFamily="50" charset="-128"/>
              <a:ea typeface="Meiryo UI" panose="020B0604030504040204" pitchFamily="50" charset="-128"/>
            </a:endParaRPr>
          </a:p>
          <a:p>
            <a:pPr>
              <a:lnSpc>
                <a:spcPts val="2400"/>
              </a:lnSpc>
            </a:pPr>
            <a:r>
              <a:rPr lang="ja-JP" altLang="en-US" sz="28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神戸大学 ＆ 兵庫県</a:t>
            </a:r>
            <a:r>
              <a:rPr kumimoji="1" lang="en-US" altLang="ja-JP" sz="1400" b="1" dirty="0" err="1">
                <a:latin typeface="Meiryo UI" panose="020B0604030504040204" pitchFamily="50" charset="-128"/>
                <a:ea typeface="Meiryo UI" panose="020B0604030504040204" pitchFamily="50" charset="-128"/>
              </a:rPr>
              <a:t>ChatGPT</a:t>
            </a:r>
            <a:r>
              <a:rPr kumimoji="1" lang="ja-JP" altLang="en-US" sz="1400" b="1" dirty="0">
                <a:latin typeface="Meiryo UI" panose="020B0604030504040204" pitchFamily="50" charset="-128"/>
                <a:ea typeface="Meiryo UI" panose="020B0604030504040204" pitchFamily="50" charset="-128"/>
              </a:rPr>
              <a:t>等生成</a:t>
            </a:r>
            <a:r>
              <a:rPr kumimoji="1" lang="en-US" altLang="ja-JP" sz="1400" b="1" dirty="0">
                <a:latin typeface="Meiryo UI" panose="020B0604030504040204" pitchFamily="50" charset="-128"/>
                <a:ea typeface="Meiryo UI" panose="020B0604030504040204" pitchFamily="50" charset="-128"/>
              </a:rPr>
              <a:t>AI</a:t>
            </a:r>
            <a:r>
              <a:rPr kumimoji="1" lang="ja-JP" altLang="en-US" sz="1400" b="1" dirty="0">
                <a:latin typeface="Meiryo UI" panose="020B0604030504040204" pitchFamily="50" charset="-128"/>
                <a:ea typeface="Meiryo UI" panose="020B0604030504040204" pitchFamily="50" charset="-128"/>
              </a:rPr>
              <a:t>活用検討プロジェクトチーム</a:t>
            </a:r>
            <a:endParaRPr kumimoji="1" lang="ja-JP" altLang="en-US" sz="24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88DCFC12-AE7E-44D8-A580-08C8F09A1A72}"/>
              </a:ext>
            </a:extLst>
          </p:cNvPr>
          <p:cNvSpPr txBox="1"/>
          <p:nvPr/>
        </p:nvSpPr>
        <p:spPr>
          <a:xfrm>
            <a:off x="69746" y="961305"/>
            <a:ext cx="12052508" cy="5706947"/>
          </a:xfrm>
          <a:prstGeom prst="rect">
            <a:avLst/>
          </a:prstGeom>
          <a:noFill/>
        </p:spPr>
        <p:txBody>
          <a:bodyPr wrap="square" rtlCol="0">
            <a:spAutoFit/>
          </a:bodyPr>
          <a:lstStyle/>
          <a:p>
            <a:pPr>
              <a:lnSpc>
                <a:spcPts val="2300"/>
              </a:lnSpc>
            </a:pP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日　 時</a:t>
            </a: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　令和５年７月</a:t>
            </a:r>
            <a:r>
              <a:rPr kumimoji="1" lang="en-US" altLang="ja-JP" b="1" dirty="0">
                <a:latin typeface="Meiryo UI" panose="020B0604030504040204" pitchFamily="50" charset="-128"/>
                <a:ea typeface="Meiryo UI" panose="020B0604030504040204" pitchFamily="50" charset="-128"/>
              </a:rPr>
              <a:t>1</a:t>
            </a:r>
            <a:r>
              <a:rPr kumimoji="1" lang="ja-JP" altLang="en-US" b="1" dirty="0">
                <a:latin typeface="Meiryo UI" panose="020B0604030504040204" pitchFamily="50" charset="-128"/>
                <a:ea typeface="Meiryo UI" panose="020B0604030504040204" pitchFamily="50" charset="-128"/>
              </a:rPr>
              <a:t>３日（木）</a:t>
            </a:r>
            <a:r>
              <a:rPr kumimoji="1" lang="en-US" altLang="ja-JP" b="1" dirty="0">
                <a:latin typeface="Meiryo UI" panose="020B0604030504040204" pitchFamily="50" charset="-128"/>
                <a:ea typeface="Meiryo UI" panose="020B0604030504040204" pitchFamily="50" charset="-128"/>
              </a:rPr>
              <a:t>13:00</a:t>
            </a:r>
            <a:r>
              <a:rPr kumimoji="1" lang="ja-JP" altLang="en-US" b="1" dirty="0">
                <a:latin typeface="Meiryo UI" panose="020B0604030504040204" pitchFamily="50" charset="-128"/>
                <a:ea typeface="Meiryo UI" panose="020B0604030504040204" pitchFamily="50" charset="-128"/>
              </a:rPr>
              <a:t>～</a:t>
            </a:r>
            <a:r>
              <a:rPr kumimoji="1" lang="en-US" altLang="ja-JP" b="1" dirty="0">
                <a:latin typeface="Meiryo UI" panose="020B0604030504040204" pitchFamily="50" charset="-128"/>
                <a:ea typeface="Meiryo UI" panose="020B0604030504040204" pitchFamily="50" charset="-128"/>
              </a:rPr>
              <a:t>16:00</a:t>
            </a:r>
          </a:p>
          <a:p>
            <a:pPr>
              <a:lnSpc>
                <a:spcPts val="2300"/>
              </a:lnSpc>
              <a:spcBef>
                <a:spcPts val="600"/>
              </a:spcBef>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場　 所</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神戸大学　</a:t>
            </a:r>
            <a:r>
              <a:rPr lang="en-US" altLang="ja-JP" b="1" dirty="0" err="1">
                <a:latin typeface="Meiryo UI" panose="020B0604030504040204" pitchFamily="50" charset="-128"/>
                <a:ea typeface="Meiryo UI" panose="020B0604030504040204" pitchFamily="50" charset="-128"/>
              </a:rPr>
              <a:t>V.School</a:t>
            </a:r>
            <a:r>
              <a:rPr lang="ja-JP" altLang="en-US" b="1" dirty="0">
                <a:latin typeface="Meiryo UI" panose="020B0604030504040204" pitchFamily="50" charset="-128"/>
                <a:ea typeface="Meiryo UI" panose="020B0604030504040204" pitchFamily="50" charset="-128"/>
              </a:rPr>
              <a:t>（六甲台第</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キャンパス 眺望館１階）</a:t>
            </a:r>
            <a:endParaRPr lang="en-US" altLang="ja-JP" b="1" dirty="0">
              <a:solidFill>
                <a:srgbClr val="FF0000"/>
              </a:solidFill>
              <a:latin typeface="Meiryo UI" panose="020B0604030504040204" pitchFamily="50" charset="-128"/>
              <a:ea typeface="Meiryo UI" panose="020B0604030504040204" pitchFamily="50" charset="-128"/>
            </a:endParaRPr>
          </a:p>
          <a:p>
            <a:pPr>
              <a:lnSpc>
                <a:spcPts val="2300"/>
              </a:lnSpc>
              <a:spcBef>
                <a:spcPts val="600"/>
              </a:spcBef>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主　 催</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兵庫県</a:t>
            </a:r>
            <a:r>
              <a:rPr lang="en-US" altLang="ja-JP" b="1" dirty="0">
                <a:latin typeface="Meiryo UI" panose="020B0604030504040204" pitchFamily="50" charset="-128"/>
                <a:ea typeface="Meiryo UI" panose="020B0604030504040204" pitchFamily="50" charset="-128"/>
              </a:rPr>
              <a:t>ChatGPT</a:t>
            </a:r>
            <a:r>
              <a:rPr lang="ja-JP" altLang="en-US" b="1" dirty="0">
                <a:latin typeface="Meiryo UI" panose="020B0604030504040204" pitchFamily="50" charset="-128"/>
                <a:ea typeface="Meiryo UI" panose="020B0604030504040204" pitchFamily="50" charset="-128"/>
              </a:rPr>
              <a:t>等生成</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活用検討プロジェクトチーム</a:t>
            </a:r>
            <a:endParaRPr lang="en-US" altLang="ja-JP" b="1" dirty="0">
              <a:latin typeface="Meiryo UI" panose="020B0604030504040204" pitchFamily="50" charset="-128"/>
              <a:ea typeface="Meiryo UI" panose="020B0604030504040204" pitchFamily="50" charset="-128"/>
            </a:endParaRPr>
          </a:p>
          <a:p>
            <a:pPr>
              <a:lnSpc>
                <a:spcPts val="2300"/>
              </a:lnSpc>
            </a:pPr>
            <a:r>
              <a:rPr lang="ja-JP" altLang="en-US" b="1" dirty="0">
                <a:latin typeface="Meiryo UI" panose="020B0604030504040204" pitchFamily="50" charset="-128"/>
                <a:ea typeface="Meiryo UI" panose="020B0604030504040204" pitchFamily="50" charset="-128"/>
              </a:rPr>
              <a:t>　　　　　　　神戸大学</a:t>
            </a:r>
            <a:r>
              <a:rPr lang="en-US" altLang="ja-JP" b="1" dirty="0">
                <a:latin typeface="Meiryo UI" panose="020B0604030504040204" pitchFamily="50" charset="-128"/>
                <a:ea typeface="Meiryo UI" panose="020B0604030504040204" pitchFamily="50" charset="-128"/>
              </a:rPr>
              <a:t>DX</a:t>
            </a:r>
            <a:r>
              <a:rPr lang="ja-JP" altLang="en-US" b="1" dirty="0">
                <a:latin typeface="Meiryo UI" panose="020B0604030504040204" pitchFamily="50" charset="-128"/>
                <a:ea typeface="Meiryo UI" panose="020B0604030504040204" pitchFamily="50" charset="-128"/>
              </a:rPr>
              <a:t>・情報統括本部</a:t>
            </a:r>
            <a:r>
              <a:rPr lang="en-US" altLang="ja-JP" b="1" dirty="0">
                <a:latin typeface="Meiryo UI" panose="020B0604030504040204" pitchFamily="50" charset="-128"/>
                <a:ea typeface="Meiryo UI" panose="020B0604030504040204" pitchFamily="50" charset="-128"/>
              </a:rPr>
              <a:t>DX</a:t>
            </a:r>
            <a:r>
              <a:rPr lang="ja-JP" altLang="en-US" b="1" dirty="0">
                <a:latin typeface="Meiryo UI" panose="020B0604030504040204" pitchFamily="50" charset="-128"/>
                <a:ea typeface="Meiryo UI" panose="020B0604030504040204" pitchFamily="50" charset="-128"/>
              </a:rPr>
              <a:t>推進部門　　</a:t>
            </a:r>
            <a:endParaRPr lang="en-US" altLang="ja-JP" b="1" dirty="0">
              <a:latin typeface="Meiryo UI" panose="020B0604030504040204" pitchFamily="50" charset="-128"/>
              <a:ea typeface="Meiryo UI" panose="020B0604030504040204" pitchFamily="50" charset="-128"/>
            </a:endParaRPr>
          </a:p>
          <a:p>
            <a:pPr>
              <a:lnSpc>
                <a:spcPts val="2300"/>
              </a:lnSpc>
              <a:spcBef>
                <a:spcPts val="600"/>
              </a:spcBef>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共　 催</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神戸大学バリュースクール、神戸大学</a:t>
            </a:r>
            <a:r>
              <a:rPr lang="en-US" altLang="ja-JP" b="1" dirty="0">
                <a:latin typeface="Meiryo UI" panose="020B0604030504040204" pitchFamily="50" charset="-128"/>
                <a:ea typeface="Meiryo UI" panose="020B0604030504040204" pitchFamily="50" charset="-128"/>
              </a:rPr>
              <a:t>“D”</a:t>
            </a:r>
            <a:r>
              <a:rPr lang="ja-JP" altLang="en-US" b="1" dirty="0">
                <a:latin typeface="Meiryo UI" panose="020B0604030504040204" pitchFamily="50" charset="-128"/>
                <a:ea typeface="Meiryo UI" panose="020B0604030504040204" pitchFamily="50" charset="-128"/>
              </a:rPr>
              <a:t>プロジェクト</a:t>
            </a:r>
            <a:endParaRPr lang="en-US" altLang="ja-JP" b="1" dirty="0">
              <a:latin typeface="Meiryo UI" panose="020B0604030504040204" pitchFamily="50" charset="-128"/>
              <a:ea typeface="Meiryo UI" panose="020B0604030504040204" pitchFamily="50" charset="-128"/>
            </a:endParaRPr>
          </a:p>
          <a:p>
            <a:pPr>
              <a:lnSpc>
                <a:spcPts val="2300"/>
              </a:lnSpc>
              <a:spcBef>
                <a:spcPts val="600"/>
              </a:spcBef>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参加者</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35</a:t>
            </a:r>
            <a:r>
              <a:rPr lang="ja-JP" altLang="en-US" b="1" dirty="0">
                <a:latin typeface="Meiryo UI" panose="020B0604030504040204" pitchFamily="50" charset="-128"/>
                <a:ea typeface="Meiryo UI" panose="020B0604030504040204" pitchFamily="50" charset="-128"/>
              </a:rPr>
              <a:t>名</a:t>
            </a:r>
            <a:endParaRPr lang="en-US" altLang="ja-JP" b="1" dirty="0">
              <a:latin typeface="Meiryo UI" panose="020B0604030504040204" pitchFamily="50" charset="-128"/>
              <a:ea typeface="Meiryo UI" panose="020B0604030504040204" pitchFamily="50" charset="-128"/>
            </a:endParaRPr>
          </a:p>
          <a:p>
            <a:pPr>
              <a:lnSpc>
                <a:spcPts val="2300"/>
              </a:lnSpc>
            </a:pPr>
            <a:r>
              <a:rPr lang="ja-JP" altLang="en-US" b="1" dirty="0">
                <a:latin typeface="Meiryo UI" panose="020B0604030504040204" pitchFamily="50" charset="-128"/>
                <a:ea typeface="Meiryo UI" panose="020B0604030504040204" pitchFamily="50" charset="-128"/>
              </a:rPr>
              <a:t>　　・ 神戸大学：学生（７名）、教職員（９名）</a:t>
            </a:r>
            <a:endParaRPr lang="en-US" altLang="ja-JP" b="1" dirty="0">
              <a:latin typeface="Meiryo UI" panose="020B0604030504040204" pitchFamily="50" charset="-128"/>
              <a:ea typeface="Meiryo UI" panose="020B0604030504040204" pitchFamily="50" charset="-128"/>
            </a:endParaRPr>
          </a:p>
          <a:p>
            <a:pPr>
              <a:lnSpc>
                <a:spcPts val="2300"/>
              </a:lnSpc>
            </a:pPr>
            <a:r>
              <a:rPr lang="ja-JP" altLang="en-US" b="1" dirty="0">
                <a:latin typeface="Meiryo UI" panose="020B0604030504040204" pitchFamily="50" charset="-128"/>
                <a:ea typeface="Meiryo UI" panose="020B0604030504040204" pitchFamily="50" charset="-128"/>
              </a:rPr>
              <a:t>　  ・ 兵庫県：</a:t>
            </a:r>
            <a:r>
              <a:rPr lang="en-US" altLang="ja-JP" b="1" dirty="0">
                <a:latin typeface="Meiryo UI" panose="020B0604030504040204" pitchFamily="50" charset="-128"/>
                <a:ea typeface="Meiryo UI" panose="020B0604030504040204" pitchFamily="50" charset="-128"/>
              </a:rPr>
              <a:t>ChatGPT</a:t>
            </a:r>
            <a:r>
              <a:rPr lang="ja-JP" altLang="en-US" b="1" dirty="0">
                <a:latin typeface="Meiryo UI" panose="020B0604030504040204" pitchFamily="50" charset="-128"/>
                <a:ea typeface="Meiryo UI" panose="020B0604030504040204" pitchFamily="50" charset="-128"/>
              </a:rPr>
              <a:t>等生成</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活用検討</a:t>
            </a:r>
            <a:r>
              <a:rPr lang="en-US" altLang="ja-JP" b="1" dirty="0">
                <a:latin typeface="Meiryo UI" panose="020B0604030504040204" pitchFamily="50" charset="-128"/>
                <a:ea typeface="Meiryo UI" panose="020B0604030504040204" pitchFamily="50" charset="-128"/>
              </a:rPr>
              <a:t>PT</a:t>
            </a:r>
            <a:r>
              <a:rPr lang="ja-JP" altLang="en-US" b="1" dirty="0">
                <a:latin typeface="Meiryo UI" panose="020B0604030504040204" pitchFamily="50" charset="-128"/>
                <a:ea typeface="Meiryo UI" panose="020B0604030504040204" pitchFamily="50" charset="-128"/>
              </a:rPr>
              <a:t>構成員等（</a:t>
            </a:r>
            <a:r>
              <a:rPr lang="en-US" altLang="ja-JP" b="1" dirty="0">
                <a:latin typeface="Meiryo UI" panose="020B0604030504040204" pitchFamily="50" charset="-128"/>
                <a:ea typeface="Meiryo UI" panose="020B0604030504040204" pitchFamily="50" charset="-128"/>
              </a:rPr>
              <a:t>19</a:t>
            </a:r>
            <a:r>
              <a:rPr lang="ja-JP" altLang="en-US" b="1" dirty="0">
                <a:latin typeface="Meiryo UI" panose="020B0604030504040204" pitchFamily="50" charset="-128"/>
                <a:ea typeface="Meiryo UI" panose="020B0604030504040204" pitchFamily="50" charset="-128"/>
              </a:rPr>
              <a:t>名）</a:t>
            </a:r>
            <a:endParaRPr lang="en-US" altLang="ja-JP" b="1" dirty="0">
              <a:latin typeface="Meiryo UI" panose="020B0604030504040204" pitchFamily="50" charset="-128"/>
              <a:ea typeface="Meiryo UI" panose="020B0604030504040204" pitchFamily="50" charset="-128"/>
            </a:endParaRPr>
          </a:p>
          <a:p>
            <a:pPr>
              <a:lnSpc>
                <a:spcPts val="2300"/>
              </a:lnSpc>
              <a:spcBef>
                <a:spcPts val="600"/>
              </a:spcBef>
            </a:pP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次　 第</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　進行：</a:t>
            </a:r>
            <a:r>
              <a:rPr lang="zh-CN" altLang="en-US" b="1" dirty="0">
                <a:latin typeface="Meiryo UI" panose="020B0604030504040204" pitchFamily="50" charset="-128"/>
                <a:ea typeface="Meiryo UI" panose="020B0604030504040204" pitchFamily="50" charset="-128"/>
              </a:rPr>
              <a:t>村尾 元</a:t>
            </a:r>
            <a:r>
              <a:rPr lang="ja-JP" altLang="en-US" b="1" dirty="0">
                <a:latin typeface="Meiryo UI" panose="020B0604030504040204" pitchFamily="50" charset="-128"/>
                <a:ea typeface="Meiryo UI" panose="020B0604030504040204" pitchFamily="50" charset="-128"/>
              </a:rPr>
              <a:t>　</a:t>
            </a:r>
            <a:r>
              <a:rPr lang="zh-CN" altLang="en-US" sz="1200" b="1" dirty="0">
                <a:latin typeface="Meiryo UI" panose="020B0604030504040204" pitchFamily="50" charset="-128"/>
                <a:ea typeface="Meiryo UI" panose="020B0604030504040204" pitchFamily="50" charset="-128"/>
              </a:rPr>
              <a:t>神戸大学大学院国際文化学研究科教授　</a:t>
            </a:r>
            <a:endParaRPr lang="zh-CN" altLang="en-US" sz="1800" b="1" dirty="0">
              <a:latin typeface="Meiryo UI" panose="020B0604030504040204" pitchFamily="50" charset="-128"/>
              <a:ea typeface="Meiryo UI" panose="020B0604030504040204" pitchFamily="50" charset="-128"/>
            </a:endParaRPr>
          </a:p>
          <a:p>
            <a:pPr>
              <a:lnSpc>
                <a:spcPts val="2300"/>
              </a:lnSpc>
              <a:spcBef>
                <a:spcPts val="600"/>
              </a:spcBef>
            </a:pPr>
            <a:r>
              <a:rPr lang="ja-JP" altLang="en-US" b="1" dirty="0">
                <a:latin typeface="Meiryo UI" panose="020B0604030504040204" pitchFamily="50" charset="-128"/>
                <a:ea typeface="Meiryo UI" panose="020B0604030504040204" pitchFamily="50" charset="-128"/>
              </a:rPr>
              <a:t>　１　挨拶   赤澤 茂</a:t>
            </a:r>
            <a:r>
              <a:rPr lang="ja-JP" altLang="en-US" sz="18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兵庫県情報戦略監</a:t>
            </a:r>
            <a:endParaRPr lang="en-US" altLang="ja-JP" sz="1400" b="1" dirty="0">
              <a:latin typeface="Meiryo UI" panose="020B0604030504040204" pitchFamily="50" charset="-128"/>
              <a:ea typeface="Meiryo UI" panose="020B0604030504040204" pitchFamily="50" charset="-128"/>
            </a:endParaRPr>
          </a:p>
          <a:p>
            <a:pPr>
              <a:lnSpc>
                <a:spcPts val="2300"/>
              </a:lnSpc>
              <a:spcBef>
                <a:spcPts val="600"/>
              </a:spcBef>
            </a:pPr>
            <a:r>
              <a:rPr lang="ja-JP" altLang="en-US" b="1" dirty="0">
                <a:latin typeface="Meiryo UI" panose="020B0604030504040204" pitchFamily="50" charset="-128"/>
                <a:ea typeface="Meiryo UI" panose="020B0604030504040204" pitchFamily="50" charset="-128"/>
              </a:rPr>
              <a:t>　　　　　　　　玉置 久　</a:t>
            </a:r>
            <a:r>
              <a:rPr lang="ja-JP" altLang="en-US" sz="1400" b="1" dirty="0">
                <a:latin typeface="Meiryo UI" panose="020B0604030504040204" pitchFamily="50" charset="-128"/>
                <a:ea typeface="Meiryo UI" panose="020B0604030504040204" pitchFamily="50" charset="-128"/>
              </a:rPr>
              <a:t>神戸大学副学長（デジタル・環境担当）、</a:t>
            </a:r>
            <a:r>
              <a:rPr lang="en-US" altLang="ja-JP" sz="1400" b="1" dirty="0">
                <a:latin typeface="Meiryo UI" panose="020B0604030504040204" pitchFamily="50" charset="-128"/>
                <a:ea typeface="Meiryo UI" panose="020B0604030504040204" pitchFamily="50" charset="-128"/>
              </a:rPr>
              <a:t>DX</a:t>
            </a:r>
            <a:r>
              <a:rPr lang="ja-JP" altLang="en-US" sz="1400" b="1" dirty="0">
                <a:latin typeface="Meiryo UI" panose="020B0604030504040204" pitchFamily="50" charset="-128"/>
                <a:ea typeface="Meiryo UI" panose="020B0604030504040204" pitchFamily="50" charset="-128"/>
              </a:rPr>
              <a:t>・情報統括本部</a:t>
            </a:r>
            <a:r>
              <a:rPr lang="en-US" altLang="ja-JP" sz="1400" b="1" dirty="0">
                <a:latin typeface="Meiryo UI" panose="020B0604030504040204" pitchFamily="50" charset="-128"/>
                <a:ea typeface="Meiryo UI" panose="020B0604030504040204" pitchFamily="50" charset="-128"/>
              </a:rPr>
              <a:t>DX</a:t>
            </a:r>
            <a:r>
              <a:rPr lang="ja-JP" altLang="en-US" sz="1400" b="1" dirty="0">
                <a:latin typeface="Meiryo UI" panose="020B0604030504040204" pitchFamily="50" charset="-128"/>
                <a:ea typeface="Meiryo UI" panose="020B0604030504040204" pitchFamily="50" charset="-128"/>
              </a:rPr>
              <a:t>推進部門長、バリュースクール長</a:t>
            </a:r>
          </a:p>
          <a:p>
            <a:pPr>
              <a:lnSpc>
                <a:spcPts val="2300"/>
              </a:lnSpc>
              <a:spcBef>
                <a:spcPts val="600"/>
              </a:spcBef>
            </a:pPr>
            <a:r>
              <a:rPr lang="ja-JP" altLang="en-US" b="1" dirty="0">
                <a:latin typeface="Meiryo UI" panose="020B0604030504040204" pitchFamily="50" charset="-128"/>
                <a:ea typeface="Meiryo UI" panose="020B0604030504040204" pitchFamily="50" charset="-128"/>
              </a:rPr>
              <a:t>　２　導入　・ </a:t>
            </a:r>
            <a:r>
              <a:rPr lang="en-US" altLang="ja-JP" b="1" dirty="0">
                <a:latin typeface="Meiryo UI" panose="020B0604030504040204" pitchFamily="50" charset="-128"/>
                <a:ea typeface="Meiryo UI" panose="020B0604030504040204" pitchFamily="50" charset="-128"/>
              </a:rPr>
              <a:t>ChatGPT</a:t>
            </a:r>
            <a:r>
              <a:rPr lang="ja-JP" altLang="en-US" b="1" dirty="0">
                <a:latin typeface="Meiryo UI" panose="020B0604030504040204" pitchFamily="50" charset="-128"/>
                <a:ea typeface="Meiryo UI" panose="020B0604030504040204" pitchFamily="50" charset="-128"/>
              </a:rPr>
              <a:t>等生成</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について</a:t>
            </a:r>
            <a:r>
              <a:rPr lang="ja-JP" altLang="en-US" sz="1400" b="1" dirty="0">
                <a:latin typeface="Meiryo UI" panose="020B0604030504040204" pitchFamily="50" charset="-128"/>
                <a:ea typeface="Meiryo UI" panose="020B0604030504040204" pitchFamily="50" charset="-128"/>
              </a:rPr>
              <a:t>（村尾教授）</a:t>
            </a:r>
          </a:p>
          <a:p>
            <a:pPr>
              <a:lnSpc>
                <a:spcPts val="2300"/>
              </a:lnSpc>
              <a:spcBef>
                <a:spcPts val="600"/>
              </a:spcBef>
            </a:pPr>
            <a:r>
              <a:rPr lang="ja-JP" altLang="en-US" b="1" dirty="0">
                <a:latin typeface="Meiryo UI" panose="020B0604030504040204" pitchFamily="50" charset="-128"/>
                <a:ea typeface="Meiryo UI" panose="020B0604030504040204" pitchFamily="50" charset="-128"/>
              </a:rPr>
              <a:t>　　　　　　　 ・ 兵庫県における取り組みの紹介</a:t>
            </a:r>
            <a:r>
              <a:rPr lang="ja-JP" altLang="en-US" sz="1400" b="1" dirty="0">
                <a:latin typeface="Meiryo UI" panose="020B0604030504040204" pitchFamily="50" charset="-128"/>
                <a:ea typeface="Meiryo UI" panose="020B0604030504040204" pitchFamily="50" charset="-128"/>
              </a:rPr>
              <a:t>（兵庫県企画部情報政策課　村瀬将虎）</a:t>
            </a:r>
          </a:p>
          <a:p>
            <a:pPr>
              <a:lnSpc>
                <a:spcPts val="2300"/>
              </a:lnSpc>
              <a:spcBef>
                <a:spcPts val="600"/>
              </a:spcBef>
            </a:pPr>
            <a:r>
              <a:rPr lang="ja-JP" altLang="en-US" b="1" dirty="0">
                <a:latin typeface="Meiryo UI" panose="020B0604030504040204" pitchFamily="50" charset="-128"/>
                <a:ea typeface="Meiryo UI" panose="020B0604030504040204" pitchFamily="50" charset="-128"/>
              </a:rPr>
              <a:t>　　　　　　　 ・ 神戸大学における取り組みの紹介</a:t>
            </a:r>
            <a:r>
              <a:rPr lang="ja-JP" altLang="en-US" sz="1400" b="1" dirty="0">
                <a:latin typeface="Meiryo UI" panose="020B0604030504040204" pitchFamily="50" charset="-128"/>
                <a:ea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rPr>
              <a:t>神戸大学</a:t>
            </a:r>
            <a:r>
              <a:rPr lang="ja-JP" altLang="en-US" sz="1400" b="1" dirty="0">
                <a:latin typeface="Meiryo UI" panose="020B0604030504040204" pitchFamily="50" charset="-128"/>
                <a:ea typeface="Meiryo UI" panose="020B0604030504040204" pitchFamily="50" charset="-128"/>
              </a:rPr>
              <a:t>本部事務局</a:t>
            </a:r>
            <a:r>
              <a:rPr lang="zh-TW" altLang="en-US" sz="1400" b="1" dirty="0">
                <a:latin typeface="Meiryo UI" panose="020B0604030504040204" pitchFamily="50" charset="-128"/>
                <a:ea typeface="Meiryo UI" panose="020B0604030504040204" pitchFamily="50" charset="-128"/>
              </a:rPr>
              <a:t>情報推進</a:t>
            </a:r>
            <a:r>
              <a:rPr lang="ja-JP" altLang="en-US" sz="1400" b="1" dirty="0">
                <a:latin typeface="Meiryo UI" panose="020B0604030504040204" pitchFamily="50" charset="-128"/>
                <a:ea typeface="Meiryo UI" panose="020B0604030504040204" pitchFamily="50" charset="-128"/>
              </a:rPr>
              <a:t>課長　松岡和男）</a:t>
            </a:r>
          </a:p>
          <a:p>
            <a:pPr>
              <a:lnSpc>
                <a:spcPts val="2300"/>
              </a:lnSpc>
              <a:spcBef>
                <a:spcPts val="600"/>
              </a:spcBef>
            </a:pPr>
            <a:r>
              <a:rPr lang="ja-JP" altLang="en-US" b="1" dirty="0">
                <a:latin typeface="Meiryo UI" panose="020B0604030504040204" pitchFamily="50" charset="-128"/>
                <a:ea typeface="Meiryo UI" panose="020B0604030504040204" pitchFamily="50" charset="-128"/>
              </a:rPr>
              <a:t>　３　グループディスカッション</a:t>
            </a:r>
            <a:r>
              <a:rPr lang="ja-JP" altLang="en-US" sz="1800" b="1" dirty="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参加者を８チーム（</a:t>
            </a:r>
            <a:r>
              <a:rPr lang="en-US" altLang="ja-JP" b="1" dirty="0">
                <a:latin typeface="Meiryo UI" panose="020B0604030504040204" pitchFamily="50" charset="-128"/>
                <a:ea typeface="Meiryo UI" panose="020B0604030504040204" pitchFamily="50" charset="-128"/>
              </a:rPr>
              <a:t>A</a:t>
            </a:r>
            <a:r>
              <a:rPr lang="ja-JP" altLang="en-US" b="1" dirty="0">
                <a:latin typeface="Meiryo UI" panose="020B0604030504040204" pitchFamily="50" charset="-128"/>
                <a:ea typeface="Meiryo UI" panose="020B0604030504040204" pitchFamily="50" charset="-128"/>
              </a:rPr>
              <a:t>～</a:t>
            </a:r>
            <a:r>
              <a:rPr lang="en-US" altLang="ja-JP" b="1" dirty="0">
                <a:latin typeface="Meiryo UI" panose="020B0604030504040204" pitchFamily="50" charset="-128"/>
                <a:ea typeface="Meiryo UI" panose="020B0604030504040204" pitchFamily="50" charset="-128"/>
              </a:rPr>
              <a:t>H</a:t>
            </a:r>
            <a:r>
              <a:rPr lang="ja-JP" altLang="en-US" b="1" dirty="0">
                <a:latin typeface="Meiryo UI" panose="020B0604030504040204" pitchFamily="50" charset="-128"/>
                <a:ea typeface="Meiryo UI" panose="020B0604030504040204" pitchFamily="50" charset="-128"/>
              </a:rPr>
              <a:t>）に分け、仕事や生活の中での</a:t>
            </a:r>
            <a:r>
              <a:rPr lang="en-US" altLang="ja-JP" b="1" dirty="0">
                <a:latin typeface="Meiryo UI" panose="020B0604030504040204" pitchFamily="50" charset="-128"/>
                <a:ea typeface="Meiryo UI" panose="020B0604030504040204" pitchFamily="50" charset="-128"/>
              </a:rPr>
              <a:t>ChatGPT</a:t>
            </a:r>
            <a:r>
              <a:rPr lang="ja-JP" altLang="en-US" b="1" dirty="0">
                <a:latin typeface="Meiryo UI" panose="020B0604030504040204" pitchFamily="50" charset="-128"/>
                <a:ea typeface="Meiryo UI" panose="020B0604030504040204" pitchFamily="50" charset="-128"/>
              </a:rPr>
              <a:t>等の活用アイデアを議論</a:t>
            </a:r>
            <a:endParaRPr lang="ja-JP" altLang="en-US" sz="1800" b="1" dirty="0">
              <a:latin typeface="Meiryo UI" panose="020B0604030504040204" pitchFamily="50" charset="-128"/>
              <a:ea typeface="Meiryo UI" panose="020B0604030504040204" pitchFamily="50" charset="-128"/>
            </a:endParaRPr>
          </a:p>
          <a:p>
            <a:pPr>
              <a:lnSpc>
                <a:spcPts val="2300"/>
              </a:lnSpc>
              <a:spcBef>
                <a:spcPts val="600"/>
              </a:spcBef>
            </a:pPr>
            <a:r>
              <a:rPr lang="ja-JP" altLang="en-US" b="1" dirty="0">
                <a:latin typeface="Meiryo UI" panose="020B0604030504040204" pitchFamily="50" charset="-128"/>
                <a:ea typeface="Meiryo UI" panose="020B0604030504040204" pitchFamily="50" charset="-128"/>
              </a:rPr>
              <a:t>　４　アイデア発表</a:t>
            </a:r>
            <a:endParaRPr lang="en-US" altLang="ja-JP"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7438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6021CB6-28BE-41B7-A492-9609820A60FE}"/>
              </a:ext>
            </a:extLst>
          </p:cNvPr>
          <p:cNvSpPr/>
          <p:nvPr/>
        </p:nvSpPr>
        <p:spPr>
          <a:xfrm>
            <a:off x="334034" y="690792"/>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チーム</a:t>
            </a:r>
            <a:r>
              <a:rPr kumimoji="1" lang="en-US" altLang="ja-JP" b="1" dirty="0">
                <a:solidFill>
                  <a:schemeClr val="tx1"/>
                </a:solidFill>
                <a:latin typeface="Meiryo UI" panose="020B0604030504040204" pitchFamily="50" charset="-128"/>
                <a:ea typeface="Meiryo UI" panose="020B0604030504040204" pitchFamily="50" charset="-128"/>
              </a:rPr>
              <a:t>A</a:t>
            </a:r>
            <a:r>
              <a:rPr kumimoji="1" lang="ja-JP" altLang="en-US" b="1" dirty="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日本の住み方マニュアル＆</a:t>
            </a:r>
            <a:r>
              <a:rPr lang="en-US" altLang="ja-JP" b="1" dirty="0">
                <a:solidFill>
                  <a:schemeClr val="tx1"/>
                </a:solidFill>
                <a:latin typeface="Meiryo UI" panose="020B0604030504040204" pitchFamily="50" charset="-128"/>
                <a:ea typeface="Meiryo UI" panose="020B0604030504040204" pitchFamily="50" charset="-128"/>
              </a:rPr>
              <a:t>GPT</a:t>
            </a:r>
            <a:r>
              <a:rPr lang="ja-JP" altLang="en-US" b="1" dirty="0">
                <a:solidFill>
                  <a:schemeClr val="tx1"/>
                </a:solidFill>
                <a:latin typeface="Meiryo UI" panose="020B0604030504040204" pitchFamily="50" charset="-128"/>
                <a:ea typeface="Meiryo UI" panose="020B0604030504040204" pitchFamily="50" charset="-128"/>
              </a:rPr>
              <a:t>メガネ</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～人口が減る日本に海外</a:t>
            </a:r>
            <a:r>
              <a:rPr kumimoji="1" lang="ja-JP" altLang="en-US" sz="1400" b="1" dirty="0">
                <a:solidFill>
                  <a:schemeClr val="tx1"/>
                </a:solidFill>
                <a:latin typeface="Meiryo UI" panose="020B0604030504040204" pitchFamily="50" charset="-128"/>
                <a:ea typeface="Meiryo UI" panose="020B0604030504040204" pitchFamily="50" charset="-128"/>
              </a:rPr>
              <a:t>から人を呼び込むツールを生成</a:t>
            </a:r>
            <a:r>
              <a:rPr kumimoji="1" lang="en-US" altLang="ja-JP" sz="1400" b="1" dirty="0">
                <a:solidFill>
                  <a:schemeClr val="tx1"/>
                </a:solidFill>
                <a:latin typeface="Meiryo UI" panose="020B0604030504040204" pitchFamily="50" charset="-128"/>
                <a:ea typeface="Meiryo UI" panose="020B0604030504040204" pitchFamily="50" charset="-128"/>
              </a:rPr>
              <a:t>AI</a:t>
            </a:r>
            <a:r>
              <a:rPr kumimoji="1" lang="ja-JP" altLang="en-US" sz="1400" b="1" dirty="0">
                <a:solidFill>
                  <a:schemeClr val="tx1"/>
                </a:solidFill>
                <a:latin typeface="Meiryo UI" panose="020B0604030504040204" pitchFamily="50" charset="-128"/>
                <a:ea typeface="Meiryo UI" panose="020B0604030504040204" pitchFamily="50" charset="-128"/>
              </a:rPr>
              <a:t>で開発～</a:t>
            </a:r>
          </a:p>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・日本滞在時の行政手続を</a:t>
            </a:r>
            <a:r>
              <a:rPr kumimoji="1" lang="en-US" altLang="ja-JP" sz="1400" dirty="0" err="1">
                <a:solidFill>
                  <a:schemeClr val="tx1"/>
                </a:solidFill>
                <a:latin typeface="Meiryo UI" panose="020B0604030504040204" pitchFamily="50" charset="-128"/>
                <a:ea typeface="Meiryo UI" panose="020B0604030504040204" pitchFamily="50" charset="-128"/>
              </a:rPr>
              <a:t>ChatGPT</a:t>
            </a:r>
            <a:r>
              <a:rPr kumimoji="1" lang="ja-JP" altLang="en-US" sz="1400" dirty="0">
                <a:solidFill>
                  <a:schemeClr val="tx1"/>
                </a:solidFill>
                <a:latin typeface="Meiryo UI" panose="020B0604030504040204" pitchFamily="50" charset="-128"/>
                <a:ea typeface="Meiryo UI" panose="020B0604030504040204" pitchFamily="50" charset="-128"/>
              </a:rPr>
              <a:t>解説付で完全オンライン化</a:t>
            </a:r>
          </a:p>
          <a:p>
            <a:r>
              <a:rPr kumimoji="1" lang="ja-JP" altLang="en-US" sz="1400" dirty="0">
                <a:solidFill>
                  <a:schemeClr val="tx1"/>
                </a:solidFill>
                <a:latin typeface="Meiryo UI" panose="020B0604030504040204" pitchFamily="50" charset="-128"/>
                <a:ea typeface="Meiryo UI" panose="020B0604030504040204" pitchFamily="50" charset="-128"/>
              </a:rPr>
              <a:t>・自治体、大学等の</a:t>
            </a:r>
            <a:r>
              <a:rPr kumimoji="1" lang="en-US" altLang="ja-JP" sz="1400" dirty="0">
                <a:solidFill>
                  <a:schemeClr val="tx1"/>
                </a:solidFill>
                <a:latin typeface="Meiryo UI" panose="020B0604030504040204" pitchFamily="50" charset="-128"/>
                <a:ea typeface="Meiryo UI" panose="020B0604030504040204" pitchFamily="50" charset="-128"/>
              </a:rPr>
              <a:t>HP</a:t>
            </a:r>
            <a:r>
              <a:rPr kumimoji="1" lang="ja-JP" altLang="en-US" sz="1400" dirty="0">
                <a:solidFill>
                  <a:schemeClr val="tx1"/>
                </a:solidFill>
                <a:latin typeface="Meiryo UI" panose="020B0604030504040204" pitchFamily="50" charset="-128"/>
                <a:ea typeface="Meiryo UI" panose="020B0604030504040204" pitchFamily="50" charset="-128"/>
              </a:rPr>
              <a:t>の完全多言語化と暮らしの多言語</a:t>
            </a:r>
            <a:r>
              <a:rPr kumimoji="1" lang="en-US" altLang="ja-JP" sz="1400" dirty="0">
                <a:solidFill>
                  <a:schemeClr val="tx1"/>
                </a:solidFill>
                <a:latin typeface="Meiryo UI" panose="020B0604030504040204" pitchFamily="50" charset="-128"/>
                <a:ea typeface="Meiryo UI" panose="020B0604030504040204" pitchFamily="50" charset="-128"/>
              </a:rPr>
              <a:t>Chatbot</a:t>
            </a:r>
          </a:p>
          <a:p>
            <a:r>
              <a:rPr kumimoji="1" lang="ja-JP" altLang="en-US" sz="1400" dirty="0">
                <a:solidFill>
                  <a:schemeClr val="tx1"/>
                </a:solidFill>
                <a:latin typeface="Meiryo UI" panose="020B0604030504040204" pitchFamily="50" charset="-128"/>
                <a:ea typeface="Meiryo UI" panose="020B0604030504040204" pitchFamily="50" charset="-128"/>
              </a:rPr>
              <a:t>・標識など見るものすべてを解説してくれる</a:t>
            </a:r>
            <a:r>
              <a:rPr kumimoji="1" lang="en-US" altLang="ja-JP" sz="1400" dirty="0">
                <a:solidFill>
                  <a:schemeClr val="tx1"/>
                </a:solidFill>
                <a:latin typeface="Meiryo UI" panose="020B0604030504040204" pitchFamily="50" charset="-128"/>
                <a:ea typeface="Meiryo UI" panose="020B0604030504040204" pitchFamily="50" charset="-128"/>
              </a:rPr>
              <a:t>GPT</a:t>
            </a:r>
            <a:r>
              <a:rPr kumimoji="1" lang="ja-JP" altLang="en-US" sz="1400" dirty="0">
                <a:solidFill>
                  <a:schemeClr val="tx1"/>
                </a:solidFill>
                <a:latin typeface="Meiryo UI" panose="020B0604030504040204" pitchFamily="50" charset="-128"/>
                <a:ea typeface="Meiryo UI" panose="020B0604030504040204" pitchFamily="50" charset="-128"/>
              </a:rPr>
              <a:t>メガネで日本を満喫</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80C19701-406D-4BCC-AE11-902473DD8F7C}"/>
              </a:ext>
            </a:extLst>
          </p:cNvPr>
          <p:cNvSpPr txBox="1"/>
          <p:nvPr/>
        </p:nvSpPr>
        <p:spPr>
          <a:xfrm>
            <a:off x="344826" y="128534"/>
            <a:ext cx="3564000" cy="461665"/>
          </a:xfrm>
          <a:prstGeom prst="rect">
            <a:avLst/>
          </a:prstGeom>
          <a:noFill/>
        </p:spPr>
        <p:txBody>
          <a:bodyPr wrap="square" rtlCol="0">
            <a:spAutoFit/>
          </a:bodyPr>
          <a:lstStyle/>
          <a:p>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各チームのアイデア要旨</a:t>
            </a:r>
            <a:r>
              <a:rPr lang="en-US" altLang="ja-JP" sz="2400" b="1" dirty="0">
                <a:latin typeface="Meiryo UI" panose="020B0604030504040204" pitchFamily="50" charset="-128"/>
                <a:ea typeface="Meiryo UI" panose="020B0604030504040204" pitchFamily="50" charset="-128"/>
              </a:rPr>
              <a:t>】</a:t>
            </a:r>
            <a:endParaRPr kumimoji="1" lang="ja-JP" altLang="en-US" sz="2400" b="1"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6B2CC015-7684-4A8D-B868-C69BDCC169CF}"/>
              </a:ext>
            </a:extLst>
          </p:cNvPr>
          <p:cNvSpPr/>
          <p:nvPr/>
        </p:nvSpPr>
        <p:spPr>
          <a:xfrm>
            <a:off x="344826" y="2200358"/>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チーム</a:t>
            </a:r>
            <a:r>
              <a:rPr kumimoji="1" lang="en-US" altLang="ja-JP" b="1" dirty="0">
                <a:solidFill>
                  <a:schemeClr val="tx1"/>
                </a:solidFill>
                <a:latin typeface="Meiryo UI" panose="020B0604030504040204" pitchFamily="50" charset="-128"/>
                <a:ea typeface="Meiryo UI" panose="020B0604030504040204" pitchFamily="50" charset="-128"/>
              </a:rPr>
              <a:t>B</a:t>
            </a:r>
            <a:r>
              <a:rPr kumimoji="1" lang="ja-JP" altLang="en-US" b="1" dirty="0">
                <a:solidFill>
                  <a:schemeClr val="tx1"/>
                </a:solidFill>
                <a:latin typeface="Meiryo UI" panose="020B0604030504040204" pitchFamily="50" charset="-128"/>
                <a:ea typeface="Meiryo UI" panose="020B0604030504040204" pitchFamily="50" charset="-128"/>
              </a:rPr>
              <a:t>：未来予測でヒューマンエラーを軽減</a:t>
            </a:r>
            <a:endParaRPr kumimoji="1"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～生成</a:t>
            </a:r>
            <a:r>
              <a:rPr lang="en-US" altLang="ja-JP" sz="1400" b="1" dirty="0">
                <a:solidFill>
                  <a:schemeClr val="tx1"/>
                </a:solidFill>
                <a:latin typeface="Meiryo UI" panose="020B0604030504040204" pitchFamily="50" charset="-128"/>
                <a:ea typeface="Meiryo UI" panose="020B0604030504040204" pitchFamily="50" charset="-128"/>
              </a:rPr>
              <a:t>AI</a:t>
            </a:r>
            <a:r>
              <a:rPr lang="ja-JP" altLang="en-US" sz="1400" b="1" dirty="0">
                <a:solidFill>
                  <a:schemeClr val="tx1"/>
                </a:solidFill>
                <a:latin typeface="Meiryo UI" panose="020B0604030504040204" pitchFamily="50" charset="-128"/>
                <a:ea typeface="Meiryo UI" panose="020B0604030504040204" pitchFamily="50" charset="-128"/>
              </a:rPr>
              <a:t>でイベントや観光プランの立案を～</a:t>
            </a:r>
            <a:endParaRPr lang="en-US" altLang="ja-JP" sz="1400" b="1"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・見えない状況（交通、天気等）を予測する生成</a:t>
            </a:r>
            <a:r>
              <a:rPr kumimoji="1" lang="en-US" altLang="ja-JP" sz="1400" dirty="0">
                <a:solidFill>
                  <a:schemeClr val="tx1"/>
                </a:solidFill>
                <a:latin typeface="Meiryo UI" panose="020B0604030504040204" pitchFamily="50" charset="-128"/>
                <a:ea typeface="Meiryo UI" panose="020B0604030504040204" pitchFamily="50" charset="-128"/>
              </a:rPr>
              <a:t>AI</a:t>
            </a:r>
            <a:r>
              <a:rPr kumimoji="1" lang="ja-JP" altLang="en-US" sz="1400" dirty="0">
                <a:solidFill>
                  <a:schemeClr val="tx1"/>
                </a:solidFill>
                <a:latin typeface="Meiryo UI" panose="020B0604030504040204" pitchFamily="50" charset="-128"/>
                <a:ea typeface="Meiryo UI" panose="020B0604030504040204" pitchFamily="50" charset="-128"/>
              </a:rPr>
              <a:t>が企画立案を支援</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・例えば観光プランの立案。旅行者の個性や天候等を</a:t>
            </a:r>
            <a:r>
              <a:rPr lang="en-US" altLang="ja-JP" sz="1400" dirty="0">
                <a:solidFill>
                  <a:schemeClr val="tx1"/>
                </a:solidFill>
                <a:latin typeface="Meiryo UI" panose="020B0604030504040204" pitchFamily="50" charset="-128"/>
                <a:ea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rPr>
              <a:t>に読み込ませてお薦</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めの観光ルートを生成し、ゼロから計画する負担やヒューマンエラーを軽減</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F3F14C2-A8F6-48EE-89B2-D8CFB9E96D9D}"/>
              </a:ext>
            </a:extLst>
          </p:cNvPr>
          <p:cNvSpPr/>
          <p:nvPr/>
        </p:nvSpPr>
        <p:spPr>
          <a:xfrm>
            <a:off x="344826" y="5222685"/>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チーム</a:t>
            </a:r>
            <a:r>
              <a:rPr kumimoji="1" lang="en-US" altLang="ja-JP" b="1" dirty="0">
                <a:solidFill>
                  <a:schemeClr val="tx1"/>
                </a:solidFill>
                <a:latin typeface="Meiryo UI" panose="020B0604030504040204" pitchFamily="50" charset="-128"/>
                <a:ea typeface="Meiryo UI" panose="020B0604030504040204" pitchFamily="50" charset="-128"/>
              </a:rPr>
              <a:t>D</a:t>
            </a:r>
            <a:r>
              <a:rPr kumimoji="1" lang="ja-JP" altLang="en-US" b="1" dirty="0">
                <a:solidFill>
                  <a:schemeClr val="tx1"/>
                </a:solidFill>
                <a:latin typeface="Meiryo UI" panose="020B0604030504040204" pitchFamily="50" charset="-128"/>
                <a:ea typeface="Meiryo UI" panose="020B0604030504040204" pitchFamily="50" charset="-128"/>
              </a:rPr>
              <a:t>：業務全体の効率化</a:t>
            </a:r>
            <a:endParaRPr kumimoji="1"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～まずは効率化で使いたおす～</a:t>
            </a:r>
            <a:endParaRPr lang="en-US" altLang="ja-JP" sz="1400" b="1"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問合せ関係事務（教室案内、履修登録の提案等）に対応</a:t>
            </a:r>
            <a:endParaRPr kumimoji="1" lang="ja-JP" altLang="en-US"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・気を遣うメール文（謝罪、お断り等）を作成</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説明会やオリエンテーションをなくし、質疑応答できるシステムを構築</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309D3A7-4388-4150-A384-50B2443E7B5A}"/>
              </a:ext>
            </a:extLst>
          </p:cNvPr>
          <p:cNvSpPr/>
          <p:nvPr/>
        </p:nvSpPr>
        <p:spPr>
          <a:xfrm>
            <a:off x="344826" y="3711520"/>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チーム</a:t>
            </a:r>
            <a:r>
              <a:rPr lang="en-US" altLang="ja-JP" b="1" dirty="0">
                <a:solidFill>
                  <a:prstClr val="black"/>
                </a:solidFill>
                <a:latin typeface="Meiryo UI" panose="020B0604030504040204" pitchFamily="50" charset="-128"/>
                <a:ea typeface="Meiryo UI" panose="020B0604030504040204" pitchFamily="50" charset="-128"/>
              </a:rPr>
              <a:t>C</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マニュアル検索</a:t>
            </a:r>
            <a:r>
              <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とコミュニケーションの緩衝材</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Meiryo UI" panose="020B0604030504040204" pitchFamily="50" charset="-128"/>
                <a:ea typeface="Meiryo UI" panose="020B0604030504040204" pitchFamily="50" charset="-128"/>
              </a:rPr>
              <a:t>～</a:t>
            </a:r>
            <a:r>
              <a:rPr lang="en-US" altLang="ja-JP" sz="1400" b="1" dirty="0">
                <a:solidFill>
                  <a:prstClr val="black"/>
                </a:solidFill>
                <a:latin typeface="Meiryo UI" panose="020B0604030504040204" pitchFamily="50" charset="-128"/>
                <a:ea typeface="Meiryo UI" panose="020B0604030504040204" pitchFamily="50" charset="-128"/>
              </a:rPr>
              <a:t>AI</a:t>
            </a:r>
            <a:r>
              <a:rPr lang="ja-JP" altLang="en-US" sz="1400" b="1" dirty="0">
                <a:solidFill>
                  <a:prstClr val="black"/>
                </a:solidFill>
                <a:latin typeface="Meiryo UI" panose="020B0604030504040204" pitchFamily="50" charset="-128"/>
                <a:ea typeface="Meiryo UI" panose="020B0604030504040204" pitchFamily="50" charset="-128"/>
              </a:rPr>
              <a:t>と人間の役割分担～</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・各種マニュアルを覚えさせて、質問者の属性に合わせた回答を行う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・ミスの影響が大きくない場面（イベント案内等）は完全に</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に任せる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・コミュニケーションエラー防止のため、</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に論点をまとめてもらってから意見交換</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F807FFDF-B196-4175-A2F8-181F503BCBEC}"/>
              </a:ext>
            </a:extLst>
          </p:cNvPr>
          <p:cNvSpPr/>
          <p:nvPr/>
        </p:nvSpPr>
        <p:spPr>
          <a:xfrm>
            <a:off x="6242354" y="689191"/>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チーム</a:t>
            </a:r>
            <a:r>
              <a:rPr kumimoji="1" lang="en-US" altLang="ja-JP" b="1" dirty="0">
                <a:solidFill>
                  <a:schemeClr val="tx1"/>
                </a:solidFill>
                <a:latin typeface="Meiryo UI" panose="020B0604030504040204" pitchFamily="50" charset="-128"/>
                <a:ea typeface="Meiryo UI" panose="020B0604030504040204" pitchFamily="50" charset="-128"/>
              </a:rPr>
              <a:t>E</a:t>
            </a:r>
            <a:r>
              <a:rPr kumimoji="1" lang="ja-JP" altLang="en-US" b="1" dirty="0">
                <a:solidFill>
                  <a:schemeClr val="tx1"/>
                </a:solidFill>
                <a:latin typeface="Meiryo UI" panose="020B0604030504040204" pitchFamily="50" charset="-128"/>
                <a:ea typeface="Meiryo UI" panose="020B0604030504040204" pitchFamily="50" charset="-128"/>
              </a:rPr>
              <a:t>：効率的な業務支援＆信頼できる相談窓口</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AI</a:t>
            </a:r>
            <a:r>
              <a:rPr lang="ja-JP" altLang="en-US" sz="1400" b="1" dirty="0">
                <a:solidFill>
                  <a:schemeClr val="tx1"/>
                </a:solidFill>
                <a:latin typeface="Meiryo UI" panose="020B0604030504040204" pitchFamily="50" charset="-128"/>
                <a:ea typeface="Meiryo UI" panose="020B0604030504040204" pitchFamily="50" charset="-128"/>
              </a:rPr>
              <a:t>を活用したサポートによる業務効率化と相談対応</a:t>
            </a:r>
            <a:r>
              <a:rPr kumimoji="1" lang="ja-JP" altLang="en-US" sz="1400" b="1" dirty="0">
                <a:solidFill>
                  <a:schemeClr val="tx1"/>
                </a:solidFill>
                <a:latin typeface="Meiryo UI" panose="020B0604030504040204" pitchFamily="50" charset="-128"/>
                <a:ea typeface="Meiryo UI" panose="020B0604030504040204" pitchFamily="50" charset="-128"/>
              </a:rPr>
              <a:t>～</a:t>
            </a:r>
          </a:p>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・調達支援</a:t>
            </a:r>
            <a:r>
              <a:rPr kumimoji="1" lang="en-US" altLang="ja-JP" sz="1400" dirty="0">
                <a:solidFill>
                  <a:schemeClr val="tx1"/>
                </a:solidFill>
                <a:latin typeface="Meiryo UI" panose="020B0604030504040204" pitchFamily="50" charset="-128"/>
                <a:ea typeface="Meiryo UI" panose="020B0604030504040204" pitchFamily="50" charset="-128"/>
              </a:rPr>
              <a:t>GPT</a:t>
            </a:r>
            <a:r>
              <a:rPr kumimoji="1" lang="ja-JP" altLang="en-US" sz="1400" dirty="0">
                <a:solidFill>
                  <a:schemeClr val="tx1"/>
                </a:solidFill>
                <a:latin typeface="Meiryo UI" panose="020B0604030504040204" pitchFamily="50" charset="-128"/>
                <a:ea typeface="Meiryo UI" panose="020B0604030504040204" pitchFamily="50" charset="-128"/>
              </a:rPr>
              <a:t>により、調達業務における仕様書作成等を</a:t>
            </a:r>
            <a:r>
              <a:rPr lang="ja-JP" altLang="en-US" sz="1400" dirty="0">
                <a:solidFill>
                  <a:schemeClr val="tx1"/>
                </a:solidFill>
                <a:latin typeface="Meiryo UI" panose="020B0604030504040204" pitchFamily="50" charset="-128"/>
                <a:ea typeface="Meiryo UI" panose="020B0604030504040204" pitchFamily="50" charset="-128"/>
              </a:rPr>
              <a:t>支援</a:t>
            </a:r>
            <a:endParaRPr kumimoji="1" lang="ja-JP" altLang="en-US"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rPr>
              <a:t>コールセンターで、何を言われてもストレスを感じず適切に受け答え</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・市民の相談相手として、かかりつけ医の紹介​や、消費者相談に対応</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5C3DB46F-798A-4590-8919-1D27B380E938}"/>
              </a:ext>
            </a:extLst>
          </p:cNvPr>
          <p:cNvSpPr/>
          <p:nvPr/>
        </p:nvSpPr>
        <p:spPr>
          <a:xfrm>
            <a:off x="6240749" y="2208378"/>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チーム</a:t>
            </a:r>
            <a:r>
              <a:rPr kumimoji="1" lang="en-US" altLang="ja-JP" b="1" dirty="0">
                <a:solidFill>
                  <a:schemeClr val="tx1"/>
                </a:solidFill>
                <a:latin typeface="Meiryo UI" panose="020B0604030504040204" pitchFamily="50" charset="-128"/>
                <a:ea typeface="Meiryo UI" panose="020B0604030504040204" pitchFamily="50" charset="-128"/>
              </a:rPr>
              <a:t>F</a:t>
            </a:r>
            <a:r>
              <a:rPr kumimoji="1" lang="ja-JP" altLang="en-US" b="1" dirty="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どうする</a:t>
            </a:r>
            <a:r>
              <a:rPr lang="en-US" altLang="ja-JP" b="1" dirty="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単位履修 ＆ 壁打ち君</a:t>
            </a:r>
            <a:r>
              <a:rPr lang="en-US" altLang="ja-JP" b="1" dirty="0">
                <a:solidFill>
                  <a:schemeClr val="tx1"/>
                </a:solidFill>
                <a:latin typeface="Meiryo UI" panose="020B0604030504040204" pitchFamily="50" charset="-128"/>
                <a:ea typeface="Meiryo UI" panose="020B0604030504040204" pitchFamily="50" charset="-128"/>
              </a:rPr>
              <a:t>for</a:t>
            </a:r>
            <a:r>
              <a:rPr lang="ja-JP" altLang="en-US" b="1" dirty="0">
                <a:solidFill>
                  <a:schemeClr val="tx1"/>
                </a:solidFill>
                <a:latin typeface="Meiryo UI" panose="020B0604030504040204" pitchFamily="50" charset="-128"/>
                <a:ea typeface="Meiryo UI" panose="020B0604030504040204" pitchFamily="50" charset="-128"/>
              </a:rPr>
              <a:t>上司</a:t>
            </a:r>
            <a:r>
              <a:rPr lang="en-US" altLang="ja-JP" b="1" dirty="0">
                <a:solidFill>
                  <a:schemeClr val="tx1"/>
                </a:solidFill>
                <a:latin typeface="Meiryo UI" panose="020B0604030504040204" pitchFamily="50" charset="-128"/>
                <a:ea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rPr>
              <a:t>就活</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～一人ひとりに合わせた対応のできる</a:t>
            </a:r>
            <a:r>
              <a:rPr lang="en-US" altLang="ja-JP" sz="1400" b="1" dirty="0">
                <a:solidFill>
                  <a:schemeClr val="tx1"/>
                </a:solidFill>
                <a:latin typeface="Meiryo UI" panose="020B0604030504040204" pitchFamily="50" charset="-128"/>
                <a:ea typeface="Meiryo UI" panose="020B0604030504040204" pitchFamily="50" charset="-128"/>
              </a:rPr>
              <a:t>AI</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・シラバス等を読み込ませ、卒業するための条件を確認、必修の授業を助言</a:t>
            </a:r>
          </a:p>
          <a:p>
            <a:r>
              <a:rPr kumimoji="1" lang="ja-JP" altLang="en-US" sz="1400" dirty="0">
                <a:solidFill>
                  <a:schemeClr val="tx1"/>
                </a:solidFill>
                <a:latin typeface="Meiryo UI" panose="020B0604030504040204" pitchFamily="50" charset="-128"/>
                <a:ea typeface="Meiryo UI" panose="020B0604030504040204" pitchFamily="50" charset="-128"/>
              </a:rPr>
              <a:t>・上司のタイプに合わせて事前に壁打ち君に文案等を相談し、手戻りを減少</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・自身の経歴を読み込ませ、就活で各企業に合わせた</a:t>
            </a:r>
            <a:r>
              <a:rPr kumimoji="1" lang="en-US" altLang="ja-JP" sz="1400" dirty="0">
                <a:solidFill>
                  <a:schemeClr val="tx1"/>
                </a:solidFill>
                <a:latin typeface="Meiryo UI" panose="020B0604030504040204" pitchFamily="50" charset="-128"/>
                <a:ea typeface="Meiryo UI" panose="020B0604030504040204" pitchFamily="50" charset="-128"/>
              </a:rPr>
              <a:t>ES</a:t>
            </a:r>
            <a:r>
              <a:rPr lang="ja-JP" altLang="en-US" sz="1400" dirty="0">
                <a:solidFill>
                  <a:schemeClr val="tx1"/>
                </a:solidFill>
                <a:latin typeface="Meiryo UI" panose="020B0604030504040204" pitchFamily="50" charset="-128"/>
                <a:ea typeface="Meiryo UI" panose="020B0604030504040204" pitchFamily="50" charset="-128"/>
              </a:rPr>
              <a:t>・メール文</a:t>
            </a:r>
            <a:r>
              <a:rPr kumimoji="1" lang="ja-JP" altLang="en-US" sz="1400" dirty="0">
                <a:solidFill>
                  <a:schemeClr val="tx1"/>
                </a:solidFill>
                <a:latin typeface="Meiryo UI" panose="020B0604030504040204" pitchFamily="50" charset="-128"/>
                <a:ea typeface="Meiryo UI" panose="020B0604030504040204" pitchFamily="50" charset="-128"/>
              </a:rPr>
              <a:t>を出力</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8C9B1CB-B934-4B37-B2EB-0518B07BFA0A}"/>
              </a:ext>
            </a:extLst>
          </p:cNvPr>
          <p:cNvSpPr/>
          <p:nvPr/>
        </p:nvSpPr>
        <p:spPr>
          <a:xfrm>
            <a:off x="6240748" y="3719549"/>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チーム</a:t>
            </a:r>
            <a:r>
              <a:rPr kumimoji="1" lang="en-US" altLang="ja-JP" b="1" dirty="0">
                <a:solidFill>
                  <a:schemeClr val="tx1"/>
                </a:solidFill>
                <a:latin typeface="Meiryo UI" panose="020B0604030504040204" pitchFamily="50" charset="-128"/>
                <a:ea typeface="Meiryo UI" panose="020B0604030504040204" pitchFamily="50" charset="-128"/>
              </a:rPr>
              <a:t>G</a:t>
            </a:r>
            <a:r>
              <a:rPr kumimoji="1" lang="ja-JP" altLang="en-US" b="1" dirty="0">
                <a:solidFill>
                  <a:schemeClr val="tx1"/>
                </a:solidFill>
                <a:latin typeface="Meiryo UI" panose="020B0604030504040204" pitchFamily="50" charset="-128"/>
                <a:ea typeface="Meiryo UI" panose="020B0604030504040204" pitchFamily="50" charset="-128"/>
              </a:rPr>
              <a:t>：日常生活の様々な場面で生成</a:t>
            </a:r>
            <a:r>
              <a:rPr kumimoji="1" lang="en-US" altLang="ja-JP" b="1" dirty="0">
                <a:solidFill>
                  <a:schemeClr val="tx1"/>
                </a:solidFill>
                <a:latin typeface="Meiryo UI" panose="020B0604030504040204" pitchFamily="50" charset="-128"/>
                <a:ea typeface="Meiryo UI" panose="020B0604030504040204" pitchFamily="50" charset="-128"/>
              </a:rPr>
              <a:t>AI</a:t>
            </a:r>
            <a:r>
              <a:rPr kumimoji="1" lang="ja-JP" altLang="en-US" b="1" dirty="0">
                <a:solidFill>
                  <a:schemeClr val="tx1"/>
                </a:solidFill>
                <a:latin typeface="Meiryo UI" panose="020B0604030504040204" pitchFamily="50" charset="-128"/>
                <a:ea typeface="Meiryo UI" panose="020B0604030504040204" pitchFamily="50" charset="-128"/>
              </a:rPr>
              <a:t>を活用</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～問合せ対応／文書作成／健康増進</a:t>
            </a:r>
            <a:r>
              <a:rPr kumimoji="1" lang="ja-JP" altLang="en-US" sz="1400" b="1" dirty="0">
                <a:solidFill>
                  <a:schemeClr val="tx1"/>
                </a:solidFill>
                <a:latin typeface="Meiryo UI" panose="020B0604030504040204" pitchFamily="50" charset="-128"/>
                <a:ea typeface="Meiryo UI" panose="020B0604030504040204" pitchFamily="50" charset="-128"/>
              </a:rPr>
              <a:t>～</a:t>
            </a:r>
          </a:p>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・相談者にとって最適なアバターや話し方を瞬時に作り出す</a:t>
            </a:r>
            <a:r>
              <a:rPr kumimoji="1" lang="en-US" altLang="ja-JP" sz="1400" dirty="0">
                <a:solidFill>
                  <a:schemeClr val="tx1"/>
                </a:solidFill>
                <a:latin typeface="Meiryo UI" panose="020B0604030504040204" pitchFamily="50" charset="-128"/>
                <a:ea typeface="Meiryo UI" panose="020B0604030504040204" pitchFamily="50" charset="-128"/>
              </a:rPr>
              <a:t>AI</a:t>
            </a:r>
            <a:r>
              <a:rPr kumimoji="1" lang="ja-JP" altLang="en-US" sz="1400" dirty="0">
                <a:solidFill>
                  <a:schemeClr val="tx1"/>
                </a:solidFill>
                <a:latin typeface="Meiryo UI" panose="020B0604030504040204" pitchFamily="50" charset="-128"/>
                <a:ea typeface="Meiryo UI" panose="020B0604030504040204" pitchFamily="50" charset="-128"/>
              </a:rPr>
              <a:t>窓口</a:t>
            </a:r>
          </a:p>
          <a:p>
            <a:r>
              <a:rPr kumimoji="1" lang="ja-JP" altLang="en-US"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文書作成の取っ掛かりを提示、起案前には初歩的なミスをチェック</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・スマートウォッチ等で最適な運動や休憩を提示するフィットネスプランナー</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2699B59E-7431-4448-8F3C-5DE65F73F266}"/>
              </a:ext>
            </a:extLst>
          </p:cNvPr>
          <p:cNvSpPr/>
          <p:nvPr/>
        </p:nvSpPr>
        <p:spPr>
          <a:xfrm>
            <a:off x="6240751" y="5230723"/>
            <a:ext cx="5616000" cy="136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Meiryo UI" panose="020B0604030504040204" pitchFamily="50" charset="-128"/>
                <a:ea typeface="Meiryo UI" panose="020B0604030504040204" pitchFamily="50" charset="-128"/>
              </a:rPr>
              <a:t>チーム</a:t>
            </a:r>
            <a:r>
              <a:rPr kumimoji="1" lang="en-US" altLang="ja-JP" b="1" dirty="0">
                <a:solidFill>
                  <a:schemeClr val="tx1"/>
                </a:solidFill>
                <a:latin typeface="Meiryo UI" panose="020B0604030504040204" pitchFamily="50" charset="-128"/>
                <a:ea typeface="Meiryo UI" panose="020B0604030504040204" pitchFamily="50" charset="-128"/>
              </a:rPr>
              <a:t>H</a:t>
            </a:r>
            <a:r>
              <a:rPr kumimoji="1" lang="ja-JP" altLang="en-US" b="1" dirty="0">
                <a:solidFill>
                  <a:schemeClr val="tx1"/>
                </a:solidFill>
                <a:latin typeface="Meiryo UI" panose="020B0604030504040204" pitchFamily="50" charset="-128"/>
                <a:ea typeface="Meiryo UI" panose="020B0604030504040204" pitchFamily="50" charset="-128"/>
              </a:rPr>
              <a:t>：履修ナビゲーター</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～卒業までに必要な単位、資格取得に必要な単位をナビゲート</a:t>
            </a:r>
            <a:r>
              <a:rPr kumimoji="1" lang="ja-JP" altLang="en-US" sz="1400" b="1"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・卒業や資格取得に必要な単位の条件は非常に複雑</a:t>
            </a:r>
            <a:r>
              <a:rPr lang="ja-JP" altLang="en-US" sz="1400" dirty="0">
                <a:solidFill>
                  <a:schemeClr val="tx1"/>
                </a:solidFill>
                <a:latin typeface="Meiryo UI" panose="020B0604030504040204" pitchFamily="50" charset="-128"/>
                <a:ea typeface="Meiryo UI" panose="020B0604030504040204" pitchFamily="50" charset="-128"/>
              </a:rPr>
              <a:t>なため、</a:t>
            </a:r>
            <a:r>
              <a:rPr kumimoji="1" lang="ja-JP" altLang="en-US" sz="1400" dirty="0">
                <a:solidFill>
                  <a:schemeClr val="tx1"/>
                </a:solidFill>
                <a:latin typeface="Meiryo UI" panose="020B0604030504040204" pitchFamily="50" charset="-128"/>
                <a:ea typeface="Meiryo UI" panose="020B0604030504040204" pitchFamily="50" charset="-128"/>
              </a:rPr>
              <a:t>シラバス等と連</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携して、現在の単位数と卒業までの単位、必要な授業を案内</a:t>
            </a:r>
          </a:p>
          <a:p>
            <a:r>
              <a:rPr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興味ある分野などを入力し、おすすめ授業のロードマップの作成も可能</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648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8DCFC12-AE7E-44D8-A580-08C8F09A1A72}"/>
              </a:ext>
            </a:extLst>
          </p:cNvPr>
          <p:cNvSpPr txBox="1"/>
          <p:nvPr/>
        </p:nvSpPr>
        <p:spPr>
          <a:xfrm>
            <a:off x="39624" y="114974"/>
            <a:ext cx="11785000" cy="379848"/>
          </a:xfrm>
          <a:prstGeom prst="rect">
            <a:avLst/>
          </a:prstGeom>
          <a:noFill/>
        </p:spPr>
        <p:txBody>
          <a:bodyPr wrap="square" rtlCol="0">
            <a:spAutoFit/>
          </a:bodyPr>
          <a:lstStyle/>
          <a:p>
            <a:pPr>
              <a:lnSpc>
                <a:spcPts val="2300"/>
              </a:lnSpc>
            </a:pPr>
            <a:r>
              <a:rPr kumimoji="1" lang="ja-JP" altLang="en-US" b="1" dirty="0">
                <a:latin typeface="UD デジタル 教科書体 NK-B" panose="02020700000000000000" pitchFamily="18" charset="-128"/>
                <a:ea typeface="UD デジタル 教科書体 NK-B" panose="02020700000000000000" pitchFamily="18" charset="-128"/>
              </a:rPr>
              <a:t>アイデアソン風景①</a:t>
            </a:r>
            <a:r>
              <a:rPr lang="ja-JP" altLang="en-US" b="1" dirty="0">
                <a:latin typeface="UD デジタル 教科書体 NK-B" panose="02020700000000000000" pitchFamily="18" charset="-128"/>
                <a:ea typeface="UD デジタル 教科書体 NK-B" panose="02020700000000000000" pitchFamily="18" charset="-128"/>
              </a:rPr>
              <a:t>“</a:t>
            </a:r>
            <a:r>
              <a:rPr kumimoji="1" lang="ja-JP" altLang="en-US" b="1" dirty="0">
                <a:latin typeface="UD デジタル 教科書体 NK-B" panose="02020700000000000000" pitchFamily="18" charset="-128"/>
                <a:ea typeface="UD デジタル 教科書体 NK-B" panose="02020700000000000000" pitchFamily="18" charset="-128"/>
              </a:rPr>
              <a:t>村尾教授に</a:t>
            </a:r>
            <a:r>
              <a:rPr lang="ja-JP" altLang="en-US" b="1" dirty="0">
                <a:latin typeface="UD デジタル 教科書体 NK-B" panose="02020700000000000000" pitchFamily="18" charset="-128"/>
                <a:ea typeface="UD デジタル 教科書体 NK-B" panose="02020700000000000000" pitchFamily="18" charset="-128"/>
              </a:rPr>
              <a:t>よる</a:t>
            </a:r>
            <a:r>
              <a:rPr lang="en-US" altLang="ja-JP" b="1" dirty="0">
                <a:latin typeface="UD デジタル 教科書体 NK-B" panose="02020700000000000000" pitchFamily="18" charset="-128"/>
                <a:ea typeface="UD デジタル 教科書体 NK-B" panose="02020700000000000000" pitchFamily="18" charset="-128"/>
              </a:rPr>
              <a:t>ChatGPT</a:t>
            </a:r>
            <a:r>
              <a:rPr lang="ja-JP" altLang="en-US" b="1" dirty="0">
                <a:latin typeface="UD デジタル 教科書体 NK-B" panose="02020700000000000000" pitchFamily="18" charset="-128"/>
                <a:ea typeface="UD デジタル 教科書体 NK-B" panose="02020700000000000000" pitchFamily="18" charset="-128"/>
              </a:rPr>
              <a:t>等生成</a:t>
            </a:r>
            <a:r>
              <a:rPr lang="en-US" altLang="ja-JP" b="1" dirty="0">
                <a:latin typeface="UD デジタル 教科書体 NK-B" panose="02020700000000000000" pitchFamily="18" charset="-128"/>
                <a:ea typeface="UD デジタル 教科書体 NK-B" panose="02020700000000000000" pitchFamily="18" charset="-128"/>
              </a:rPr>
              <a:t>AI</a:t>
            </a:r>
            <a:r>
              <a:rPr lang="ja-JP" altLang="en-US" b="1" dirty="0">
                <a:latin typeface="UD デジタル 教科書体 NK-B" panose="02020700000000000000" pitchFamily="18" charset="-128"/>
                <a:ea typeface="UD デジタル 教科書体 NK-B" panose="02020700000000000000" pitchFamily="18" charset="-128"/>
              </a:rPr>
              <a:t>の説明”</a:t>
            </a:r>
            <a:endParaRPr kumimoji="1" lang="en-US" altLang="ja-JP" b="1" dirty="0">
              <a:latin typeface="UD デジタル 教科書体 NK-B" panose="02020700000000000000" pitchFamily="18" charset="-128"/>
              <a:ea typeface="UD デジタル 教科書体 NK-B" panose="02020700000000000000" pitchFamily="18" charset="-128"/>
            </a:endParaRPr>
          </a:p>
        </p:txBody>
      </p:sp>
      <p:pic>
        <p:nvPicPr>
          <p:cNvPr id="3" name="図 2">
            <a:extLst>
              <a:ext uri="{FF2B5EF4-FFF2-40B4-BE49-F238E27FC236}">
                <a16:creationId xmlns:a16="http://schemas.microsoft.com/office/drawing/2014/main" id="{81F952D0-8CC3-463B-A018-B0A0503A4B2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868680" y="596890"/>
            <a:ext cx="10672572" cy="6003322"/>
          </a:xfrm>
          <a:prstGeom prst="rect">
            <a:avLst/>
          </a:prstGeom>
        </p:spPr>
      </p:pic>
    </p:spTree>
    <p:extLst>
      <p:ext uri="{BB962C8B-B14F-4D97-AF65-F5344CB8AC3E}">
        <p14:creationId xmlns:p14="http://schemas.microsoft.com/office/powerpoint/2010/main" val="3467577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979ECEB-26D2-4DD9-BB49-57F3DFBA6B7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val="0"/>
              </a:ext>
            </a:extLst>
          </a:blip>
          <a:stretch>
            <a:fillRect/>
          </a:stretch>
        </p:blipFill>
        <p:spPr>
          <a:xfrm>
            <a:off x="6497321" y="3743405"/>
            <a:ext cx="5185809" cy="2759574"/>
          </a:xfrm>
          <a:prstGeom prst="rect">
            <a:avLst/>
          </a:prstGeom>
        </p:spPr>
      </p:pic>
      <p:sp>
        <p:nvSpPr>
          <p:cNvPr id="7" name="テキスト ボックス 6">
            <a:extLst>
              <a:ext uri="{FF2B5EF4-FFF2-40B4-BE49-F238E27FC236}">
                <a16:creationId xmlns:a16="http://schemas.microsoft.com/office/drawing/2014/main" id="{22976432-16ED-4245-BD7E-27DE2C42EB54}"/>
              </a:ext>
            </a:extLst>
          </p:cNvPr>
          <p:cNvSpPr txBox="1"/>
          <p:nvPr/>
        </p:nvSpPr>
        <p:spPr>
          <a:xfrm>
            <a:off x="39624" y="114974"/>
            <a:ext cx="11785000" cy="379848"/>
          </a:xfrm>
          <a:prstGeom prst="rect">
            <a:avLst/>
          </a:prstGeom>
          <a:noFill/>
        </p:spPr>
        <p:txBody>
          <a:bodyPr wrap="square" rtlCol="0">
            <a:spAutoFit/>
          </a:bodyPr>
          <a:lstStyle/>
          <a:p>
            <a:pPr>
              <a:lnSpc>
                <a:spcPts val="2300"/>
              </a:lnSpc>
            </a:pPr>
            <a:r>
              <a:rPr kumimoji="1" lang="ja-JP" altLang="en-US" b="1" dirty="0">
                <a:latin typeface="UD デジタル 教科書体 NK-B" panose="02020700000000000000" pitchFamily="18" charset="-128"/>
                <a:ea typeface="UD デジタル 教科書体 NK-B" panose="02020700000000000000" pitchFamily="18" charset="-128"/>
              </a:rPr>
              <a:t>アイデアソン風景②</a:t>
            </a:r>
            <a:r>
              <a:rPr lang="ja-JP" altLang="en-US" b="1" dirty="0">
                <a:latin typeface="UD デジタル 教科書体 NK-B" panose="02020700000000000000" pitchFamily="18" charset="-128"/>
                <a:ea typeface="UD デジタル 教科書体 NK-B" panose="02020700000000000000" pitchFamily="18" charset="-128"/>
              </a:rPr>
              <a:t> “アイデアを議論”</a:t>
            </a:r>
            <a:endParaRPr kumimoji="1" lang="en-US" altLang="ja-JP" b="1" dirty="0">
              <a:latin typeface="UD デジタル 教科書体 NK-B" panose="02020700000000000000" pitchFamily="18" charset="-128"/>
              <a:ea typeface="UD デジタル 教科書体 NK-B" panose="02020700000000000000" pitchFamily="18" charset="-128"/>
            </a:endParaRPr>
          </a:p>
        </p:txBody>
      </p:sp>
      <p:pic>
        <p:nvPicPr>
          <p:cNvPr id="6" name="図 5">
            <a:extLst>
              <a:ext uri="{FF2B5EF4-FFF2-40B4-BE49-F238E27FC236}">
                <a16:creationId xmlns:a16="http://schemas.microsoft.com/office/drawing/2014/main" id="{E4E91E85-0FBF-43EB-B6B3-40866F55DAC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val="0"/>
              </a:ext>
            </a:extLst>
          </a:blip>
          <a:stretch>
            <a:fillRect/>
          </a:stretch>
        </p:blipFill>
        <p:spPr>
          <a:xfrm>
            <a:off x="579067" y="3486652"/>
            <a:ext cx="5527641" cy="3109298"/>
          </a:xfrm>
          <a:prstGeom prst="rect">
            <a:avLst/>
          </a:prstGeom>
        </p:spPr>
      </p:pic>
      <p:pic>
        <p:nvPicPr>
          <p:cNvPr id="11" name="図 10">
            <a:extLst>
              <a:ext uri="{FF2B5EF4-FFF2-40B4-BE49-F238E27FC236}">
                <a16:creationId xmlns:a16="http://schemas.microsoft.com/office/drawing/2014/main" id="{0A1B673E-6D9D-4DDC-A7DC-553AC9DDB19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890052" y="411705"/>
            <a:ext cx="6253838" cy="2924102"/>
          </a:xfrm>
          <a:prstGeom prst="rect">
            <a:avLst/>
          </a:prstGeom>
        </p:spPr>
      </p:pic>
      <p:pic>
        <p:nvPicPr>
          <p:cNvPr id="13" name="図 12">
            <a:extLst>
              <a:ext uri="{FF2B5EF4-FFF2-40B4-BE49-F238E27FC236}">
                <a16:creationId xmlns:a16="http://schemas.microsoft.com/office/drawing/2014/main" id="{126E5C78-827A-40EE-AC17-FABEA9E1D674}"/>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3000"/>
                    </a14:imgEffect>
                  </a14:imgLayer>
                </a14:imgProps>
              </a:ext>
              <a:ext uri="{28A0092B-C50C-407E-A947-70E740481C1C}">
                <a14:useLocalDpi xmlns:a14="http://schemas.microsoft.com/office/drawing/2010/main" val="0"/>
              </a:ext>
            </a:extLst>
          </a:blip>
          <a:stretch>
            <a:fillRect/>
          </a:stretch>
        </p:blipFill>
        <p:spPr>
          <a:xfrm>
            <a:off x="938388" y="494822"/>
            <a:ext cx="3660265" cy="2745198"/>
          </a:xfrm>
          <a:prstGeom prst="rect">
            <a:avLst/>
          </a:prstGeom>
        </p:spPr>
      </p:pic>
    </p:spTree>
    <p:extLst>
      <p:ext uri="{BB962C8B-B14F-4D97-AF65-F5344CB8AC3E}">
        <p14:creationId xmlns:p14="http://schemas.microsoft.com/office/powerpoint/2010/main" val="2453201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4EB045-1A7A-4516-9746-45B2A1E4436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2132673" y="494822"/>
            <a:ext cx="8330939" cy="6248204"/>
          </a:xfrm>
          <a:prstGeom prst="rect">
            <a:avLst/>
          </a:prstGeom>
        </p:spPr>
      </p:pic>
      <p:sp>
        <p:nvSpPr>
          <p:cNvPr id="5" name="テキスト ボックス 4">
            <a:extLst>
              <a:ext uri="{FF2B5EF4-FFF2-40B4-BE49-F238E27FC236}">
                <a16:creationId xmlns:a16="http://schemas.microsoft.com/office/drawing/2014/main" id="{961FCF0A-FE9D-4AF5-8C3A-1F884508661F}"/>
              </a:ext>
            </a:extLst>
          </p:cNvPr>
          <p:cNvSpPr txBox="1"/>
          <p:nvPr/>
        </p:nvSpPr>
        <p:spPr>
          <a:xfrm>
            <a:off x="39624" y="114974"/>
            <a:ext cx="11785000" cy="379848"/>
          </a:xfrm>
          <a:prstGeom prst="rect">
            <a:avLst/>
          </a:prstGeom>
          <a:noFill/>
        </p:spPr>
        <p:txBody>
          <a:bodyPr wrap="square" rtlCol="0">
            <a:spAutoFit/>
          </a:bodyPr>
          <a:lstStyle/>
          <a:p>
            <a:pPr>
              <a:lnSpc>
                <a:spcPts val="2300"/>
              </a:lnSpc>
            </a:pPr>
            <a:r>
              <a:rPr kumimoji="1" lang="ja-JP" altLang="en-US" b="1" dirty="0">
                <a:latin typeface="UD デジタル 教科書体 NK-B" panose="02020700000000000000" pitchFamily="18" charset="-128"/>
                <a:ea typeface="UD デジタル 教科書体 NK-B" panose="02020700000000000000" pitchFamily="18" charset="-128"/>
              </a:rPr>
              <a:t>アイデアソン風景③</a:t>
            </a:r>
            <a:r>
              <a:rPr lang="ja-JP" altLang="en-US" b="1" dirty="0">
                <a:latin typeface="UD デジタル 教科書体 NK-B" panose="02020700000000000000" pitchFamily="18" charset="-128"/>
                <a:ea typeface="UD デジタル 教科書体 NK-B" panose="02020700000000000000" pitchFamily="18" charset="-128"/>
              </a:rPr>
              <a:t> “各班発表”</a:t>
            </a:r>
            <a:endParaRPr kumimoji="1" lang="en-US" altLang="ja-JP" b="1"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92963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61FCF0A-FE9D-4AF5-8C3A-1F884508661F}"/>
              </a:ext>
            </a:extLst>
          </p:cNvPr>
          <p:cNvSpPr txBox="1"/>
          <p:nvPr/>
        </p:nvSpPr>
        <p:spPr>
          <a:xfrm>
            <a:off x="39624" y="114974"/>
            <a:ext cx="11785000" cy="379848"/>
          </a:xfrm>
          <a:prstGeom prst="rect">
            <a:avLst/>
          </a:prstGeom>
          <a:noFill/>
        </p:spPr>
        <p:txBody>
          <a:bodyPr wrap="square" rtlCol="0">
            <a:spAutoFit/>
          </a:bodyPr>
          <a:lstStyle/>
          <a:p>
            <a:pPr>
              <a:lnSpc>
                <a:spcPts val="2300"/>
              </a:lnSpc>
            </a:pPr>
            <a:r>
              <a:rPr kumimoji="1" lang="ja-JP" altLang="en-US" b="1" dirty="0">
                <a:latin typeface="UD デジタル 教科書体 NK-B" panose="02020700000000000000" pitchFamily="18" charset="-128"/>
                <a:ea typeface="UD デジタル 教科書体 NK-B" panose="02020700000000000000" pitchFamily="18" charset="-128"/>
              </a:rPr>
              <a:t>アイデアソン事後アンケート</a:t>
            </a:r>
            <a:endParaRPr kumimoji="1" lang="en-US" altLang="ja-JP" b="1"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82262937-5DE6-45D7-8E73-AD3EE7BCB869}"/>
              </a:ext>
            </a:extLst>
          </p:cNvPr>
          <p:cNvSpPr txBox="1"/>
          <p:nvPr/>
        </p:nvSpPr>
        <p:spPr>
          <a:xfrm>
            <a:off x="572125" y="610954"/>
            <a:ext cx="3889039" cy="379848"/>
          </a:xfrm>
          <a:prstGeom prst="rect">
            <a:avLst/>
          </a:prstGeom>
          <a:noFill/>
        </p:spPr>
        <p:txBody>
          <a:bodyPr wrap="square" rtlCol="0">
            <a:spAutoFit/>
          </a:bodyPr>
          <a:lstStyle/>
          <a:p>
            <a:pPr>
              <a:lnSpc>
                <a:spcPts val="2300"/>
              </a:lnSpc>
            </a:pPr>
            <a:r>
              <a:rPr kumimoji="1" lang="ja-JP" altLang="en-US" sz="1600" u="sng" dirty="0">
                <a:latin typeface="UD デジタル 教科書体 NK-B" panose="02020700000000000000" pitchFamily="18" charset="-128"/>
                <a:ea typeface="UD デジタル 教科書体 NK-B" panose="02020700000000000000" pitchFamily="18" charset="-128"/>
              </a:rPr>
              <a:t>１．　回答者所属</a:t>
            </a:r>
            <a:r>
              <a:rPr lang="ja-JP" altLang="en-US" sz="1600" u="sng" dirty="0">
                <a:latin typeface="UD デジタル 教科書体 NK-B" panose="02020700000000000000" pitchFamily="18" charset="-128"/>
                <a:ea typeface="UD デジタル 教科書体 NK-B" panose="02020700000000000000" pitchFamily="18" charset="-128"/>
              </a:rPr>
              <a:t>（</a:t>
            </a:r>
            <a:r>
              <a:rPr kumimoji="1" lang="ja-JP" altLang="en-US" sz="1600" u="sng" dirty="0">
                <a:latin typeface="UD デジタル 教科書体 NK-B" panose="02020700000000000000" pitchFamily="18" charset="-128"/>
                <a:ea typeface="UD デジタル 教科書体 NK-B" panose="02020700000000000000" pitchFamily="18" charset="-128"/>
              </a:rPr>
              <a:t>回答者数： </a:t>
            </a:r>
            <a:r>
              <a:rPr lang="ja-JP" altLang="en-US" sz="1600" u="sng" dirty="0">
                <a:latin typeface="UD デジタル 教科書体 NK-B" panose="02020700000000000000" pitchFamily="18" charset="-128"/>
                <a:ea typeface="UD デジタル 教科書体 NK-B" panose="02020700000000000000" pitchFamily="18" charset="-128"/>
              </a:rPr>
              <a:t>３３名）</a:t>
            </a:r>
            <a:endParaRPr kumimoji="1" lang="en-US" altLang="ja-JP" sz="1600" u="sng" dirty="0">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18501FCF-C04B-4278-987C-663D08C7A1A5}"/>
              </a:ext>
            </a:extLst>
          </p:cNvPr>
          <p:cNvSpPr txBox="1"/>
          <p:nvPr/>
        </p:nvSpPr>
        <p:spPr>
          <a:xfrm>
            <a:off x="572124" y="3213207"/>
            <a:ext cx="6438275" cy="379848"/>
          </a:xfrm>
          <a:prstGeom prst="rect">
            <a:avLst/>
          </a:prstGeom>
          <a:noFill/>
        </p:spPr>
        <p:txBody>
          <a:bodyPr wrap="square" rtlCol="0">
            <a:spAutoFit/>
          </a:bodyPr>
          <a:lstStyle/>
          <a:p>
            <a:pPr>
              <a:lnSpc>
                <a:spcPts val="2300"/>
              </a:lnSpc>
            </a:pPr>
            <a:r>
              <a:rPr lang="ja-JP" altLang="en-US" sz="1600" u="sng" dirty="0">
                <a:latin typeface="UD デジタル 教科書体 NK-B" panose="02020700000000000000" pitchFamily="18" charset="-128"/>
                <a:ea typeface="UD デジタル 教科書体 NK-B" panose="02020700000000000000" pitchFamily="18" charset="-128"/>
              </a:rPr>
              <a:t>２</a:t>
            </a:r>
            <a:r>
              <a:rPr kumimoji="1" lang="ja-JP" altLang="en-US" sz="1600" u="sng" dirty="0">
                <a:latin typeface="UD デジタル 教科書体 NK-B" panose="02020700000000000000" pitchFamily="18" charset="-128"/>
                <a:ea typeface="UD デジタル 教科書体 NK-B" panose="02020700000000000000" pitchFamily="18" charset="-128"/>
              </a:rPr>
              <a:t>．　アイデアソン全体についてお尋ねします。</a:t>
            </a:r>
            <a:endParaRPr kumimoji="1" lang="en-US" altLang="ja-JP" sz="1600" u="sng"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8B4B1848-5CA9-4590-B554-8AABBE46E53F}"/>
              </a:ext>
            </a:extLst>
          </p:cNvPr>
          <p:cNvSpPr txBox="1"/>
          <p:nvPr/>
        </p:nvSpPr>
        <p:spPr>
          <a:xfrm>
            <a:off x="785001" y="3705657"/>
            <a:ext cx="3555559" cy="379848"/>
          </a:xfrm>
          <a:prstGeom prst="rect">
            <a:avLst/>
          </a:prstGeom>
          <a:noFill/>
        </p:spPr>
        <p:txBody>
          <a:bodyPr wrap="square" rtlCol="0">
            <a:spAutoFit/>
          </a:bodyPr>
          <a:lstStyle/>
          <a:p>
            <a:pPr>
              <a:lnSpc>
                <a:spcPts val="2300"/>
              </a:lnSpc>
            </a:pPr>
            <a:r>
              <a:rPr lang="ja-JP" altLang="en-US" sz="1600" u="sng" dirty="0">
                <a:latin typeface="UD デジタル 教科書体 NK-B" panose="02020700000000000000" pitchFamily="18" charset="-128"/>
                <a:ea typeface="UD デジタル 教科書体 NK-B" panose="02020700000000000000" pitchFamily="18" charset="-128"/>
              </a:rPr>
              <a:t>２</a:t>
            </a:r>
            <a:r>
              <a:rPr lang="en-US" altLang="ja-JP" sz="1600" u="sng" dirty="0">
                <a:latin typeface="UD デジタル 教科書体 NK-B" panose="02020700000000000000" pitchFamily="18" charset="-128"/>
                <a:ea typeface="UD デジタル 教科書体 NK-B" panose="02020700000000000000" pitchFamily="18" charset="-128"/>
              </a:rPr>
              <a:t>-1</a:t>
            </a:r>
            <a:r>
              <a:rPr lang="ja-JP" altLang="en-US" sz="1600" u="sng" dirty="0">
                <a:latin typeface="UD デジタル 教科書体 NK-B" panose="02020700000000000000" pitchFamily="18" charset="-128"/>
                <a:ea typeface="UD デジタル 教科書体 NK-B" panose="02020700000000000000" pitchFamily="18" charset="-128"/>
              </a:rPr>
              <a:t>　楽しめましたか。 </a:t>
            </a:r>
            <a:endParaRPr kumimoji="1" lang="en-US" altLang="ja-JP" sz="1600" u="sng"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896FA2D-ED78-463A-83C2-A4003403A10E}"/>
              </a:ext>
            </a:extLst>
          </p:cNvPr>
          <p:cNvSpPr txBox="1"/>
          <p:nvPr/>
        </p:nvSpPr>
        <p:spPr>
          <a:xfrm>
            <a:off x="6465150" y="3705657"/>
            <a:ext cx="3731050" cy="379848"/>
          </a:xfrm>
          <a:prstGeom prst="rect">
            <a:avLst/>
          </a:prstGeom>
          <a:noFill/>
        </p:spPr>
        <p:txBody>
          <a:bodyPr wrap="square" rtlCol="0">
            <a:spAutoFit/>
          </a:bodyPr>
          <a:lstStyle/>
          <a:p>
            <a:pPr>
              <a:lnSpc>
                <a:spcPts val="2300"/>
              </a:lnSpc>
            </a:pPr>
            <a:r>
              <a:rPr lang="ja-JP" altLang="en-US" sz="1600" u="sng" dirty="0">
                <a:latin typeface="UD デジタル 教科書体 NK-B" panose="02020700000000000000" pitchFamily="18" charset="-128"/>
                <a:ea typeface="UD デジタル 教科書体 NK-B" panose="02020700000000000000" pitchFamily="18" charset="-128"/>
              </a:rPr>
              <a:t>２</a:t>
            </a:r>
            <a:r>
              <a:rPr lang="en-US" altLang="ja-JP" sz="1600" u="sng" dirty="0">
                <a:latin typeface="UD デジタル 教科書体 NK-B" panose="02020700000000000000" pitchFamily="18" charset="-128"/>
                <a:ea typeface="UD デジタル 教科書体 NK-B" panose="02020700000000000000" pitchFamily="18" charset="-128"/>
              </a:rPr>
              <a:t>-</a:t>
            </a:r>
            <a:r>
              <a:rPr lang="ja-JP" altLang="en-US" sz="1600" u="sng" dirty="0">
                <a:latin typeface="UD デジタル 教科書体 NK-B" panose="02020700000000000000" pitchFamily="18" charset="-128"/>
                <a:ea typeface="UD デジタル 教科書体 NK-B" panose="02020700000000000000" pitchFamily="18" charset="-128"/>
              </a:rPr>
              <a:t>２　有意義でしたか。</a:t>
            </a:r>
            <a:endParaRPr kumimoji="1" lang="en-US" altLang="ja-JP" sz="1600" u="sng" dirty="0">
              <a:latin typeface="UD デジタル 教科書体 NK-B" panose="02020700000000000000" pitchFamily="18" charset="-128"/>
              <a:ea typeface="UD デジタル 教科書体 NK-B" panose="02020700000000000000" pitchFamily="18" charset="-128"/>
            </a:endParaRPr>
          </a:p>
        </p:txBody>
      </p:sp>
      <p:graphicFrame>
        <p:nvGraphicFramePr>
          <p:cNvPr id="13" name="グラフ 12">
            <a:extLst>
              <a:ext uri="{FF2B5EF4-FFF2-40B4-BE49-F238E27FC236}">
                <a16:creationId xmlns:a16="http://schemas.microsoft.com/office/drawing/2014/main" id="{A17BC6E6-1303-42F2-9663-BE84D1ED1B00}"/>
              </a:ext>
            </a:extLst>
          </p:cNvPr>
          <p:cNvGraphicFramePr>
            <a:graphicFrameLocks/>
          </p:cNvGraphicFramePr>
          <p:nvPr>
            <p:extLst>
              <p:ext uri="{D42A27DB-BD31-4B8C-83A1-F6EECF244321}">
                <p14:modId xmlns:p14="http://schemas.microsoft.com/office/powerpoint/2010/main" val="1672018087"/>
              </p:ext>
            </p:extLst>
          </p:nvPr>
        </p:nvGraphicFramePr>
        <p:xfrm>
          <a:off x="785001" y="1048755"/>
          <a:ext cx="7375018" cy="1740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a:extLst>
              <a:ext uri="{FF2B5EF4-FFF2-40B4-BE49-F238E27FC236}">
                <a16:creationId xmlns:a16="http://schemas.microsoft.com/office/drawing/2014/main" id="{27659C1E-A1AF-4431-91FA-50A537F9C3D1}"/>
              </a:ext>
            </a:extLst>
          </p:cNvPr>
          <p:cNvGraphicFramePr>
            <a:graphicFrameLocks/>
          </p:cNvGraphicFramePr>
          <p:nvPr>
            <p:extLst>
              <p:ext uri="{D42A27DB-BD31-4B8C-83A1-F6EECF244321}">
                <p14:modId xmlns:p14="http://schemas.microsoft.com/office/powerpoint/2010/main" val="1366530846"/>
              </p:ext>
            </p:extLst>
          </p:nvPr>
        </p:nvGraphicFramePr>
        <p:xfrm>
          <a:off x="898738" y="4068302"/>
          <a:ext cx="5033386" cy="22431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グラフ 10">
            <a:extLst>
              <a:ext uri="{FF2B5EF4-FFF2-40B4-BE49-F238E27FC236}">
                <a16:creationId xmlns:a16="http://schemas.microsoft.com/office/drawing/2014/main" id="{CCB87F5E-8B14-4358-ADD4-190F16B01C7E}"/>
              </a:ext>
            </a:extLst>
          </p:cNvPr>
          <p:cNvGraphicFramePr>
            <a:graphicFrameLocks/>
          </p:cNvGraphicFramePr>
          <p:nvPr>
            <p:extLst>
              <p:ext uri="{D42A27DB-BD31-4B8C-83A1-F6EECF244321}">
                <p14:modId xmlns:p14="http://schemas.microsoft.com/office/powerpoint/2010/main" val="3701765931"/>
              </p:ext>
            </p:extLst>
          </p:nvPr>
        </p:nvGraphicFramePr>
        <p:xfrm>
          <a:off x="6570529" y="4068301"/>
          <a:ext cx="5254095" cy="22431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6634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61FCF0A-FE9D-4AF5-8C3A-1F884508661F}"/>
              </a:ext>
            </a:extLst>
          </p:cNvPr>
          <p:cNvSpPr txBox="1"/>
          <p:nvPr/>
        </p:nvSpPr>
        <p:spPr>
          <a:xfrm>
            <a:off x="39624" y="114974"/>
            <a:ext cx="11785000" cy="379848"/>
          </a:xfrm>
          <a:prstGeom prst="rect">
            <a:avLst/>
          </a:prstGeom>
          <a:noFill/>
        </p:spPr>
        <p:txBody>
          <a:bodyPr wrap="square" rtlCol="0">
            <a:spAutoFit/>
          </a:bodyPr>
          <a:lstStyle/>
          <a:p>
            <a:pPr>
              <a:lnSpc>
                <a:spcPts val="2300"/>
              </a:lnSpc>
            </a:pPr>
            <a:r>
              <a:rPr kumimoji="1" lang="ja-JP" altLang="en-US" b="1" dirty="0">
                <a:latin typeface="UD デジタル 教科書体 NK-B" panose="02020700000000000000" pitchFamily="18" charset="-128"/>
                <a:ea typeface="UD デジタル 教科書体 NK-B" panose="02020700000000000000" pitchFamily="18" charset="-128"/>
              </a:rPr>
              <a:t>アイデアソン事後アンケート</a:t>
            </a:r>
            <a:endParaRPr kumimoji="1" lang="en-US" altLang="ja-JP" b="1"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82262937-5DE6-45D7-8E73-AD3EE7BCB869}"/>
              </a:ext>
            </a:extLst>
          </p:cNvPr>
          <p:cNvSpPr txBox="1"/>
          <p:nvPr/>
        </p:nvSpPr>
        <p:spPr>
          <a:xfrm>
            <a:off x="706317" y="534127"/>
            <a:ext cx="11051574" cy="372474"/>
          </a:xfrm>
          <a:prstGeom prst="rect">
            <a:avLst/>
          </a:prstGeom>
          <a:noFill/>
        </p:spPr>
        <p:txBody>
          <a:bodyPr wrap="square" rtlCol="0">
            <a:spAutoFit/>
          </a:bodyPr>
          <a:lstStyle/>
          <a:p>
            <a:pPr>
              <a:lnSpc>
                <a:spcPts val="2300"/>
              </a:lnSpc>
            </a:pPr>
            <a:r>
              <a:rPr kumimoji="1" lang="en-US" altLang="ja-JP" sz="1600" u="sng" dirty="0">
                <a:latin typeface="UD デジタル 教科書体 NK-B" panose="02020700000000000000" pitchFamily="18" charset="-128"/>
                <a:ea typeface="UD デジタル 教科書体 NK-B" panose="02020700000000000000" pitchFamily="18" charset="-128"/>
              </a:rPr>
              <a:t>3.</a:t>
            </a:r>
            <a:r>
              <a:rPr kumimoji="1" lang="ja-JP" altLang="en-US" sz="1600" u="sng" dirty="0">
                <a:latin typeface="UD デジタル 教科書体 NK-B" panose="02020700000000000000" pitchFamily="18" charset="-128"/>
                <a:ea typeface="UD デジタル 教科書体 NK-B" panose="02020700000000000000" pitchFamily="18" charset="-128"/>
              </a:rPr>
              <a:t>　質問</a:t>
            </a:r>
            <a:r>
              <a:rPr kumimoji="1" lang="en-US" altLang="ja-JP" sz="1600" u="sng" dirty="0">
                <a:latin typeface="UD デジタル 教科書体 NK-B" panose="02020700000000000000" pitchFamily="18" charset="-128"/>
                <a:ea typeface="UD デジタル 教科書体 NK-B" panose="02020700000000000000" pitchFamily="18" charset="-128"/>
              </a:rPr>
              <a:t>2</a:t>
            </a:r>
            <a:r>
              <a:rPr kumimoji="1" lang="ja-JP" altLang="en-US" sz="1600" u="sng" dirty="0">
                <a:latin typeface="UD デジタル 教科書体 NK-B" panose="02020700000000000000" pitchFamily="18" charset="-128"/>
                <a:ea typeface="UD デジタル 教科書体 NK-B" panose="02020700000000000000" pitchFamily="18" charset="-128"/>
              </a:rPr>
              <a:t>についてそのように回答した理由を教えてください。それ以外にアイデアソンに参加した感想があれば教えてください。</a:t>
            </a:r>
            <a:endParaRPr kumimoji="1" lang="en-US" altLang="ja-JP" sz="1600" u="sng" dirty="0">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18501FCF-C04B-4278-987C-663D08C7A1A5}"/>
              </a:ext>
            </a:extLst>
          </p:cNvPr>
          <p:cNvSpPr txBox="1"/>
          <p:nvPr/>
        </p:nvSpPr>
        <p:spPr>
          <a:xfrm>
            <a:off x="706317" y="2412505"/>
            <a:ext cx="10150853" cy="379848"/>
          </a:xfrm>
          <a:prstGeom prst="rect">
            <a:avLst/>
          </a:prstGeom>
          <a:noFill/>
        </p:spPr>
        <p:txBody>
          <a:bodyPr wrap="square" rtlCol="0">
            <a:spAutoFit/>
          </a:bodyPr>
          <a:lstStyle/>
          <a:p>
            <a:pPr>
              <a:lnSpc>
                <a:spcPts val="2300"/>
              </a:lnSpc>
            </a:pPr>
            <a:r>
              <a:rPr lang="en-US" altLang="ja-JP" sz="1600" u="sng" dirty="0">
                <a:latin typeface="UD デジタル 教科書体 NK-B" panose="02020700000000000000" pitchFamily="18" charset="-128"/>
                <a:ea typeface="UD デジタル 教科書体 NK-B" panose="02020700000000000000" pitchFamily="18" charset="-128"/>
              </a:rPr>
              <a:t>4.</a:t>
            </a:r>
            <a:r>
              <a:rPr lang="ja-JP" altLang="en-US" sz="1600" u="sng" dirty="0">
                <a:latin typeface="UD デジタル 教科書体 NK-B" panose="02020700000000000000" pitchFamily="18" charset="-128"/>
                <a:ea typeface="UD デジタル 教科書体 NK-B" panose="02020700000000000000" pitchFamily="18" charset="-128"/>
              </a:rPr>
              <a:t>　今回のアイデアソンに参加して⽣成</a:t>
            </a:r>
            <a:r>
              <a:rPr lang="en-US" altLang="ja-JP" sz="1600" u="sng" dirty="0">
                <a:latin typeface="UD デジタル 教科書体 NK-B" panose="02020700000000000000" pitchFamily="18" charset="-128"/>
                <a:ea typeface="UD デジタル 教科書体 NK-B" panose="02020700000000000000" pitchFamily="18" charset="-128"/>
              </a:rPr>
              <a:t>AI</a:t>
            </a:r>
            <a:r>
              <a:rPr lang="ja-JP" altLang="en-US" sz="1600" u="sng" dirty="0">
                <a:latin typeface="UD デジタル 教科書体 NK-B" panose="02020700000000000000" pitchFamily="18" charset="-128"/>
                <a:ea typeface="UD デジタル 教科書体 NK-B" panose="02020700000000000000" pitchFamily="18" charset="-128"/>
              </a:rPr>
              <a:t>そのものや⽣成</a:t>
            </a:r>
            <a:r>
              <a:rPr lang="en-US" altLang="ja-JP" sz="1600" u="sng" dirty="0">
                <a:latin typeface="UD デジタル 教科書体 NK-B" panose="02020700000000000000" pitchFamily="18" charset="-128"/>
                <a:ea typeface="UD デジタル 教科書体 NK-B" panose="02020700000000000000" pitchFamily="18" charset="-128"/>
              </a:rPr>
              <a:t>AI</a:t>
            </a:r>
            <a:r>
              <a:rPr lang="ja-JP" altLang="en-US" sz="1600" u="sng" dirty="0">
                <a:latin typeface="UD デジタル 教科書体 NK-B" panose="02020700000000000000" pitchFamily="18" charset="-128"/>
                <a:ea typeface="UD デジタル 教科書体 NK-B" panose="02020700000000000000" pitchFamily="18" charset="-128"/>
              </a:rPr>
              <a:t>の活⽤について考えは変わりましたか？</a:t>
            </a:r>
            <a:endParaRPr kumimoji="1" lang="en-US" altLang="ja-JP" sz="1600" u="sng"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896FA2D-ED78-463A-83C2-A4003403A10E}"/>
              </a:ext>
            </a:extLst>
          </p:cNvPr>
          <p:cNvSpPr txBox="1"/>
          <p:nvPr/>
        </p:nvSpPr>
        <p:spPr>
          <a:xfrm>
            <a:off x="706317" y="4863194"/>
            <a:ext cx="8275341" cy="379848"/>
          </a:xfrm>
          <a:prstGeom prst="rect">
            <a:avLst/>
          </a:prstGeom>
          <a:noFill/>
        </p:spPr>
        <p:txBody>
          <a:bodyPr wrap="square" rtlCol="0">
            <a:spAutoFit/>
          </a:bodyPr>
          <a:lstStyle/>
          <a:p>
            <a:pPr>
              <a:lnSpc>
                <a:spcPts val="2300"/>
              </a:lnSpc>
            </a:pPr>
            <a:r>
              <a:rPr lang="en-US" altLang="ja-JP" sz="1600" u="sng" dirty="0">
                <a:latin typeface="UD デジタル 教科書体 NK-B" panose="02020700000000000000" pitchFamily="18" charset="-128"/>
                <a:ea typeface="UD デジタル 教科書体 NK-B" panose="02020700000000000000" pitchFamily="18" charset="-128"/>
              </a:rPr>
              <a:t>5.</a:t>
            </a:r>
            <a:r>
              <a:rPr lang="ja-JP" altLang="en-US" sz="1600" u="sng" dirty="0">
                <a:latin typeface="UD デジタル 教科書体 NK-B" panose="02020700000000000000" pitchFamily="18" charset="-128"/>
                <a:ea typeface="UD デジタル 教科書体 NK-B" panose="02020700000000000000" pitchFamily="18" charset="-128"/>
              </a:rPr>
              <a:t>　</a:t>
            </a:r>
            <a:r>
              <a:rPr lang="en-US" altLang="ja-JP" sz="1600" u="sng" dirty="0">
                <a:latin typeface="UD デジタル 教科書体 NK-B" panose="02020700000000000000" pitchFamily="18" charset="-128"/>
                <a:ea typeface="UD デジタル 教科書体 NK-B" panose="02020700000000000000" pitchFamily="18" charset="-128"/>
              </a:rPr>
              <a:t>⽣</a:t>
            </a:r>
            <a:r>
              <a:rPr lang="ja-JP" altLang="en-US" sz="1600" u="sng" dirty="0">
                <a:latin typeface="UD デジタル 教科書体 NK-B" panose="02020700000000000000" pitchFamily="18" charset="-128"/>
                <a:ea typeface="UD デジタル 教科書体 NK-B" panose="02020700000000000000" pitchFamily="18" charset="-128"/>
              </a:rPr>
              <a:t>成</a:t>
            </a:r>
            <a:r>
              <a:rPr lang="en-US" altLang="ja-JP" sz="1600" u="sng" dirty="0">
                <a:latin typeface="UD デジタル 教科書体 NK-B" panose="02020700000000000000" pitchFamily="18" charset="-128"/>
                <a:ea typeface="UD デジタル 教科書体 NK-B" panose="02020700000000000000" pitchFamily="18" charset="-128"/>
              </a:rPr>
              <a:t>AI</a:t>
            </a:r>
            <a:r>
              <a:rPr lang="ja-JP" altLang="en-US" sz="1600" u="sng" dirty="0">
                <a:latin typeface="UD デジタル 教科書体 NK-B" panose="02020700000000000000" pitchFamily="18" charset="-128"/>
                <a:ea typeface="UD デジタル 教科書体 NK-B" panose="02020700000000000000" pitchFamily="18" charset="-128"/>
              </a:rPr>
              <a:t>の活⽤について，今どのように考えているか教えてください。</a:t>
            </a:r>
            <a:endParaRPr kumimoji="1" lang="en-US" altLang="ja-JP" sz="1600" u="sng" dirty="0">
              <a:latin typeface="UD デジタル 教科書体 NK-B" panose="02020700000000000000" pitchFamily="18" charset="-128"/>
              <a:ea typeface="UD デジタル 教科書体 NK-B" panose="02020700000000000000" pitchFamily="18" charset="-128"/>
            </a:endParaRPr>
          </a:p>
        </p:txBody>
      </p:sp>
      <p:sp>
        <p:nvSpPr>
          <p:cNvPr id="10" name="正方形/長方形 9">
            <a:extLst>
              <a:ext uri="{FF2B5EF4-FFF2-40B4-BE49-F238E27FC236}">
                <a16:creationId xmlns:a16="http://schemas.microsoft.com/office/drawing/2014/main" id="{ED2C8E7F-1DB4-4C0A-87FB-9923A9BDF37D}"/>
              </a:ext>
            </a:extLst>
          </p:cNvPr>
          <p:cNvSpPr/>
          <p:nvPr/>
        </p:nvSpPr>
        <p:spPr>
          <a:xfrm>
            <a:off x="978739" y="889930"/>
            <a:ext cx="10845885" cy="111079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自分で考えていただけでは気づかなかった視点からのアイデアを多く得ることができた。またグループで話し合うこと自体が楽しかった。</a:t>
            </a:r>
            <a:endParaRPr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兵庫県庁の職務内容や</a:t>
            </a:r>
            <a:r>
              <a:rPr kumimoji="1" lang="en-US" altLang="ja-JP" sz="1200" dirty="0">
                <a:solidFill>
                  <a:schemeClr val="tx1"/>
                </a:solidFill>
                <a:latin typeface="Meiryo UI" panose="020B0604030504040204" pitchFamily="50" charset="-128"/>
                <a:ea typeface="Meiryo UI" panose="020B0604030504040204" pitchFamily="50" charset="-128"/>
              </a:rPr>
              <a:t>ICT</a:t>
            </a:r>
            <a:r>
              <a:rPr kumimoji="1" lang="ja-JP" altLang="en-US" sz="1200" dirty="0">
                <a:solidFill>
                  <a:schemeClr val="tx1"/>
                </a:solidFill>
                <a:latin typeface="Meiryo UI" panose="020B0604030504040204" pitchFamily="50" charset="-128"/>
                <a:ea typeface="Meiryo UI" panose="020B0604030504040204" pitchFamily="50" charset="-128"/>
              </a:rPr>
              <a:t>まわりの職場事情について詳しく聞くことができ、またその環境で働いている方の生成</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についての考え方を聞くことができたのは大きな収穫でした。学生も既にかなり生成</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を使いこなしており、刺激を受けました。</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年齢、所属、立場が異なる人との交流は、デスク業務よりも格段に刺激的であった。なお意見交換を楽しむことはできたが、会を通してアイデアの成果物を残せたかは疑問である。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を作る側の意見や、研究者目線での意見を聞くことができ、非常に新鮮で楽しめました。                      　　　　　　　　　　　　</a:t>
            </a:r>
            <a:r>
              <a:rPr lang="en-US" altLang="ja-JP" sz="1200" dirty="0">
                <a:solidFill>
                  <a:schemeClr val="tx1"/>
                </a:solidFill>
                <a:latin typeface="Meiryo UI" panose="020B0604030504040204" pitchFamily="50" charset="-128"/>
                <a:ea typeface="Meiryo UI" panose="020B0604030504040204" pitchFamily="50" charset="-128"/>
              </a:rPr>
              <a:t>                                             e</a:t>
            </a:r>
            <a:r>
              <a:rPr kumimoji="1" lang="en-US" altLang="ja-JP" sz="1200" dirty="0">
                <a:solidFill>
                  <a:schemeClr val="tx1"/>
                </a:solidFill>
                <a:latin typeface="Meiryo UI" panose="020B0604030504040204" pitchFamily="50" charset="-128"/>
                <a:ea typeface="Meiryo UI" panose="020B0604030504040204" pitchFamily="50" charset="-128"/>
              </a:rPr>
              <a:t>tc...</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A364062C-A8A1-41CE-8995-CE422C7B5DE9}"/>
              </a:ext>
            </a:extLst>
          </p:cNvPr>
          <p:cNvSpPr/>
          <p:nvPr/>
        </p:nvSpPr>
        <p:spPr>
          <a:xfrm>
            <a:off x="978739" y="5258302"/>
            <a:ext cx="10845885" cy="13240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LLM</a:t>
            </a:r>
            <a:r>
              <a:rPr lang="ja-JP" altLang="en-US" sz="1200" dirty="0">
                <a:solidFill>
                  <a:schemeClr val="tx1"/>
                </a:solidFill>
                <a:latin typeface="Meiryo UI" panose="020B0604030504040204" pitchFamily="50" charset="-128"/>
                <a:ea typeface="Meiryo UI" panose="020B0604030504040204" pitchFamily="50" charset="-128"/>
              </a:rPr>
              <a:t>やプロンプトを工夫して将来の予測ができるようになれば面白いなと思う。</a:t>
            </a:r>
            <a:endParaRPr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今後</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が進化することを考えて、自由に活用のアイデアを出していくことも必要なことであると思うようになりました。</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企業、大学での活用は思ってほど進んでいないことが分かり、むしろ県が主導してガイドラインなどを作成する意義を見つけることができた。生成</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の得意な点、不得意な点を整理し、まずは使い方等のガイドラインを整備することから始めるのだと考える。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AI</a:t>
            </a:r>
            <a:r>
              <a:rPr lang="ja-JP" altLang="en-US" sz="1200" dirty="0">
                <a:solidFill>
                  <a:schemeClr val="tx1"/>
                </a:solidFill>
                <a:latin typeface="Meiryo UI" panose="020B0604030504040204" pitchFamily="50" charset="-128"/>
                <a:ea typeface="Meiryo UI" panose="020B0604030504040204" pitchFamily="50" charset="-128"/>
              </a:rPr>
              <a:t>に限ったことではないが、自分の業務の中で、人間性が求められる部分とそうでない部分を意識しながら働いて、人間性が求められない部分については試しに</a:t>
            </a:r>
            <a:r>
              <a:rPr lang="en-US" altLang="ja-JP" sz="1200" dirty="0">
                <a:solidFill>
                  <a:schemeClr val="tx1"/>
                </a:solidFill>
                <a:latin typeface="Meiryo UI" panose="020B0604030504040204" pitchFamily="50" charset="-128"/>
                <a:ea typeface="Meiryo UI" panose="020B0604030504040204" pitchFamily="50" charset="-128"/>
              </a:rPr>
              <a:t>AI</a:t>
            </a:r>
            <a:r>
              <a:rPr lang="ja-JP" altLang="en-US" sz="1200" dirty="0">
                <a:solidFill>
                  <a:schemeClr val="tx1"/>
                </a:solidFill>
                <a:latin typeface="Meiryo UI" panose="020B0604030504040204" pitchFamily="50" charset="-128"/>
                <a:ea typeface="Meiryo UI" panose="020B0604030504040204" pitchFamily="50" charset="-128"/>
              </a:rPr>
              <a:t>を使っていこうと思うようになった。　　　　　　　　　　　　　　　　　　　　　　　　　　　　　　　　　　　　　　　　　　　　　　　　　　　　　　　　　　　　　　　　　　　</a:t>
            </a:r>
            <a:r>
              <a:rPr lang="en-US" altLang="ja-JP" sz="1200" dirty="0">
                <a:solidFill>
                  <a:schemeClr val="tx1"/>
                </a:solidFill>
                <a:latin typeface="Meiryo UI" panose="020B0604030504040204" pitchFamily="50" charset="-128"/>
                <a:ea typeface="Meiryo UI" panose="020B0604030504040204" pitchFamily="50" charset="-128"/>
              </a:rPr>
              <a:t>                                             e</a:t>
            </a:r>
            <a:r>
              <a:rPr kumimoji="1" lang="en-US" altLang="ja-JP" sz="1200" dirty="0">
                <a:solidFill>
                  <a:schemeClr val="tx1"/>
                </a:solidFill>
                <a:latin typeface="Meiryo UI" panose="020B0604030504040204" pitchFamily="50" charset="-128"/>
                <a:ea typeface="Meiryo UI" panose="020B0604030504040204" pitchFamily="50" charset="-128"/>
              </a:rPr>
              <a:t>tc...</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aphicFrame>
        <p:nvGraphicFramePr>
          <p:cNvPr id="12" name="グラフ 11">
            <a:extLst>
              <a:ext uri="{FF2B5EF4-FFF2-40B4-BE49-F238E27FC236}">
                <a16:creationId xmlns:a16="http://schemas.microsoft.com/office/drawing/2014/main" id="{685C8C71-38A4-49D2-9C6B-EB1A01546D6C}"/>
              </a:ext>
            </a:extLst>
          </p:cNvPr>
          <p:cNvGraphicFramePr>
            <a:graphicFrameLocks/>
          </p:cNvGraphicFramePr>
          <p:nvPr>
            <p:extLst>
              <p:ext uri="{D42A27DB-BD31-4B8C-83A1-F6EECF244321}">
                <p14:modId xmlns:p14="http://schemas.microsoft.com/office/powerpoint/2010/main" val="3342906436"/>
              </p:ext>
            </p:extLst>
          </p:nvPr>
        </p:nvGraphicFramePr>
        <p:xfrm>
          <a:off x="978739" y="2788001"/>
          <a:ext cx="8862686" cy="1928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159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61FCF0A-FE9D-4AF5-8C3A-1F884508661F}"/>
              </a:ext>
            </a:extLst>
          </p:cNvPr>
          <p:cNvSpPr txBox="1"/>
          <p:nvPr/>
        </p:nvSpPr>
        <p:spPr>
          <a:xfrm>
            <a:off x="39624" y="114974"/>
            <a:ext cx="11785000" cy="379848"/>
          </a:xfrm>
          <a:prstGeom prst="rect">
            <a:avLst/>
          </a:prstGeom>
          <a:noFill/>
        </p:spPr>
        <p:txBody>
          <a:bodyPr wrap="square" rtlCol="0">
            <a:spAutoFit/>
          </a:bodyPr>
          <a:lstStyle/>
          <a:p>
            <a:pPr>
              <a:lnSpc>
                <a:spcPts val="2300"/>
              </a:lnSpc>
            </a:pPr>
            <a:r>
              <a:rPr kumimoji="1" lang="ja-JP" altLang="en-US" b="1" dirty="0">
                <a:latin typeface="UD デジタル 教科書体 NK-B" panose="02020700000000000000" pitchFamily="18" charset="-128"/>
                <a:ea typeface="UD デジタル 教科書体 NK-B" panose="02020700000000000000" pitchFamily="18" charset="-128"/>
              </a:rPr>
              <a:t>アイデアソン事後アンケート</a:t>
            </a:r>
            <a:endParaRPr kumimoji="1" lang="en-US" altLang="ja-JP" b="1"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82262937-5DE6-45D7-8E73-AD3EE7BCB869}"/>
              </a:ext>
            </a:extLst>
          </p:cNvPr>
          <p:cNvSpPr txBox="1"/>
          <p:nvPr/>
        </p:nvSpPr>
        <p:spPr>
          <a:xfrm>
            <a:off x="706317" y="517456"/>
            <a:ext cx="10779366" cy="372474"/>
          </a:xfrm>
          <a:prstGeom prst="rect">
            <a:avLst/>
          </a:prstGeom>
          <a:noFill/>
        </p:spPr>
        <p:txBody>
          <a:bodyPr wrap="square" rtlCol="0">
            <a:spAutoFit/>
          </a:bodyPr>
          <a:lstStyle/>
          <a:p>
            <a:pPr>
              <a:lnSpc>
                <a:spcPts val="2300"/>
              </a:lnSpc>
            </a:pPr>
            <a:r>
              <a:rPr kumimoji="1" lang="en-US" altLang="ja-JP" sz="1600" dirty="0">
                <a:latin typeface="UD デジタル 教科書体 NK-B" panose="02020700000000000000" pitchFamily="18" charset="-128"/>
                <a:ea typeface="UD デジタル 教科書体 NK-B" panose="02020700000000000000" pitchFamily="18" charset="-128"/>
              </a:rPr>
              <a:t>6.</a:t>
            </a:r>
            <a:r>
              <a:rPr kumimoji="1" lang="ja-JP" altLang="en-US" sz="1600" dirty="0">
                <a:latin typeface="UD デジタル 教科書体 NK-B" panose="02020700000000000000" pitchFamily="18" charset="-128"/>
                <a:ea typeface="UD デジタル 教科書体 NK-B" panose="02020700000000000000" pitchFamily="18" charset="-128"/>
              </a:rPr>
              <a:t>　今後異なるテーマで兵庫県と神⼾⼤学の合同イベントが催されるとしたら参加したいですか？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18501FCF-C04B-4278-987C-663D08C7A1A5}"/>
              </a:ext>
            </a:extLst>
          </p:cNvPr>
          <p:cNvSpPr txBox="1"/>
          <p:nvPr/>
        </p:nvSpPr>
        <p:spPr>
          <a:xfrm>
            <a:off x="706316" y="2545434"/>
            <a:ext cx="10150853" cy="379848"/>
          </a:xfrm>
          <a:prstGeom prst="rect">
            <a:avLst/>
          </a:prstGeom>
          <a:noFill/>
        </p:spPr>
        <p:txBody>
          <a:bodyPr wrap="square" rtlCol="0">
            <a:spAutoFit/>
          </a:bodyPr>
          <a:lstStyle/>
          <a:p>
            <a:pPr>
              <a:lnSpc>
                <a:spcPts val="2300"/>
              </a:lnSpc>
            </a:pPr>
            <a:r>
              <a:rPr lang="en-US" altLang="ja-JP" sz="1600" dirty="0">
                <a:latin typeface="UD デジタル 教科書体 NK-B" panose="02020700000000000000" pitchFamily="18" charset="-128"/>
                <a:ea typeface="UD デジタル 教科書体 NK-B" panose="02020700000000000000" pitchFamily="18" charset="-128"/>
              </a:rPr>
              <a:t>7.</a:t>
            </a:r>
            <a:r>
              <a:rPr lang="ja-JP" altLang="en-US" sz="1600" dirty="0">
                <a:latin typeface="UD デジタル 教科書体 NK-B" panose="02020700000000000000" pitchFamily="18" charset="-128"/>
                <a:ea typeface="UD デジタル 教科書体 NK-B" panose="02020700000000000000" pitchFamily="18" charset="-128"/>
              </a:rPr>
              <a:t>　上記の質問</a:t>
            </a:r>
            <a:r>
              <a:rPr lang="en-US" altLang="ja-JP" sz="1600" dirty="0">
                <a:latin typeface="UD デジタル 教科書体 NK-B" panose="02020700000000000000" pitchFamily="18" charset="-128"/>
                <a:ea typeface="UD デジタル 教科書体 NK-B" panose="02020700000000000000" pitchFamily="18" charset="-128"/>
              </a:rPr>
              <a:t>6</a:t>
            </a:r>
            <a:r>
              <a:rPr lang="ja-JP" altLang="en-US" sz="1600" dirty="0">
                <a:latin typeface="UD デジタル 教科書体 NK-B" panose="02020700000000000000" pitchFamily="18" charset="-128"/>
                <a:ea typeface="UD デジタル 教科書体 NK-B" panose="02020700000000000000" pitchFamily="18" charset="-128"/>
              </a:rPr>
              <a:t>についてそのように答えた理由を教えてください。</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896FA2D-ED78-463A-83C2-A4003403A10E}"/>
              </a:ext>
            </a:extLst>
          </p:cNvPr>
          <p:cNvSpPr txBox="1"/>
          <p:nvPr/>
        </p:nvSpPr>
        <p:spPr>
          <a:xfrm>
            <a:off x="706316" y="4005572"/>
            <a:ext cx="8275341" cy="379848"/>
          </a:xfrm>
          <a:prstGeom prst="rect">
            <a:avLst/>
          </a:prstGeom>
          <a:noFill/>
        </p:spPr>
        <p:txBody>
          <a:bodyPr wrap="square" rtlCol="0">
            <a:spAutoFit/>
          </a:bodyPr>
          <a:lstStyle/>
          <a:p>
            <a:pPr>
              <a:lnSpc>
                <a:spcPts val="2300"/>
              </a:lnSpc>
            </a:pPr>
            <a:r>
              <a:rPr lang="en-US" altLang="ja-JP" sz="1600" dirty="0">
                <a:latin typeface="UD デジタル 教科書体 NK-B" panose="02020700000000000000" pitchFamily="18" charset="-128"/>
                <a:ea typeface="UD デジタル 教科書体 NK-B" panose="02020700000000000000" pitchFamily="18" charset="-128"/>
              </a:rPr>
              <a:t>8.</a:t>
            </a:r>
            <a:r>
              <a:rPr lang="ja-JP" altLang="en-US" sz="1600" dirty="0">
                <a:latin typeface="UD デジタル 教科書体 NK-B" panose="02020700000000000000" pitchFamily="18" charset="-128"/>
                <a:ea typeface="UD デジタル 教科書体 NK-B" panose="02020700000000000000" pitchFamily="18" charset="-128"/>
              </a:rPr>
              <a:t>　今後同じような会を催すとしたらどのような部分で改善が必要だと思いますか？</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13" name="正方形/長方形 12">
            <a:extLst>
              <a:ext uri="{FF2B5EF4-FFF2-40B4-BE49-F238E27FC236}">
                <a16:creationId xmlns:a16="http://schemas.microsoft.com/office/drawing/2014/main" id="{A364062C-A8A1-41CE-8995-CE422C7B5DE9}"/>
              </a:ext>
            </a:extLst>
          </p:cNvPr>
          <p:cNvSpPr/>
          <p:nvPr/>
        </p:nvSpPr>
        <p:spPr>
          <a:xfrm>
            <a:off x="978739" y="4329549"/>
            <a:ext cx="10845885" cy="6802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グループディスカッションの時間がもう少し長ければよかったと思いました。</a:t>
            </a:r>
            <a:endParaRPr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発表後の時間がもっとあればよいなと感じました。何か生み出すことが目的ではないので、議論の時間がもっとあればよいなと感じました。</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グループ別に意見交換する時間が短かった。メンバーが発言した内容を整理してまとめるところまで進まなかったので。</a:t>
            </a:r>
            <a:r>
              <a:rPr lang="en-US" altLang="ja-JP" sz="12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              e</a:t>
            </a:r>
            <a:r>
              <a:rPr kumimoji="1" lang="en-US" altLang="ja-JP" sz="1200" dirty="0">
                <a:solidFill>
                  <a:schemeClr val="tx1"/>
                </a:solidFill>
                <a:latin typeface="Meiryo UI" panose="020B0604030504040204" pitchFamily="50" charset="-128"/>
                <a:ea typeface="Meiryo UI" panose="020B0604030504040204" pitchFamily="50" charset="-128"/>
              </a:rPr>
              <a:t>tc...</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2046B3D8-3209-4CF8-993C-E3285CF88C28}"/>
              </a:ext>
            </a:extLst>
          </p:cNvPr>
          <p:cNvSpPr/>
          <p:nvPr/>
        </p:nvSpPr>
        <p:spPr>
          <a:xfrm>
            <a:off x="978739" y="2892914"/>
            <a:ext cx="10845885" cy="9642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今回情報収集に勤しんでしまい本当の意味での「アイデアソン」としては不完全燃焼だったため。</a:t>
            </a:r>
            <a:endParaRPr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地域の</a:t>
            </a:r>
            <a:r>
              <a:rPr kumimoji="1" lang="en-US" altLang="ja-JP" sz="1200" dirty="0">
                <a:solidFill>
                  <a:schemeClr val="tx1"/>
                </a:solidFill>
                <a:latin typeface="Meiryo UI" panose="020B0604030504040204" pitchFamily="50" charset="-128"/>
                <a:ea typeface="Meiryo UI" panose="020B0604030504040204" pitchFamily="50" charset="-128"/>
              </a:rPr>
              <a:t>DX</a:t>
            </a:r>
            <a:r>
              <a:rPr kumimoji="1" lang="ja-JP" altLang="en-US" sz="1200" dirty="0">
                <a:solidFill>
                  <a:schemeClr val="tx1"/>
                </a:solidFill>
                <a:latin typeface="Meiryo UI" panose="020B0604030504040204" pitchFamily="50" charset="-128"/>
                <a:ea typeface="Meiryo UI" panose="020B0604030504040204" pitchFamily="50" charset="-128"/>
              </a:rPr>
              <a:t>やスマートシティは行政だけで進められるものではなく、産業界に加えて地域の知の拠点である大学との連携が必要かつ有効と考える。大学にとっても研究や教育のフィールドとなる身近な地域とつながれる機会にもなる。兵庫県域を代表する大学である神戸大学とは、地域の</a:t>
            </a:r>
            <a:r>
              <a:rPr kumimoji="1" lang="en-US" altLang="ja-JP" sz="1200" dirty="0">
                <a:solidFill>
                  <a:schemeClr val="tx1"/>
                </a:solidFill>
                <a:latin typeface="Meiryo UI" panose="020B0604030504040204" pitchFamily="50" charset="-128"/>
                <a:ea typeface="Meiryo UI" panose="020B0604030504040204" pitchFamily="50" charset="-128"/>
              </a:rPr>
              <a:t>DX</a:t>
            </a:r>
            <a:r>
              <a:rPr kumimoji="1" lang="ja-JP" altLang="en-US" sz="1200" dirty="0">
                <a:solidFill>
                  <a:schemeClr val="tx1"/>
                </a:solidFill>
                <a:latin typeface="Meiryo UI" panose="020B0604030504040204" pitchFamily="50" charset="-128"/>
                <a:ea typeface="Meiryo UI" panose="020B0604030504040204" pitchFamily="50" charset="-128"/>
              </a:rPr>
              <a:t>やスマートシティでもっと連携を深めたい。</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同じ職場の閉じた環境だけでは新しいアイデアや、施策の広がりは生まれないため、多くの刺激を受けつつ異なる観点からの意見等を参考にしていきたい。　　　　　　　　　　</a:t>
            </a:r>
            <a:r>
              <a:rPr lang="en-US" altLang="ja-JP" sz="1200" dirty="0">
                <a:solidFill>
                  <a:schemeClr val="tx1"/>
                </a:solidFill>
                <a:latin typeface="Meiryo UI" panose="020B0604030504040204" pitchFamily="50" charset="-128"/>
                <a:ea typeface="Meiryo UI" panose="020B0604030504040204" pitchFamily="50" charset="-128"/>
              </a:rPr>
              <a:t>e</a:t>
            </a:r>
            <a:r>
              <a:rPr kumimoji="1" lang="en-US" altLang="ja-JP" sz="1200" dirty="0">
                <a:solidFill>
                  <a:schemeClr val="tx1"/>
                </a:solidFill>
                <a:latin typeface="Meiryo UI" panose="020B0604030504040204" pitchFamily="50" charset="-128"/>
                <a:ea typeface="Meiryo UI" panose="020B0604030504040204" pitchFamily="50" charset="-128"/>
              </a:rPr>
              <a:t>tc...</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C3D4F8D4-5B09-40A3-B380-FE8CF08B02C8}"/>
              </a:ext>
            </a:extLst>
          </p:cNvPr>
          <p:cNvSpPr txBox="1"/>
          <p:nvPr/>
        </p:nvSpPr>
        <p:spPr>
          <a:xfrm>
            <a:off x="706316" y="5306662"/>
            <a:ext cx="8275341" cy="379848"/>
          </a:xfrm>
          <a:prstGeom prst="rect">
            <a:avLst/>
          </a:prstGeom>
          <a:noFill/>
        </p:spPr>
        <p:txBody>
          <a:bodyPr wrap="square" rtlCol="0">
            <a:spAutoFit/>
          </a:bodyPr>
          <a:lstStyle/>
          <a:p>
            <a:pPr>
              <a:lnSpc>
                <a:spcPts val="2300"/>
              </a:lnSpc>
            </a:pPr>
            <a:r>
              <a:rPr lang="en-US" altLang="ja-JP" sz="1600" dirty="0">
                <a:latin typeface="UD デジタル 教科書体 NK-B" panose="02020700000000000000" pitchFamily="18" charset="-128"/>
                <a:ea typeface="UD デジタル 教科書体 NK-B" panose="02020700000000000000" pitchFamily="18" charset="-128"/>
              </a:rPr>
              <a:t>9.</a:t>
            </a:r>
            <a:r>
              <a:rPr lang="ja-JP" altLang="en-US" sz="1600" dirty="0">
                <a:latin typeface="UD デジタル 教科書体 NK-B" panose="02020700000000000000" pitchFamily="18" charset="-128"/>
                <a:ea typeface="UD デジタル 教科書体 NK-B" panose="02020700000000000000" pitchFamily="18" charset="-128"/>
              </a:rPr>
              <a:t>　上記の質問</a:t>
            </a:r>
            <a:r>
              <a:rPr lang="en-US" altLang="ja-JP" sz="1600" dirty="0">
                <a:latin typeface="UD デジタル 教科書体 NK-B" panose="02020700000000000000" pitchFamily="18" charset="-128"/>
                <a:ea typeface="UD デジタル 教科書体 NK-B" panose="02020700000000000000" pitchFamily="18" charset="-128"/>
              </a:rPr>
              <a:t>8</a:t>
            </a:r>
            <a:r>
              <a:rPr lang="ja-JP" altLang="en-US" sz="1600" dirty="0">
                <a:latin typeface="UD デジタル 教科書体 NK-B" panose="02020700000000000000" pitchFamily="18" charset="-128"/>
                <a:ea typeface="UD デジタル 教科書体 NK-B" panose="02020700000000000000" pitchFamily="18" charset="-128"/>
              </a:rPr>
              <a:t>についてそのよう考える理由を少し詳細に教えてください</a:t>
            </a:r>
            <a:endParaRPr kumimoji="1" lang="en-US" altLang="ja-JP" sz="1600" dirty="0">
              <a:latin typeface="UD デジタル 教科書体 NK-B" panose="02020700000000000000" pitchFamily="18" charset="-128"/>
              <a:ea typeface="UD デジタル 教科書体 NK-B" panose="02020700000000000000" pitchFamily="18" charset="-128"/>
            </a:endParaRPr>
          </a:p>
        </p:txBody>
      </p:sp>
      <p:sp>
        <p:nvSpPr>
          <p:cNvPr id="17" name="正方形/長方形 16">
            <a:extLst>
              <a:ext uri="{FF2B5EF4-FFF2-40B4-BE49-F238E27FC236}">
                <a16:creationId xmlns:a16="http://schemas.microsoft.com/office/drawing/2014/main" id="{EB54E8BE-E940-41F0-9128-07CADFA2D5E6}"/>
              </a:ext>
            </a:extLst>
          </p:cNvPr>
          <p:cNvSpPr/>
          <p:nvPr/>
        </p:nvSpPr>
        <p:spPr>
          <a:xfrm>
            <a:off x="978739" y="5682136"/>
            <a:ext cx="10845885" cy="9246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　もう少しじっくり時間をかけて意見交換がしたかったです。</a:t>
            </a:r>
            <a:endParaRPr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自由に議論してよい、と言われると却って何から始めればよいかわからず難しかった。ある程度テーマが絞られた方が進めやすいと思う。また前半の講義パートも、ためになる内容だったが、人によってはすでに知っている部分があるかもしれないので、事前の資料共有で済ませ、グループワークの部分を長めにした方がよいかもしれない。</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学生の参加者数がそこまで多くなく、施策の受け手よりも実行側の意見の方がほとんどになってしまった。　　　　　　　　　　　　　　</a:t>
            </a:r>
            <a:r>
              <a:rPr lang="en-US" altLang="ja-JP" sz="12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           e</a:t>
            </a:r>
            <a:r>
              <a:rPr kumimoji="1" lang="en-US" altLang="ja-JP" sz="1200" dirty="0">
                <a:solidFill>
                  <a:schemeClr val="tx1"/>
                </a:solidFill>
                <a:latin typeface="Meiryo UI" panose="020B0604030504040204" pitchFamily="50" charset="-128"/>
                <a:ea typeface="Meiryo UI" panose="020B0604030504040204" pitchFamily="50" charset="-128"/>
              </a:rPr>
              <a:t>tc...</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aphicFrame>
        <p:nvGraphicFramePr>
          <p:cNvPr id="11" name="グラフ 10">
            <a:extLst>
              <a:ext uri="{FF2B5EF4-FFF2-40B4-BE49-F238E27FC236}">
                <a16:creationId xmlns:a16="http://schemas.microsoft.com/office/drawing/2014/main" id="{85E3CDE6-8C78-4FDB-8EC3-D38A5501BBCF}"/>
              </a:ext>
            </a:extLst>
          </p:cNvPr>
          <p:cNvGraphicFramePr>
            <a:graphicFrameLocks/>
          </p:cNvGraphicFramePr>
          <p:nvPr>
            <p:extLst>
              <p:ext uri="{D42A27DB-BD31-4B8C-83A1-F6EECF244321}">
                <p14:modId xmlns:p14="http://schemas.microsoft.com/office/powerpoint/2010/main" val="1149989689"/>
              </p:ext>
            </p:extLst>
          </p:nvPr>
        </p:nvGraphicFramePr>
        <p:xfrm>
          <a:off x="978739" y="867685"/>
          <a:ext cx="8366739" cy="16017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815848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A792722A-4F95-4ECF-9749-318595CDB7F6}" vid="{731BDA0F-136C-442D-B7DC-3F6D557576C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1975</TotalTime>
  <Words>1843</Words>
  <Application>Microsoft Office PowerPoint</Application>
  <PresentationFormat>ワイド画面</PresentationFormat>
  <Paragraphs>111</Paragraphs>
  <Slides>8</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vt:i4>
      </vt:variant>
    </vt:vector>
  </HeadingPairs>
  <TitlesOfParts>
    <vt:vector size="15" baseType="lpstr">
      <vt:lpstr>Meiryo UI</vt:lpstr>
      <vt:lpstr>UD デジタル 教科書体 NK-B</vt:lpstr>
      <vt:lpstr>メイリオ</vt:lpstr>
      <vt:lpstr>游ゴシック</vt:lpstr>
      <vt:lpstr>Arial</vt:lpstr>
      <vt:lpstr>Arial Black</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兵庫県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村瀬　将虎</cp:lastModifiedBy>
  <cp:revision>98</cp:revision>
  <cp:lastPrinted>2023-06-28T07:23:25Z</cp:lastPrinted>
  <dcterms:created xsi:type="dcterms:W3CDTF">2023-05-08T07:11:47Z</dcterms:created>
  <dcterms:modified xsi:type="dcterms:W3CDTF">2023-07-28T07:11:12Z</dcterms:modified>
</cp:coreProperties>
</file>