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73" r:id="rId2"/>
    <p:sldId id="278" r:id="rId3"/>
    <p:sldId id="257" r:id="rId4"/>
    <p:sldId id="277" r:id="rId5"/>
    <p:sldId id="275" r:id="rId6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75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CCFFFF"/>
    <a:srgbClr val="FFFF66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7" autoAdjust="0"/>
    <p:restoredTop sz="85793" autoAdjust="0"/>
  </p:normalViewPr>
  <p:slideViewPr>
    <p:cSldViewPr snapToGrid="0">
      <p:cViewPr varScale="1">
        <p:scale>
          <a:sx n="69" d="100"/>
          <a:sy n="69" d="100"/>
        </p:scale>
        <p:origin x="534" y="60"/>
      </p:cViewPr>
      <p:guideLst>
        <p:guide orient="horz" pos="2137"/>
        <p:guide pos="756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DB25BCCF-5A2A-420D-9BC4-131B9CF75D2F}" type="datetimeFigureOut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B7E4743-D5A2-41FE-8D00-3DF89057F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274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7E4743-D5A2-41FE-8D00-3DF89057F81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703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7E4743-D5A2-41FE-8D00-3DF89057F81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612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7E4743-D5A2-41FE-8D00-3DF89057F81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148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7E4743-D5A2-41FE-8D00-3DF89057F81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49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C4BF5-F84B-40C7-9E52-C47D12B6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80186F-4FEF-4FE7-A169-145453C82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6DCD71-F55E-46D0-B46C-3B2EE6841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11F-EE27-4933-BA28-222BAE4DC251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B160ED-0D6B-45F9-97B0-DC5243AE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4A6DB7-9100-4263-9570-10663061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6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D283B-9281-4969-B1ED-6ADF78E6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5C84AC-CE3D-499E-8A4C-B26DB155C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DCC725-C145-4D49-BF60-AFCDD2746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0166-357D-4380-B31E-C8892BD150E3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B2ECC4-977F-4FBB-8620-F60F71DD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274B9-55A3-4E33-B282-BF0DE90D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10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EA148C-5CFA-4FC3-BECE-03752519C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8F0D61-9C3D-4B4A-A13D-B79DCFAD4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156011-93D5-4716-9A9F-B459F97F1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B9F8-9B3A-4DBD-98A3-FAC077BC357A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867D88-FA2F-4C01-A23C-9C89A821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B471FA-DD77-4AC3-90AD-8553F27BB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26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6651CF-C75B-40A6-A0D4-118100404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6D8DEA-62C4-4BBB-AB3E-A7BC1A627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35034-DA26-426C-8098-11A771D4F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79BD-1A81-475D-9701-5C6672D69223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16CBC5-9ABE-471E-850E-CB1C7E859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9488AD-9441-427D-999E-94D02069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06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07839-1B9E-46F9-A53F-F935BB48C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D1FACC-8671-44BB-9E21-21CCAFE3D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644A29-5643-498B-9625-BE8BD068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CD1A-F5AB-4827-80D7-A7CDA96EF375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D7A080-87A0-4093-8593-DB91E821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3C1E5A-4D5B-4F5C-9D14-D2E70E1F7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90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610C74-5857-42B5-BFCB-59420C7BB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AE36C0-A129-47A7-B57B-8482EDA4D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866D461-EFBA-499E-8DCE-8FB273EED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9BFEA9-1761-4215-83DF-9B5F4D3C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BB-849F-443E-BAFD-00D1598467D8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AEDFFE-0F09-41FD-9FCA-E9C49EC6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AFD162-CC78-4F54-AA54-ACC827BD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22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FDDB7-5E27-4633-965B-260CCC1F9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6635EC-E32E-4252-B48D-F6CF866E2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AB22B2-F4E9-4726-A9A9-9707C95AA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6E1B7D2-0423-473F-8DD0-DBE3A853E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C0FE416-1C73-49AA-AB75-CD61E2957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A03C77-364F-4A1B-8228-2A9D7863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E10A-0548-469A-8DAE-3D239D8596F2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5C10CC4-6F42-4157-A868-5E7F783C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58A47A2-FC6F-4DB1-991B-BE577D300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4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BE8AD-79F1-4C88-B90B-5475D0452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9FFC35-A110-4E6F-9CC5-C0D184B9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8D01-9378-4667-820A-748C6FBB74FB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8D2021-2EC8-42FE-BBA2-CE18047B2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7DD4741-D8C8-4B51-B819-E424A4984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30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69C1D3-628F-4429-8644-B7F67FF9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E57A-2C1E-471F-ABFD-00D1F4BBDFFC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01CCBC-7CB9-473E-9CBE-53032F76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53379B-278B-4C14-925F-3C35EB9E5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68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E67A9B-CBD0-4E94-BF3B-FD8619EE1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F61CBD-D9B5-400B-92E3-0F8023556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808CB4-6DC2-49FE-B933-289A1BCAC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3952F1-D548-4DC2-935B-C4B12DF3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6D105-FAAE-4F91-8D26-D23AFB74880A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940228-4B2D-4679-A989-7A3C9154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FB591B-E8D7-43BA-A70F-8C075343D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91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EF0E28-BD88-4A7B-AAD8-23CC8BBBB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57A347-0998-4D4E-9D6C-71BACCE0A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C09583-7FF4-4C33-8EAC-DBE4746AD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ED6235-8BBB-4CD0-976B-343225191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74C9-B61B-45FC-9F99-62397CF887F3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1BB9E8-D7F9-4BED-9EA2-026668A4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A845E0-F879-464B-8480-5EE8733C6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16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6AD58B7-24D7-459E-9A33-6548A3817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418A28-B8F7-4C94-8C60-7C97C1EBA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17A4F3-4C01-40F6-AFD6-FB8707F86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57A5E-59F5-46B4-B8EC-98B5B91601EF}" type="datetime1">
              <a:rPr kumimoji="1" lang="ja-JP" altLang="en-US" smtClean="0"/>
              <a:t>2021/11/2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9AD266-1D8D-46AA-AC36-936800136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76CF08-68A7-424E-8ABC-BC32AB4EC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14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846D5EB-E183-467D-8CB8-3F663279EDD7}"/>
              </a:ext>
            </a:extLst>
          </p:cNvPr>
          <p:cNvSpPr/>
          <p:nvPr/>
        </p:nvSpPr>
        <p:spPr>
          <a:xfrm>
            <a:off x="277089" y="161717"/>
            <a:ext cx="11623965" cy="174591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40E666B-F41B-4B4C-801C-C002FB5ACE56}"/>
              </a:ext>
            </a:extLst>
          </p:cNvPr>
          <p:cNvSpPr txBox="1"/>
          <p:nvPr/>
        </p:nvSpPr>
        <p:spPr>
          <a:xfrm>
            <a:off x="2241077" y="295246"/>
            <a:ext cx="7571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第２回業務改革推進委員会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98F936-64CB-4FFC-BDD8-DA64F7AC2ECD}"/>
              </a:ext>
            </a:extLst>
          </p:cNvPr>
          <p:cNvSpPr txBox="1"/>
          <p:nvPr/>
        </p:nvSpPr>
        <p:spPr>
          <a:xfrm>
            <a:off x="5178859" y="1064367"/>
            <a:ext cx="6999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日時：令和３年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月９日（火）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10:00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11:30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場所：兵庫県庁第２号館２階参与員室（オンライン併用）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D2B2825-BDD0-4131-B551-A62488755407}"/>
              </a:ext>
            </a:extLst>
          </p:cNvPr>
          <p:cNvSpPr/>
          <p:nvPr/>
        </p:nvSpPr>
        <p:spPr>
          <a:xfrm>
            <a:off x="291603" y="2091554"/>
            <a:ext cx="11623965" cy="46245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B1788A-4363-438B-8564-FE93DD263F4B}"/>
              </a:ext>
            </a:extLst>
          </p:cNvPr>
          <p:cNvSpPr txBox="1"/>
          <p:nvPr/>
        </p:nvSpPr>
        <p:spPr>
          <a:xfrm>
            <a:off x="681747" y="2312148"/>
            <a:ext cx="11218650" cy="4071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１．開会</a:t>
            </a:r>
            <a:endParaRPr kumimoji="1" lang="en-US" altLang="ja-JP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２．議題</a:t>
            </a:r>
            <a:endParaRPr kumimoji="1" lang="en-US" altLang="ja-JP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（１）取組事例紹介のテーマに関する本県の取組状況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（２）民間企業の業務改革の取組事例紹介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①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＆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ジャパン執行役員　有賀委員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kumimoji="1"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社内のペーパーレス化の取組やテレワーク併用時の業務執行体制について</a:t>
            </a:r>
            <a:r>
              <a:rPr kumimoji="1" lang="en-US" altLang="ja-JP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パソナグループ常務執行役員　大日向委員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kumimoji="1"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社員の意識改革、従業員満足度を高める取組について</a:t>
            </a:r>
            <a:r>
              <a:rPr kumimoji="1" lang="en-US" altLang="ja-JP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</a:p>
          <a:p>
            <a:pPr>
              <a:lnSpc>
                <a:spcPts val="3500"/>
              </a:lnSpc>
            </a:pPr>
            <a:r>
              <a:rPr kumimoji="1"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３．閉会</a:t>
            </a:r>
            <a:endParaRPr kumimoji="1" lang="ja-JP" altLang="en-US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3F56BC-5D83-47E2-B033-B0DCC0FA2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1775" y="6356350"/>
            <a:ext cx="2743200" cy="365125"/>
          </a:xfrm>
        </p:spPr>
        <p:txBody>
          <a:bodyPr/>
          <a:lstStyle/>
          <a:p>
            <a:r>
              <a:rPr kumimoji="1" lang="ja-JP" altLang="en-US" sz="1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83132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AE1C559-B948-4C20-A528-8F7784578AB0}"/>
              </a:ext>
            </a:extLst>
          </p:cNvPr>
          <p:cNvSpPr txBox="1"/>
          <p:nvPr/>
        </p:nvSpPr>
        <p:spPr>
          <a:xfrm>
            <a:off x="797178" y="4250352"/>
            <a:ext cx="1394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事務局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7E480FE-1321-4603-9454-910C4178C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670473"/>
              </p:ext>
            </p:extLst>
          </p:nvPr>
        </p:nvGraphicFramePr>
        <p:xfrm>
          <a:off x="1002428" y="4577474"/>
          <a:ext cx="6628082" cy="2077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159712">
                  <a:extLst>
                    <a:ext uri="{9D8B030D-6E8A-4147-A177-3AD203B41FA5}">
                      <a16:colId xmlns:a16="http://schemas.microsoft.com/office/drawing/2014/main" val="1342172631"/>
                    </a:ext>
                  </a:extLst>
                </a:gridCol>
                <a:gridCol w="4468370">
                  <a:extLst>
                    <a:ext uri="{9D8B030D-6E8A-4147-A177-3AD203B41FA5}">
                      <a16:colId xmlns:a16="http://schemas.microsoft.com/office/drawing/2014/main" val="3261214091"/>
                    </a:ext>
                  </a:extLst>
                </a:gridCol>
              </a:tblGrid>
              <a:tr h="263431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1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　　名</a:t>
                      </a:r>
                      <a:endParaRPr lang="ja-JP" sz="1600" b="1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1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　　　職</a:t>
                      </a:r>
                      <a:endParaRPr lang="ja-JP" sz="1600" b="1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590096"/>
                  </a:ext>
                </a:extLst>
              </a:tr>
              <a:tr h="263431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b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 橋　浩 一 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新県政推進室長兼企画県民部長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9850598"/>
                  </a:ext>
                </a:extLst>
              </a:tr>
              <a:tr h="263431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赤 澤　 　茂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情報戦略監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5756078"/>
                  </a:ext>
                </a:extLst>
              </a:tr>
              <a:tr h="263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有 田　一 成</a:t>
                      </a:r>
                      <a:endParaRPr lang="ja-JP" altLang="ja-JP" sz="1600" b="0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新県政推進室次長兼企画財政局長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4901462"/>
                  </a:ext>
                </a:extLst>
              </a:tr>
              <a:tr h="263431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吉 髙　昌 広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企画県民部科学情報局長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4615159"/>
                  </a:ext>
                </a:extLst>
              </a:tr>
              <a:tr h="263431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津 川　誠 司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企画県民部参事（情報政策担当）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2309735"/>
                  </a:ext>
                </a:extLst>
              </a:tr>
              <a:tr h="248448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松 本　尚 久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企画県民部科学情報局デジタル改革課長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4230013"/>
                  </a:ext>
                </a:extLst>
              </a:tr>
              <a:tr h="248448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篠 井　省 吾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新県政推進室参事兼新行政課長</a:t>
                      </a:r>
                      <a:endParaRPr lang="ja-JP" sz="1600" b="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508740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718CE5-4189-4639-8241-9EA1C4A6EB53}"/>
              </a:ext>
            </a:extLst>
          </p:cNvPr>
          <p:cNvSpPr txBox="1"/>
          <p:nvPr/>
        </p:nvSpPr>
        <p:spPr>
          <a:xfrm>
            <a:off x="721633" y="698669"/>
            <a:ext cx="171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34AEBA5-15BC-40DD-A9F1-6E64ECA20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288592"/>
              </p:ext>
            </p:extLst>
          </p:nvPr>
        </p:nvGraphicFramePr>
        <p:xfrm>
          <a:off x="876300" y="1053686"/>
          <a:ext cx="10502900" cy="3085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8500">
                  <a:extLst>
                    <a:ext uri="{9D8B030D-6E8A-4147-A177-3AD203B41FA5}">
                      <a16:colId xmlns:a16="http://schemas.microsoft.com/office/drawing/2014/main" val="3274862123"/>
                    </a:ext>
                  </a:extLst>
                </a:gridCol>
                <a:gridCol w="6337300">
                  <a:extLst>
                    <a:ext uri="{9D8B030D-6E8A-4147-A177-3AD203B41FA5}">
                      <a16:colId xmlns:a16="http://schemas.microsoft.com/office/drawing/2014/main" val="3806096149"/>
                    </a:ext>
                  </a:extLst>
                </a:gridCol>
                <a:gridCol w="2197100">
                  <a:extLst>
                    <a:ext uri="{9D8B030D-6E8A-4147-A177-3AD203B41FA5}">
                      <a16:colId xmlns:a16="http://schemas.microsoft.com/office/drawing/2014/main" val="2502200789"/>
                    </a:ext>
                  </a:extLst>
                </a:gridCol>
              </a:tblGrid>
              <a:tr h="3856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1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　名</a:t>
                      </a:r>
                      <a:endParaRPr lang="ja-JP" sz="1800" b="1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1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　職</a:t>
                      </a:r>
                      <a:endParaRPr lang="ja-JP" sz="1800" b="1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1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</a:t>
                      </a:r>
                      <a:r>
                        <a:rPr lang="ja-JP" altLang="en-US" sz="1800" b="1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sz="1800" b="1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欠</a:t>
                      </a:r>
                      <a:endParaRPr lang="ja-JP" sz="1800" b="1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5511022"/>
                  </a:ext>
                </a:extLst>
              </a:tr>
              <a:tr h="3856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有賀　亮平</a:t>
                      </a:r>
                      <a:endParaRPr lang="ja-JP" sz="18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</a:t>
                      </a: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＆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G</a:t>
                      </a: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ジャパン執行役員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　席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7404531"/>
                  </a:ext>
                </a:extLst>
              </a:tr>
              <a:tr h="3856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市瀬　英夫</a:t>
                      </a:r>
                      <a:endParaRPr lang="ja-JP" sz="18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デル・テクノロジーズ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株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)CTO</a:t>
                      </a: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 ディレクター（公共担当）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　席</a:t>
                      </a:r>
                      <a:endParaRPr lang="ja-JP" altLang="ja-JP" sz="16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5775653"/>
                  </a:ext>
                </a:extLst>
              </a:tr>
              <a:tr h="3856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岩﨑　尚子</a:t>
                      </a:r>
                      <a:endParaRPr lang="ja-JP" sz="18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早稲田大学電子政府･自治体研究所教授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　席</a:t>
                      </a:r>
                      <a:endParaRPr lang="ja-JP" altLang="ja-JP" sz="16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3252489"/>
                  </a:ext>
                </a:extLst>
              </a:tr>
              <a:tr h="3856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上村</a:t>
                      </a: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lang="ja-JP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敏之</a:t>
                      </a:r>
                      <a:endParaRPr lang="ja-JP" sz="18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関西学院大学経済学部教授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　席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4953838"/>
                  </a:ext>
                </a:extLst>
              </a:tr>
              <a:tr h="3856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大日向 由香里</a:t>
                      </a:r>
                      <a:endParaRPr lang="ja-JP" sz="18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株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パソナグループ常務執行役員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　席</a:t>
                      </a:r>
                      <a:endParaRPr lang="ja-JP" altLang="en-US" sz="16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1433248"/>
                  </a:ext>
                </a:extLst>
              </a:tr>
              <a:tr h="3856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開本　浩矢</a:t>
                      </a:r>
                      <a:endParaRPr lang="ja-JP" sz="18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大阪大学大学院経済学研究科教授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オンライン出席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4706581"/>
                  </a:ext>
                </a:extLst>
              </a:tr>
              <a:tr h="3856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吉本　知之</a:t>
                      </a:r>
                      <a:endParaRPr lang="ja-JP" sz="18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兵庫県社会福祉協議会会長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　席</a:t>
                      </a:r>
                      <a:endParaRPr lang="ja-JP" sz="1600" b="0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明朝" panose="02020609040205080304" pitchFamily="17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1763329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BA67E5-DEEF-49E6-A5BF-8A9239A4061C}"/>
              </a:ext>
            </a:extLst>
          </p:cNvPr>
          <p:cNvSpPr/>
          <p:nvPr/>
        </p:nvSpPr>
        <p:spPr>
          <a:xfrm>
            <a:off x="0" y="2"/>
            <a:ext cx="12192000" cy="68203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68FDC3-F82B-4581-91DD-F65F25BF385D}"/>
              </a:ext>
            </a:extLst>
          </p:cNvPr>
          <p:cNvSpPr txBox="1"/>
          <p:nvPr/>
        </p:nvSpPr>
        <p:spPr>
          <a:xfrm>
            <a:off x="3195384" y="116157"/>
            <a:ext cx="5790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第２回業務改革推進委員会　出席者名簿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A5EEC810-333A-438E-BC95-1D8D892B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7918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r>
              <a:rPr lang="ja-JP" altLang="en-US" sz="1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43929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6D0F7A3D-D41B-4E4D-BF95-123536E4CA48}"/>
              </a:ext>
            </a:extLst>
          </p:cNvPr>
          <p:cNvSpPr/>
          <p:nvPr/>
        </p:nvSpPr>
        <p:spPr>
          <a:xfrm>
            <a:off x="138057" y="941823"/>
            <a:ext cx="11915398" cy="104600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67468E2-2747-40D0-811B-18C28501BE15}"/>
              </a:ext>
            </a:extLst>
          </p:cNvPr>
          <p:cNvSpPr/>
          <p:nvPr/>
        </p:nvSpPr>
        <p:spPr>
          <a:xfrm>
            <a:off x="0" y="1"/>
            <a:ext cx="12192000" cy="85969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753B8EF-4E27-4F7F-A0D7-3EC5FF4616B0}"/>
              </a:ext>
            </a:extLst>
          </p:cNvPr>
          <p:cNvSpPr txBox="1"/>
          <p:nvPr/>
        </p:nvSpPr>
        <p:spPr>
          <a:xfrm>
            <a:off x="-78836" y="49362"/>
            <a:ext cx="9711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（１）取組事例紹介のテーマに関する本県の取組状況</a:t>
            </a:r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B418EF-38EE-422B-93B3-0E48E6FB0296}"/>
              </a:ext>
            </a:extLst>
          </p:cNvPr>
          <p:cNvSpPr txBox="1"/>
          <p:nvPr/>
        </p:nvSpPr>
        <p:spPr>
          <a:xfrm>
            <a:off x="552203" y="396414"/>
            <a:ext cx="5312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　ペーパーレス化の取組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8A8D463D-3AE5-485E-8147-EBAF3BD77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74716"/>
              </p:ext>
            </p:extLst>
          </p:nvPr>
        </p:nvGraphicFramePr>
        <p:xfrm>
          <a:off x="228125" y="2060595"/>
          <a:ext cx="11860455" cy="467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996">
                  <a:extLst>
                    <a:ext uri="{9D8B030D-6E8A-4147-A177-3AD203B41FA5}">
                      <a16:colId xmlns:a16="http://schemas.microsoft.com/office/drawing/2014/main" val="2348378422"/>
                    </a:ext>
                  </a:extLst>
                </a:gridCol>
                <a:gridCol w="5386915">
                  <a:extLst>
                    <a:ext uri="{9D8B030D-6E8A-4147-A177-3AD203B41FA5}">
                      <a16:colId xmlns:a16="http://schemas.microsoft.com/office/drawing/2014/main" val="2020346104"/>
                    </a:ext>
                  </a:extLst>
                </a:gridCol>
                <a:gridCol w="4662544">
                  <a:extLst>
                    <a:ext uri="{9D8B030D-6E8A-4147-A177-3AD203B41FA5}">
                      <a16:colId xmlns:a16="http://schemas.microsoft.com/office/drawing/2014/main" val="3035874511"/>
                    </a:ext>
                  </a:extLst>
                </a:gridCol>
              </a:tblGrid>
              <a:tr h="339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R3</a:t>
                      </a:r>
                      <a:r>
                        <a:rPr kumimoji="1" lang="ja-JP" altLang="en-US" sz="1600" dirty="0"/>
                        <a:t>年度の主な取組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ペーパーレス化の主な課題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6234594"/>
                  </a:ext>
                </a:extLst>
              </a:tr>
              <a:tr h="1077801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ペーパーレス会議の推進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･タブレット端末等を活用し、県議会や本庁全部局の本監査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をペーパーレスで開催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(※R3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監査資料印刷費：約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200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万円削減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･ペーパーレス会議システム、ビジネスチャットツール、大型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ディスプレイ等を活用し、庁内会議のペーパーレス化を促進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(※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ペーパーレス会議システム利用回数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659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回：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R3.4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～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実績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</a:t>
                      </a: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県民局等の本監査のペーパーレス化をはじめ、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既存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ツールの有効活用による</a:t>
                      </a:r>
                      <a:r>
                        <a:rPr kumimoji="1" lang="ja-JP" altLang="en-US" sz="1400" b="1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庁内会議等のさらなるペー</a:t>
                      </a:r>
                      <a:endParaRPr kumimoji="1" lang="en-US" altLang="ja-JP" sz="1400" b="1" u="sng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4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ja-JP" altLang="en-US" sz="1400" b="1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パーレス化の促進</a:t>
                      </a:r>
                      <a:endParaRPr kumimoji="1" lang="en-US" altLang="ja-JP" sz="1400" b="1" u="sng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9145434"/>
                  </a:ext>
                </a:extLst>
              </a:tr>
              <a:tr h="1080654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押印･書面規制･対面規制の見直し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･申請手続等の押印廃止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97.9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％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：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月時点）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･公印押印の省略対象の拡大を検討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･書面･対面規制の具体的な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｢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見直し項目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｣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を示し、今年度棚卸し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を実施した全ての行政手続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(16,758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手続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を対象に見直しを実施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･押印を廃止できない手続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（実印や金融機関届出印を求める手続、請願手続など）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･公印を省略できない手続は、</a:t>
                      </a:r>
                      <a:r>
                        <a:rPr kumimoji="1" lang="ja-JP" altLang="en-US" sz="1400" b="1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電子契約･電子公印を導入</a:t>
                      </a: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R4</a:t>
                      </a: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年度は試験的な導入を実施予定）</a:t>
                      </a:r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･書面の削減をどこまで進めることができるか</a:t>
                      </a:r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3585097"/>
                  </a:ext>
                </a:extLst>
              </a:tr>
              <a:tr h="121431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行政手続オンライン化等の推進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･モデル業務を選定して業務プロセスの見直し･オンライン化を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先行実施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･各部局で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｢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行政手続オンライン化推進方策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｣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を策定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(R3.10)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し、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 効果性・実現性の高い手続から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順次オンライン化を推進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(※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推進方策の概要：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R3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～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R5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に、①主要手続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400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件以上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は「国の対</a:t>
                      </a:r>
                      <a:endParaRPr kumimoji="1" lang="en-US" altLang="ja-JP" sz="14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応」や「書面・対面が必要」なものを除く全て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(153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手続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kumimoji="1" lang="ja-JP" altLang="en-US" sz="1400" spc="-100" baseline="0" dirty="0" err="1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、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②その他 </a:t>
                      </a:r>
                      <a:endParaRPr kumimoji="1" lang="en-US" altLang="ja-JP" sz="14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の優先手続を含んだ全体では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3,919</a:t>
                      </a:r>
                      <a:r>
                        <a:rPr kumimoji="1" lang="ja-JP" altLang="en-US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手続をオンライン化</a:t>
                      </a:r>
                      <a:r>
                        <a:rPr kumimoji="1" lang="en-US" altLang="ja-JP" sz="14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･</a:t>
                      </a:r>
                      <a:r>
                        <a:rPr kumimoji="1" lang="ja-JP" altLang="en-US" sz="1400" b="1" u="sng" kern="120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原本添付、書面交付が必要</a:t>
                      </a: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な手続がある</a:t>
                      </a:r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･</a:t>
                      </a:r>
                      <a:r>
                        <a:rPr kumimoji="1" lang="ja-JP" altLang="en-US" sz="1400" b="1" u="sng" kern="120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オンライン利用率の向上</a:t>
                      </a:r>
                      <a:endParaRPr kumimoji="1" lang="en-US" altLang="ja-JP" sz="1400" b="1" u="sng" kern="120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6888936"/>
                  </a:ext>
                </a:extLst>
              </a:tr>
              <a:tr h="750567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電子決裁の推進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･文書管理システムの機能向上や、財務会計システムへの電子決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裁機能の搭載等、電子決裁の推進に資するシステム改修を実施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(※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電子決裁率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27.8%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：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R3.4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～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実績</a:t>
                      </a:r>
                      <a:r>
                        <a:rPr kumimoji="1"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･新たな機能の有効活用による、</a:t>
                      </a:r>
                      <a:r>
                        <a:rPr kumimoji="1" lang="ja-JP" altLang="en-US" sz="1400" b="1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電子決裁の徹底</a:t>
                      </a:r>
                      <a:endParaRPr kumimoji="1" lang="en-US" altLang="ja-JP" sz="1400" b="1" u="sng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006104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1DDACB4-33CF-42DB-B392-CDC3748F13FD}"/>
              </a:ext>
            </a:extLst>
          </p:cNvPr>
          <p:cNvSpPr txBox="1"/>
          <p:nvPr/>
        </p:nvSpPr>
        <p:spPr>
          <a:xfrm>
            <a:off x="248900" y="996872"/>
            <a:ext cx="3339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 b="1" dirty="0"/>
              <a:t>環境率先行動計画（ステップ６）</a:t>
            </a:r>
            <a:endParaRPr lang="en-US" altLang="ja-JP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50F9A3-3F14-49E1-A85F-3C6BF33F7451}"/>
              </a:ext>
            </a:extLst>
          </p:cNvPr>
          <p:cNvSpPr txBox="1"/>
          <p:nvPr/>
        </p:nvSpPr>
        <p:spPr>
          <a:xfrm>
            <a:off x="218423" y="1308731"/>
            <a:ext cx="666978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</a:t>
            </a:r>
            <a:r>
              <a:rPr lang="en-US" altLang="ja-JP" sz="17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17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コピー用紙使用量の削減 ▲１０％以上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※R7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年度目標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(R1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年度比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4686A8-4CFD-424B-AF14-0DA9A8D0EB3E}"/>
              </a:ext>
            </a:extLst>
          </p:cNvPr>
          <p:cNvSpPr txBox="1"/>
          <p:nvPr/>
        </p:nvSpPr>
        <p:spPr>
          <a:xfrm>
            <a:off x="724307" y="1637317"/>
            <a:ext cx="5345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一般行政部門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91,188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千枚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 約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64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3714CBC-086C-4B85-BF5F-29EA1A1B5321}"/>
              </a:ext>
            </a:extLst>
          </p:cNvPr>
          <p:cNvSpPr txBox="1"/>
          <p:nvPr/>
        </p:nvSpPr>
        <p:spPr>
          <a:xfrm>
            <a:off x="3232283" y="1013072"/>
            <a:ext cx="1717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※R3.3.29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策定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CDF41A-1527-4725-BD5D-78B419BEBD77}"/>
              </a:ext>
            </a:extLst>
          </p:cNvPr>
          <p:cNvSpPr txBox="1"/>
          <p:nvPr/>
        </p:nvSpPr>
        <p:spPr>
          <a:xfrm>
            <a:off x="6680389" y="916351"/>
            <a:ext cx="534535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重点取組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デジタル行政の推進によるコピー用紙使用量の削減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・テレビ会議システムやモバイルパソコンなどの活用による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会議資料のペーパーレス化の推進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F66D38-951B-4C81-8D20-955DA84DF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7922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r>
              <a:rPr lang="ja-JP" altLang="en-US" sz="1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230875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358A0B0-4C28-4CAC-8C2D-59DE68EAAF5A}"/>
              </a:ext>
            </a:extLst>
          </p:cNvPr>
          <p:cNvSpPr/>
          <p:nvPr/>
        </p:nvSpPr>
        <p:spPr>
          <a:xfrm>
            <a:off x="6428510" y="3452828"/>
            <a:ext cx="5570490" cy="321633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14A64F7-2997-49B5-8E02-EBD6B8449225}"/>
              </a:ext>
            </a:extLst>
          </p:cNvPr>
          <p:cNvSpPr/>
          <p:nvPr/>
        </p:nvSpPr>
        <p:spPr>
          <a:xfrm>
            <a:off x="0" y="1"/>
            <a:ext cx="12192000" cy="860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22E6BF-79C2-4AF7-999B-F0869F069BF7}"/>
              </a:ext>
            </a:extLst>
          </p:cNvPr>
          <p:cNvSpPr txBox="1"/>
          <p:nvPr/>
        </p:nvSpPr>
        <p:spPr>
          <a:xfrm>
            <a:off x="-78836" y="49362"/>
            <a:ext cx="9711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（１）取組事例紹介のテーマに関する本県の取組状況</a:t>
            </a:r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ADC6B2E-335F-4C57-99B7-979977680AAD}"/>
              </a:ext>
            </a:extLst>
          </p:cNvPr>
          <p:cNvSpPr txBox="1"/>
          <p:nvPr/>
        </p:nvSpPr>
        <p:spPr>
          <a:xfrm>
            <a:off x="552203" y="407499"/>
            <a:ext cx="7235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　テレワーク活用時の業務執行体制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98F624-1ABF-4AE9-97A8-3A2A42D8CFD2}"/>
              </a:ext>
            </a:extLst>
          </p:cNvPr>
          <p:cNvSpPr txBox="1"/>
          <p:nvPr/>
        </p:nvSpPr>
        <p:spPr>
          <a:xfrm>
            <a:off x="200603" y="1113782"/>
            <a:ext cx="5096611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　出勤削減の状況（緊急事態宣言期間中）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A56E8A-A648-4BCC-B70B-8FD651272D29}"/>
              </a:ext>
            </a:extLst>
          </p:cNvPr>
          <p:cNvSpPr txBox="1"/>
          <p:nvPr/>
        </p:nvSpPr>
        <p:spPr>
          <a:xfrm>
            <a:off x="200604" y="2610389"/>
            <a:ext cx="3882666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　テレワークの執務環境と課題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4A1E7846-1D6C-4FF0-8179-7D102A9DB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888699"/>
              </p:ext>
            </p:extLst>
          </p:nvPr>
        </p:nvGraphicFramePr>
        <p:xfrm>
          <a:off x="220710" y="3402725"/>
          <a:ext cx="6096960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417">
                  <a:extLst>
                    <a:ext uri="{9D8B030D-6E8A-4147-A177-3AD203B41FA5}">
                      <a16:colId xmlns:a16="http://schemas.microsoft.com/office/drawing/2014/main" val="3892935078"/>
                    </a:ext>
                  </a:extLst>
                </a:gridCol>
                <a:gridCol w="3948543">
                  <a:extLst>
                    <a:ext uri="{9D8B030D-6E8A-4147-A177-3AD203B41FA5}">
                      <a16:colId xmlns:a16="http://schemas.microsoft.com/office/drawing/2014/main" val="117047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項　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説　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693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テレワーク兵庫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簡単・安全に自宅から職場のパソコンにリモートアクセスが可能（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R2.11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～）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44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モバイルパソコン</a:t>
                      </a:r>
                      <a:endParaRPr kumimoji="1" lang="en-US" altLang="ja-JP" sz="1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1,000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台）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spc="-2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出張先、移動時、会議室など自席以外から県庁</a:t>
                      </a:r>
                      <a:r>
                        <a:rPr kumimoji="1" lang="en-US" altLang="ja-JP" sz="1600" spc="-2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WAN</a:t>
                      </a:r>
                      <a:r>
                        <a:rPr kumimoji="1" lang="ja-JP" altLang="en-US" sz="1600" spc="-2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やインターネットにアクセス可能（</a:t>
                      </a:r>
                      <a:r>
                        <a:rPr kumimoji="1" lang="en-US" altLang="ja-JP" sz="1600" spc="-2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R3.1</a:t>
                      </a:r>
                      <a:r>
                        <a:rPr kumimoji="1" lang="ja-JP" altLang="en-US" sz="1600" spc="-2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～）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155806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電話転送機能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県民等からの電話を、在宅勤務中の職員の携帯電話に転送可能（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R3.3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～）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36339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タブレット端末</a:t>
                      </a:r>
                      <a:endParaRPr kumimoji="1" lang="en-US" altLang="ja-JP" sz="1800" kern="1200" dirty="0">
                        <a:solidFill>
                          <a:schemeClr val="dk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1,030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台）</a:t>
                      </a:r>
                      <a:endParaRPr kumimoji="1" lang="ja-JP" altLang="en-US" sz="1800" kern="1200" dirty="0">
                        <a:solidFill>
                          <a:schemeClr val="dk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現場での簡易なデータ入力、資料提示やペーパーレス会議等に活用（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R3.3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～）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392938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1700" kern="1200" dirty="0">
                          <a:solidFill>
                            <a:schemeClr val="dk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サテライトオフィス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在宅勤務の補完として、全県民局･県民センター管内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20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カ所で運用（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R3.11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現在）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5899567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94899CF-528E-48CD-83D7-690578828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034620"/>
              </p:ext>
            </p:extLst>
          </p:nvPr>
        </p:nvGraphicFramePr>
        <p:xfrm>
          <a:off x="425230" y="1578306"/>
          <a:ext cx="624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28940933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3695361837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822497166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876502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期間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本庁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地方機関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60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R3.8.20〜9.30</a:t>
                      </a:r>
                      <a:endParaRPr kumimoji="1" lang="ja-JP" altLang="en-US" sz="18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</a:t>
                      </a:r>
                      <a:r>
                        <a:rPr kumimoji="1" lang="en-US" altLang="ja-JP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45.8</a:t>
                      </a:r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</a:t>
                      </a:r>
                      <a:r>
                        <a:rPr kumimoji="1" lang="en-US" altLang="ja-JP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40.4</a:t>
                      </a:r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</a:t>
                      </a:r>
                      <a:r>
                        <a:rPr kumimoji="1" lang="en-US" altLang="ja-JP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42.1</a:t>
                      </a:r>
                      <a:r>
                        <a:rPr kumimoji="1" lang="ja-JP" altLang="en-US" sz="1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373802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1365B4-16C1-48E2-BFAD-75CD4E3734B1}"/>
              </a:ext>
            </a:extLst>
          </p:cNvPr>
          <p:cNvSpPr txBox="1"/>
          <p:nvPr/>
        </p:nvSpPr>
        <p:spPr>
          <a:xfrm>
            <a:off x="6783156" y="1560420"/>
            <a:ext cx="4788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コロナ感染症対策業務に従事する職員を除く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D08507-70CF-443C-91E0-9D3CB0D7B400}"/>
              </a:ext>
            </a:extLst>
          </p:cNvPr>
          <p:cNvSpPr txBox="1"/>
          <p:nvPr/>
        </p:nvSpPr>
        <p:spPr>
          <a:xfrm>
            <a:off x="6665155" y="3697112"/>
            <a:ext cx="383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ja-JP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テレワーク活用時の主な課題</a:t>
            </a:r>
            <a:endParaRPr lang="en-US" altLang="ja-JP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4DF3955-9B47-47D1-9761-E94080D37E48}"/>
              </a:ext>
            </a:extLst>
          </p:cNvPr>
          <p:cNvSpPr txBox="1"/>
          <p:nvPr/>
        </p:nvSpPr>
        <p:spPr>
          <a:xfrm>
            <a:off x="6560687" y="4260768"/>
            <a:ext cx="533384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リモートによる意思決定に対する意識が低い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spcBef>
                <a:spcPts val="18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・さらなる</a:t>
            </a:r>
            <a:r>
              <a:rPr lang="ja-JP" altLang="en-US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資料管理の電子化が必要</a:t>
            </a:r>
            <a:endParaRPr lang="en-US" altLang="ja-JP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18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在宅勤務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推進に対する</a:t>
            </a:r>
            <a:r>
              <a:rPr lang="ja-JP" altLang="ja-JP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管理職の理解や意識改</a:t>
            </a:r>
            <a:endParaRPr lang="en-US" altLang="ja-JP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ja-JP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革が必要</a:t>
            </a:r>
            <a:endParaRPr lang="en-US" altLang="ja-JP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18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画面共有に適した資料を作成する意識が低い</a:t>
            </a:r>
            <a:endParaRPr lang="en-US" altLang="ja-JP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6B8F19A-C286-4F99-82C8-E557808EAFBF}"/>
              </a:ext>
            </a:extLst>
          </p:cNvPr>
          <p:cNvSpPr txBox="1"/>
          <p:nvPr/>
        </p:nvSpPr>
        <p:spPr>
          <a:xfrm>
            <a:off x="6790589" y="1993243"/>
            <a:ext cx="5239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※R3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年度から「在宅勤務推進月間」を全庁及び各部局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で設定（全庁推進月間：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月）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3DBA9C7-11F3-417D-BD56-93C974B347D9}"/>
              </a:ext>
            </a:extLst>
          </p:cNvPr>
          <p:cNvSpPr txBox="1"/>
          <p:nvPr/>
        </p:nvSpPr>
        <p:spPr>
          <a:xfrm>
            <a:off x="220710" y="3000708"/>
            <a:ext cx="4960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執務環境の整備により協議方法や連絡体制が充実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AFC6209-A0E8-41E8-A954-B7FA61D7B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1773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r>
              <a:rPr lang="ja-JP" altLang="en-US" sz="1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203226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2E4F02-CA08-4F5B-BC6E-CC8D0C2F2C8A}"/>
              </a:ext>
            </a:extLst>
          </p:cNvPr>
          <p:cNvSpPr/>
          <p:nvPr/>
        </p:nvSpPr>
        <p:spPr>
          <a:xfrm>
            <a:off x="0" y="1"/>
            <a:ext cx="12192000" cy="860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52300E-2409-4177-8E37-785C42269A05}"/>
              </a:ext>
            </a:extLst>
          </p:cNvPr>
          <p:cNvSpPr txBox="1"/>
          <p:nvPr/>
        </p:nvSpPr>
        <p:spPr>
          <a:xfrm>
            <a:off x="-78836" y="49362"/>
            <a:ext cx="9711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（１）取組事例紹介のテーマに関する本県の取組状況</a:t>
            </a:r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45618B-EF2A-4FB0-A4C8-5E09029E9535}"/>
              </a:ext>
            </a:extLst>
          </p:cNvPr>
          <p:cNvSpPr txBox="1"/>
          <p:nvPr/>
        </p:nvSpPr>
        <p:spPr>
          <a:xfrm>
            <a:off x="552203" y="399429"/>
            <a:ext cx="739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　職員の意識改革、満足度を高める取組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1ECB6A7A-4EA4-43FF-A702-FB050B34A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037240"/>
              </p:ext>
            </p:extLst>
          </p:nvPr>
        </p:nvGraphicFramePr>
        <p:xfrm>
          <a:off x="277091" y="1002894"/>
          <a:ext cx="11669103" cy="4255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231">
                  <a:extLst>
                    <a:ext uri="{9D8B030D-6E8A-4147-A177-3AD203B41FA5}">
                      <a16:colId xmlns:a16="http://schemas.microsoft.com/office/drawing/2014/main" val="2348378422"/>
                    </a:ext>
                  </a:extLst>
                </a:gridCol>
                <a:gridCol w="8419872">
                  <a:extLst>
                    <a:ext uri="{9D8B030D-6E8A-4147-A177-3AD203B41FA5}">
                      <a16:colId xmlns:a16="http://schemas.microsoft.com/office/drawing/2014/main" val="2020346104"/>
                    </a:ext>
                  </a:extLst>
                </a:gridCol>
              </a:tblGrid>
              <a:tr h="4423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主な取組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6234594"/>
                  </a:ext>
                </a:extLst>
              </a:tr>
              <a:tr h="929229">
                <a:tc>
                  <a:txBody>
                    <a:bodyPr/>
                    <a:lstStyle/>
                    <a:p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職員提案の実施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毎年度募集し</a:t>
                      </a:r>
                      <a:r>
                        <a:rPr kumimoji="1" lang="ja-JP" altLang="en-US" sz="1600" u="sng" kern="120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優秀な提案は表彰を実施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。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R3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年度は「</a:t>
                      </a:r>
                      <a:r>
                        <a:rPr kumimoji="1" lang="ja-JP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行政のデジタル化の動向等を踏まえた</a:t>
                      </a:r>
                      <a:endParaRPr kumimoji="1" lang="en-US" altLang="ja-JP" sz="1600" kern="1200" dirty="0">
                        <a:solidFill>
                          <a:schemeClr val="dk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 </a:t>
                      </a:r>
                      <a:r>
                        <a:rPr kumimoji="1" lang="ja-JP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業務プロセスの見直し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」を提案課題に加え、</a:t>
                      </a:r>
                      <a:r>
                        <a:rPr kumimoji="1" lang="en-US" altLang="ja-JP" sz="1600" u="sng" kern="120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ICT</a:t>
                      </a:r>
                      <a:r>
                        <a:rPr kumimoji="1" lang="ja-JP" altLang="en-US" sz="1600" u="sng" kern="120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を活用した業務改革の提案を募集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。</a:t>
                      </a:r>
                      <a:endParaRPr kumimoji="1" lang="en-US" altLang="ja-JP" sz="1600" kern="1200" dirty="0">
                        <a:solidFill>
                          <a:schemeClr val="dk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 　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職員提案の件数（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R1:91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件、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R2:112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件、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R3:121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件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(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うち業務プロセス見直し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72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件</a:t>
                      </a:r>
                      <a:r>
                        <a:rPr kumimoji="1" lang="en-US" altLang="ja-JP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)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3585097"/>
                  </a:ext>
                </a:extLst>
              </a:tr>
              <a:tr h="1157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ＩＣＴ人材の育成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職員のデジタルリテラシーの向上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等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を通じて、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ＩＣＴ活用の意識を</a:t>
                      </a:r>
                      <a:r>
                        <a:rPr kumimoji="1" lang="ja-JP" altLang="en-US" sz="1600" u="sng" kern="120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高める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ため、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ハンズ</a:t>
                      </a:r>
                      <a:endParaRPr kumimoji="1" lang="en-US" altLang="ja-JP" sz="1600" u="sng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600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オン研修やワークショップを開催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。</a:t>
                      </a:r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 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※R3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年度研修：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件（今後実施予定分を含む）</a:t>
                      </a:r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ﾃﾞｰﾀ利活用研修、ｸﾗｳﾄﾞｻｰﾋﾞｽ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en-US" altLang="ja-JP" sz="1600" dirty="0" err="1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kintone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活用研修、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RPA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事例紹介、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Excel(VBA)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研修など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6888936"/>
                  </a:ext>
                </a:extLst>
              </a:tr>
              <a:tr h="837817">
                <a:tc>
                  <a:txBody>
                    <a:bodyPr/>
                    <a:lstStyle/>
                    <a:p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業務改革の取組の情報共有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意識啓発を図る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ため、第１回委員会開催後に、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資料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や議事要旨等を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一斉メールにより全</a:t>
                      </a:r>
                      <a:endParaRPr kumimoji="1" lang="en-US" altLang="ja-JP" sz="1600" u="sng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600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職員に共有</a:t>
                      </a:r>
                      <a:r>
                        <a:rPr kumimoji="1" lang="ja-JP" altLang="en-US" sz="1600" kern="1200" dirty="0">
                          <a:solidFill>
                            <a:schemeClr val="dk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し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、感想や意見を募集。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0497914"/>
                  </a:ext>
                </a:extLst>
              </a:tr>
              <a:tr h="888087">
                <a:tc>
                  <a:txBody>
                    <a:bodyPr/>
                    <a:lstStyle/>
                    <a:p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改革マインドの醸成に資する研修の開催</a:t>
                      </a:r>
                      <a:r>
                        <a:rPr kumimoji="1" lang="ja-JP" altLang="en-US" sz="1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（今後実施予定）</a:t>
                      </a:r>
                      <a:endParaRPr kumimoji="1" lang="en-US" altLang="ja-JP" sz="1800" b="0" u="sng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･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職員の改革マインドを醸成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し、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主体的な取組を促進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するため、業務改革の重要性や優良</a:t>
                      </a:r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事例等について、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外部の専門家を招いた研修を開催</a:t>
                      </a:r>
                      <a:endParaRPr kumimoji="1" lang="ja-JP" altLang="en-US" sz="1600" kern="1200" dirty="0">
                        <a:solidFill>
                          <a:schemeClr val="dk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0061046"/>
                  </a:ext>
                </a:extLst>
              </a:tr>
            </a:tbl>
          </a:graphicData>
        </a:graphic>
      </p:graphicFrame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0D1BA5A-7F78-4654-994D-15307789B522}"/>
              </a:ext>
            </a:extLst>
          </p:cNvPr>
          <p:cNvSpPr/>
          <p:nvPr/>
        </p:nvSpPr>
        <p:spPr>
          <a:xfrm>
            <a:off x="207818" y="5424938"/>
            <a:ext cx="11791182" cy="12442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AAAEEB-74E1-4674-AA10-14948192EA60}"/>
              </a:ext>
            </a:extLst>
          </p:cNvPr>
          <p:cNvSpPr txBox="1"/>
          <p:nvPr/>
        </p:nvSpPr>
        <p:spPr>
          <a:xfrm>
            <a:off x="318656" y="5454442"/>
            <a:ext cx="3505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ja-JP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職員の意識改革等の主な課題</a:t>
            </a:r>
            <a:endParaRPr lang="en-US" altLang="ja-JP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32AC3-A5C2-45D9-B934-3FED8B183BA0}"/>
              </a:ext>
            </a:extLst>
          </p:cNvPr>
          <p:cNvSpPr txBox="1"/>
          <p:nvPr/>
        </p:nvSpPr>
        <p:spPr>
          <a:xfrm>
            <a:off x="523850" y="5802996"/>
            <a:ext cx="1124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全庁一丸で業務改革に取り組むために何が足りないのか？ 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3C18A7-6377-419B-9590-6062E28496C6}"/>
              </a:ext>
            </a:extLst>
          </p:cNvPr>
          <p:cNvSpPr txBox="1"/>
          <p:nvPr/>
        </p:nvSpPr>
        <p:spPr>
          <a:xfrm>
            <a:off x="559345" y="6216580"/>
            <a:ext cx="11195129" cy="345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（例：スローガンが必要？ 分かりやすいビジョンがないことが問題？ 数値目標を定めて毎年度評価が必要？ など） 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50000B2-0331-4C88-B6B7-C70E7A294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1773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r>
              <a:rPr lang="ja-JP" altLang="en-US" sz="1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213228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4112</TotalTime>
  <Words>1472</Words>
  <Application>Microsoft Office PowerPoint</Application>
  <PresentationFormat>ワイド画面</PresentationFormat>
  <Paragraphs>168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ゴシック</vt:lpstr>
      <vt:lpstr>ＭＳ 明朝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兵庫県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時田　直人</dc:creator>
  <cp:lastModifiedBy>時田　直人</cp:lastModifiedBy>
  <cp:revision>222</cp:revision>
  <cp:lastPrinted>2021-11-02T00:13:30Z</cp:lastPrinted>
  <dcterms:created xsi:type="dcterms:W3CDTF">2021-09-07T00:03:22Z</dcterms:created>
  <dcterms:modified xsi:type="dcterms:W3CDTF">2021-11-02T09:39:54Z</dcterms:modified>
</cp:coreProperties>
</file>