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03" autoAdjust="0"/>
  </p:normalViewPr>
  <p:slideViewPr>
    <p:cSldViewPr>
      <p:cViewPr>
        <p:scale>
          <a:sx n="100" d="100"/>
          <a:sy n="100" d="100"/>
        </p:scale>
        <p:origin x="-187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732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r">
              <a:defRPr sz="1200"/>
            </a:lvl1pPr>
          </a:lstStyle>
          <a:p>
            <a:fld id="{7C0D9C32-40B0-4782-A308-A21A36D11CA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9" tIns="46049" rIns="92099" bIns="460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14954"/>
            <a:ext cx="5439101" cy="4467387"/>
          </a:xfrm>
          <a:prstGeom prst="rect">
            <a:avLst/>
          </a:prstGeom>
        </p:spPr>
        <p:txBody>
          <a:bodyPr vert="horz" lIns="92099" tIns="46049" rIns="92099" bIns="4604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6731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6731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r">
              <a:defRPr sz="1200"/>
            </a:lvl1pPr>
          </a:lstStyle>
          <a:p>
            <a:fld id="{65BC5AC6-46FD-47B2-B3C7-8FD43CA644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3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7907F-DE8E-4F6A-A916-16C6AFDF3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619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9F470-52C6-4C09-80EB-D97E2DD77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708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99D97-7D8F-44E3-9EF6-C24A5AD25B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454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1079-DDF9-4D90-8407-7DAD5EF91D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5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3F96A-247D-4F91-A640-D5396D46D8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849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ADB1-C83E-44C8-9F6F-4BDF2530C2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86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23263-0726-4D56-9571-AB84E82BEE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41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1F2EF-CAB1-43B5-8608-5C023B129E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609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EFEB7-E3B2-4B21-A69E-BA5D01F017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318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5CC12-DBC5-44EF-BE7B-4DB592413E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495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5F75F-97A0-4F05-91BD-A85F0E8C23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32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59F140-3963-499E-996D-14D93824DF7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9" Type="http://schemas.openxmlformats.org/officeDocument/2006/relationships/image" Target="../media/image22.jpeg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5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5.bin"/><Relationship Id="rId38" Type="http://schemas.openxmlformats.org/officeDocument/2006/relationships/image" Target="../media/image21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png"/><Relationship Id="rId32" Type="http://schemas.openxmlformats.org/officeDocument/2006/relationships/image" Target="../media/image17.png"/><Relationship Id="rId37" Type="http://schemas.openxmlformats.org/officeDocument/2006/relationships/image" Target="../media/image20.jpeg"/><Relationship Id="rId40" Type="http://schemas.openxmlformats.org/officeDocument/2006/relationships/image" Target="../media/image23.jpe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png"/><Relationship Id="rId36" Type="http://schemas.openxmlformats.org/officeDocument/2006/relationships/image" Target="../media/image19.jpeg"/><Relationship Id="rId10" Type="http://schemas.openxmlformats.org/officeDocument/2006/relationships/image" Target="../media/image4.png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6.png"/><Relationship Id="rId4" Type="http://schemas.openxmlformats.org/officeDocument/2006/relationships/image" Target="../media/image1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png"/><Relationship Id="rId35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23097" y="168276"/>
            <a:ext cx="18002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b="1" dirty="0" smtClean="0"/>
              <a:t>４　兵庫の一日</a:t>
            </a:r>
            <a:endParaRPr lang="ja-JP" altLang="en-US" b="1" dirty="0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549276" y="827089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出生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492376" y="827089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死亡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4581525" y="900113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000" b="1" dirty="0">
                <a:solidFill>
                  <a:schemeClr val="accent2"/>
                </a:solidFill>
              </a:rPr>
              <a:t>交通事故</a:t>
            </a:r>
            <a:r>
              <a:rPr lang="en-US" altLang="ja-JP" sz="1000" b="1" dirty="0">
                <a:solidFill>
                  <a:schemeClr val="accent2"/>
                </a:solidFill>
              </a:rPr>
              <a:t>(</a:t>
            </a:r>
            <a:r>
              <a:rPr lang="ja-JP" altLang="en-US" sz="1000" b="1" dirty="0">
                <a:solidFill>
                  <a:schemeClr val="accent2"/>
                </a:solidFill>
              </a:rPr>
              <a:t>人身事故）</a:t>
            </a:r>
          </a:p>
          <a:p>
            <a:r>
              <a:rPr lang="ja-JP" altLang="en-US" sz="1000" b="1" dirty="0">
                <a:solidFill>
                  <a:schemeClr val="accent2"/>
                </a:solidFill>
              </a:rPr>
              <a:t>発生件数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549276" y="1835152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婚姻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420939" y="1835152"/>
            <a:ext cx="649287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離婚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4581525" y="1908177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火災発生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件数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549275" y="3851278"/>
            <a:ext cx="647700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新設住宅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着工戸数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2351933" y="3849688"/>
            <a:ext cx="865139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 smtClean="0">
                <a:solidFill>
                  <a:schemeClr val="accent2"/>
                </a:solidFill>
              </a:rPr>
              <a:t>献血者数</a:t>
            </a:r>
            <a:endParaRPr lang="ja-JP" altLang="en-US" sz="1000" b="1" dirty="0">
              <a:solidFill>
                <a:schemeClr val="accent2"/>
              </a:solidFill>
            </a:endParaRP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4652963" y="3851277"/>
            <a:ext cx="649287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救急出場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件数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477838" y="4859340"/>
            <a:ext cx="792164" cy="28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旅券発給</a:t>
            </a:r>
          </a:p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件数</a:t>
            </a: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2420940" y="4859337"/>
            <a:ext cx="12239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000" b="1" dirty="0" smtClean="0">
                <a:solidFill>
                  <a:schemeClr val="accent2"/>
                </a:solidFill>
              </a:rPr>
              <a:t>観光入込客数</a:t>
            </a:r>
            <a:endParaRPr lang="ja-JP" altLang="en-US" sz="1000" b="1" dirty="0">
              <a:solidFill>
                <a:schemeClr val="accent2"/>
              </a:solidFill>
            </a:endParaRP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4581525" y="4859340"/>
            <a:ext cx="93503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明石海峡大橋</a:t>
            </a:r>
          </a:p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交通量</a:t>
            </a:r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620714" y="6948489"/>
            <a:ext cx="649287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公立図書館</a:t>
            </a:r>
          </a:p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貸出冊数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2492376" y="6948489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新規求職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申込件数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4581525" y="6948489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企業倒産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件数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549277" y="2916240"/>
            <a:ext cx="792163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他都道府県</a:t>
            </a:r>
          </a:p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からの転入</a:t>
            </a: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2492376" y="2916240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他都道府県</a:t>
            </a:r>
          </a:p>
          <a:p>
            <a:pPr algn="ctr"/>
            <a:r>
              <a:rPr lang="ja-JP" altLang="en-US" sz="1000" b="1" dirty="0" err="1">
                <a:solidFill>
                  <a:schemeClr val="accent2"/>
                </a:solidFill>
              </a:rPr>
              <a:t>への</a:t>
            </a:r>
            <a:r>
              <a:rPr lang="ja-JP" altLang="en-US" sz="1000" b="1" dirty="0">
                <a:solidFill>
                  <a:schemeClr val="accent2"/>
                </a:solidFill>
              </a:rPr>
              <a:t>転出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581525" y="2916240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刑法犯</a:t>
            </a:r>
          </a:p>
          <a:p>
            <a:pPr algn="ctr"/>
            <a:r>
              <a:rPr lang="ja-JP" altLang="en-US" sz="1000" b="1" dirty="0">
                <a:solidFill>
                  <a:schemeClr val="accent2"/>
                </a:solidFill>
              </a:rPr>
              <a:t>認知件数</a:t>
            </a:r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620714" y="5940425"/>
            <a:ext cx="649287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外国貿易船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入港数</a:t>
            </a:r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2565402" y="5867401"/>
            <a:ext cx="6492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鉄道乗車人員</a:t>
            </a:r>
          </a:p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（ＪＲ西日本）</a:t>
            </a: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4581527" y="5795965"/>
            <a:ext cx="1008063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000" b="1">
                <a:solidFill>
                  <a:schemeClr val="accent2"/>
                </a:solidFill>
              </a:rPr>
              <a:t>スーパー販売額</a:t>
            </a:r>
          </a:p>
        </p:txBody>
      </p:sp>
      <p:graphicFrame>
        <p:nvGraphicFramePr>
          <p:cNvPr id="4145" name="Object 49"/>
          <p:cNvGraphicFramePr>
            <a:graphicFrameLocks noChangeAspect="1"/>
          </p:cNvGraphicFramePr>
          <p:nvPr/>
        </p:nvGraphicFramePr>
        <p:xfrm>
          <a:off x="5661027" y="971552"/>
          <a:ext cx="57626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" name="Photo Editor 写真" r:id="rId3" imgW="800212" imgH="800212" progId="MSPhotoEd.3">
                  <p:embed/>
                </p:oleObj>
              </mc:Choice>
              <mc:Fallback>
                <p:oleObj name="Photo Editor 写真" r:id="rId3" imgW="800212" imgH="800212" progId="MSPhotoEd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7" y="971552"/>
                        <a:ext cx="576263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8" name="Object 52"/>
          <p:cNvGraphicFramePr>
            <a:graphicFrameLocks noChangeAspect="1"/>
          </p:cNvGraphicFramePr>
          <p:nvPr/>
        </p:nvGraphicFramePr>
        <p:xfrm>
          <a:off x="5589588" y="1908175"/>
          <a:ext cx="584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7" name="Photo Editor 写真" r:id="rId5" imgW="800212" imgH="800212" progId="MSPhotoEd.3">
                  <p:embed/>
                </p:oleObj>
              </mc:Choice>
              <mc:Fallback>
                <p:oleObj name="Photo Editor 写真" r:id="rId5" imgW="800212" imgH="800212" progId="MSPhotoEd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1908175"/>
                        <a:ext cx="584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9" name="Object 53"/>
          <p:cNvGraphicFramePr>
            <a:graphicFrameLocks noChangeAspect="1"/>
          </p:cNvGraphicFramePr>
          <p:nvPr/>
        </p:nvGraphicFramePr>
        <p:xfrm>
          <a:off x="1628777" y="2916241"/>
          <a:ext cx="6572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8" name="Photo Editor 写真" r:id="rId7" imgW="800212" imgH="800212" progId="MSPhotoEd.3">
                  <p:embed/>
                </p:oleObj>
              </mc:Choice>
              <mc:Fallback>
                <p:oleObj name="Photo Editor 写真" r:id="rId7" imgW="800212" imgH="800212" progId="MSPhotoEd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7" y="2916241"/>
                        <a:ext cx="65722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0" name="Object 54"/>
          <p:cNvGraphicFramePr>
            <a:graphicFrameLocks noChangeAspect="1"/>
          </p:cNvGraphicFramePr>
          <p:nvPr/>
        </p:nvGraphicFramePr>
        <p:xfrm>
          <a:off x="3716340" y="2916240"/>
          <a:ext cx="65563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9" name="Photo Editor 写真" r:id="rId9" imgW="800212" imgH="800212" progId="MSPhotoEd.3">
                  <p:embed/>
                </p:oleObj>
              </mc:Choice>
              <mc:Fallback>
                <p:oleObj name="Photo Editor 写真" r:id="rId9" imgW="800212" imgH="800212" progId="MSPhotoEd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40" y="2916240"/>
                        <a:ext cx="655637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1" name="Object 55"/>
          <p:cNvGraphicFramePr>
            <a:graphicFrameLocks noChangeAspect="1"/>
          </p:cNvGraphicFramePr>
          <p:nvPr/>
        </p:nvGraphicFramePr>
        <p:xfrm>
          <a:off x="5589588" y="2916239"/>
          <a:ext cx="584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0" name="Photo Editor 写真" r:id="rId11" imgW="800212" imgH="800212" progId="MSPhotoEd.3">
                  <p:embed/>
                </p:oleObj>
              </mc:Choice>
              <mc:Fallback>
                <p:oleObj name="Photo Editor 写真" r:id="rId11" imgW="800212" imgH="800212" progId="MSPhotoEd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2916239"/>
                        <a:ext cx="584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2" name="Object 56"/>
          <p:cNvGraphicFramePr>
            <a:graphicFrameLocks noChangeAspect="1"/>
          </p:cNvGraphicFramePr>
          <p:nvPr/>
        </p:nvGraphicFramePr>
        <p:xfrm>
          <a:off x="1700215" y="3779840"/>
          <a:ext cx="58578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" name="Photo Editor 写真" r:id="rId13" imgW="800212" imgH="800212" progId="MSPhotoEd.3">
                  <p:embed/>
                </p:oleObj>
              </mc:Choice>
              <mc:Fallback>
                <p:oleObj name="Photo Editor 写真" r:id="rId13" imgW="800212" imgH="800212" progId="MSPhotoEd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5" y="3779840"/>
                        <a:ext cx="585787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3" name="Object 57"/>
          <p:cNvGraphicFramePr>
            <a:graphicFrameLocks noChangeAspect="1"/>
          </p:cNvGraphicFramePr>
          <p:nvPr/>
        </p:nvGraphicFramePr>
        <p:xfrm>
          <a:off x="3644900" y="3851275"/>
          <a:ext cx="6937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" name="Photo Editor 写真" r:id="rId15" imgW="980952" imgH="771429" progId="MSPhotoEd.3">
                  <p:embed/>
                </p:oleObj>
              </mc:Choice>
              <mc:Fallback>
                <p:oleObj name="Photo Editor 写真" r:id="rId15" imgW="980952" imgH="771429" progId="MSPhotoEd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3851275"/>
                        <a:ext cx="69373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4" name="Object 58"/>
          <p:cNvGraphicFramePr>
            <a:graphicFrameLocks noChangeAspect="1"/>
          </p:cNvGraphicFramePr>
          <p:nvPr/>
        </p:nvGraphicFramePr>
        <p:xfrm>
          <a:off x="5516563" y="3851276"/>
          <a:ext cx="58261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3" name="Photo Editor 写真" r:id="rId17" imgW="800212" imgH="800212" progId="MSPhotoEd.3">
                  <p:embed/>
                </p:oleObj>
              </mc:Choice>
              <mc:Fallback>
                <p:oleObj name="Photo Editor 写真" r:id="rId17" imgW="800212" imgH="800212" progId="MSPhotoEd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3851276"/>
                        <a:ext cx="582612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5" name="Object 59"/>
          <p:cNvGraphicFramePr>
            <a:graphicFrameLocks noChangeAspect="1"/>
          </p:cNvGraphicFramePr>
          <p:nvPr/>
        </p:nvGraphicFramePr>
        <p:xfrm>
          <a:off x="1557338" y="4787902"/>
          <a:ext cx="77628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4" name="Photo Editor 写真" r:id="rId19" imgW="1352381" imgH="1190476" progId="MSPhotoEd.3">
                  <p:embed/>
                </p:oleObj>
              </mc:Choice>
              <mc:Fallback>
                <p:oleObj name="Photo Editor 写真" r:id="rId19" imgW="1352381" imgH="1190476" progId="MSPhotoEd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4787902"/>
                        <a:ext cx="776287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6" name="Object 60"/>
          <p:cNvGraphicFramePr>
            <a:graphicFrameLocks noChangeAspect="1"/>
          </p:cNvGraphicFramePr>
          <p:nvPr/>
        </p:nvGraphicFramePr>
        <p:xfrm>
          <a:off x="5661027" y="4787900"/>
          <a:ext cx="58261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5" name="Photo Editor 写真" r:id="rId21" imgW="800212" imgH="800212" progId="MSPhotoEd.3">
                  <p:embed/>
                </p:oleObj>
              </mc:Choice>
              <mc:Fallback>
                <p:oleObj name="Photo Editor 写真" r:id="rId21" imgW="800212" imgH="800212" progId="MSPhotoEd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7" y="4787900"/>
                        <a:ext cx="582613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" name="Object 61"/>
          <p:cNvGraphicFramePr>
            <a:graphicFrameLocks noChangeAspect="1"/>
          </p:cNvGraphicFramePr>
          <p:nvPr/>
        </p:nvGraphicFramePr>
        <p:xfrm>
          <a:off x="1700213" y="5867400"/>
          <a:ext cx="584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6" name="Photo Editor 写真" r:id="rId23" imgW="800212" imgH="800212" progId="MSPhotoEd.3">
                  <p:embed/>
                </p:oleObj>
              </mc:Choice>
              <mc:Fallback>
                <p:oleObj name="Photo Editor 写真" r:id="rId23" imgW="800212" imgH="800212" progId="MSPhotoEd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5867400"/>
                        <a:ext cx="584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9" name="Object 63"/>
          <p:cNvGraphicFramePr>
            <a:graphicFrameLocks noChangeAspect="1"/>
          </p:cNvGraphicFramePr>
          <p:nvPr/>
        </p:nvGraphicFramePr>
        <p:xfrm>
          <a:off x="1628777" y="6877052"/>
          <a:ext cx="7207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" name="Photo Editor 写真" r:id="rId25" imgW="1057423" imgH="790476" progId="MSPhotoEd.3">
                  <p:embed/>
                </p:oleObj>
              </mc:Choice>
              <mc:Fallback>
                <p:oleObj name="Photo Editor 写真" r:id="rId25" imgW="1057423" imgH="790476" progId="MSPhotoEd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7" y="6877052"/>
                        <a:ext cx="7207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0" name="Object 64"/>
          <p:cNvGraphicFramePr>
            <a:graphicFrameLocks noChangeAspect="1"/>
          </p:cNvGraphicFramePr>
          <p:nvPr/>
        </p:nvGraphicFramePr>
        <p:xfrm>
          <a:off x="3789365" y="6948490"/>
          <a:ext cx="5286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8" name="Photo Editor 写真" r:id="rId27" imgW="1171429" imgH="1409897" progId="MSPhotoEd.3">
                  <p:embed/>
                </p:oleObj>
              </mc:Choice>
              <mc:Fallback>
                <p:oleObj name="Photo Editor 写真" r:id="rId27" imgW="1171429" imgH="1409897" progId="MSPhotoEd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5" y="6948490"/>
                        <a:ext cx="52863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1" name="Object 65"/>
          <p:cNvGraphicFramePr>
            <a:graphicFrameLocks noChangeAspect="1"/>
          </p:cNvGraphicFramePr>
          <p:nvPr/>
        </p:nvGraphicFramePr>
        <p:xfrm>
          <a:off x="5516563" y="6948488"/>
          <a:ext cx="6778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9" name="Photo Editor 写真" r:id="rId29" imgW="676369" imgH="542857" progId="MSPhotoEd.3">
                  <p:embed/>
                </p:oleObj>
              </mc:Choice>
              <mc:Fallback>
                <p:oleObj name="Photo Editor 写真" r:id="rId29" imgW="676369" imgH="542857" progId="MSPhotoEd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6948488"/>
                        <a:ext cx="67786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3068640" y="8101015"/>
            <a:ext cx="33115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000"/>
              <a:t>※</a:t>
            </a:r>
            <a:r>
              <a:rPr lang="ja-JP" altLang="en-US" sz="1000"/>
              <a:t>数値は、年・年度数を、年間日数で除した単純平均です。</a:t>
            </a: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1340818" y="154781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119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3500440" y="1547813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151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5373688" y="1547813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/75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1484314" y="2555876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71</a:t>
            </a:r>
            <a:r>
              <a:rPr lang="ja-JP" altLang="en-US" sz="800" dirty="0" smtClean="0"/>
              <a:t>組</a:t>
            </a:r>
            <a:r>
              <a:rPr lang="en-US" altLang="ja-JP" sz="800" dirty="0"/>
              <a:t>】</a:t>
            </a: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3573463" y="2555876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25</a:t>
            </a:r>
            <a:r>
              <a:rPr lang="ja-JP" altLang="en-US" sz="800" dirty="0" smtClean="0"/>
              <a:t>組</a:t>
            </a:r>
            <a:r>
              <a:rPr lang="en-US" altLang="ja-JP" sz="800" dirty="0"/>
              <a:t>】</a:t>
            </a: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373690" y="2555875"/>
            <a:ext cx="1079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 smtClean="0"/>
              <a:t>平成</a:t>
            </a:r>
            <a:r>
              <a:rPr lang="en-US" altLang="ja-JP" sz="800" smtClean="0"/>
              <a:t>27</a:t>
            </a:r>
            <a:r>
              <a:rPr lang="ja-JP" altLang="en-US" sz="800" smtClean="0"/>
              <a:t>年</a:t>
            </a:r>
            <a:r>
              <a:rPr lang="en-US" altLang="ja-JP" sz="800" dirty="0" smtClean="0"/>
              <a:t>/4.4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1412876" y="3492500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235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500440" y="3492500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253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373688" y="3419475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/145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1412876" y="450056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/</a:t>
            </a:r>
            <a:r>
              <a:rPr lang="en-US" altLang="ja-JP" sz="800" dirty="0"/>
              <a:t>94</a:t>
            </a:r>
            <a:r>
              <a:rPr lang="ja-JP" altLang="en-US" sz="800" dirty="0" smtClean="0"/>
              <a:t>戸</a:t>
            </a:r>
            <a:r>
              <a:rPr lang="en-US" altLang="ja-JP" sz="800" dirty="0"/>
              <a:t>】</a:t>
            </a: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357565" y="4500563"/>
            <a:ext cx="11509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576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373690" y="4500563"/>
            <a:ext cx="11509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/756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1412875" y="5508625"/>
            <a:ext cx="115093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/505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3284538" y="5508625"/>
            <a:ext cx="12938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27</a:t>
            </a:r>
            <a:r>
              <a:rPr lang="ja-JP" altLang="en-US" sz="800" dirty="0" smtClean="0"/>
              <a:t>年度</a:t>
            </a:r>
            <a:r>
              <a:rPr lang="en-US" altLang="ja-JP" sz="800" dirty="0" smtClean="0"/>
              <a:t>/379</a:t>
            </a:r>
            <a:r>
              <a:rPr lang="ja-JP" altLang="en-US" sz="800" dirty="0" smtClean="0"/>
              <a:t>千人</a:t>
            </a:r>
            <a:r>
              <a:rPr lang="en-US" altLang="ja-JP" sz="800" dirty="0" smtClean="0"/>
              <a:t>】</a:t>
            </a:r>
            <a:endParaRPr lang="en-US" altLang="ja-JP" sz="800" dirty="0"/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5157790" y="5508625"/>
            <a:ext cx="12938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36,600</a:t>
            </a:r>
            <a:r>
              <a:rPr lang="ja-JP" altLang="en-US" sz="800" dirty="0" smtClean="0"/>
              <a:t>台</a:t>
            </a:r>
            <a:r>
              <a:rPr lang="en-US" altLang="ja-JP" sz="800" dirty="0"/>
              <a:t>】</a:t>
            </a: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1484313" y="6588125"/>
            <a:ext cx="11509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24</a:t>
            </a:r>
            <a:r>
              <a:rPr lang="ja-JP" altLang="en-US" sz="800" dirty="0" smtClean="0"/>
              <a:t>隻</a:t>
            </a:r>
            <a:r>
              <a:rPr lang="en-US" altLang="ja-JP" sz="800" dirty="0"/>
              <a:t>】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3141665" y="6588125"/>
            <a:ext cx="1438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27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1,136,924</a:t>
            </a:r>
            <a:r>
              <a:rPr lang="ja-JP" altLang="en-US" sz="800" dirty="0" smtClean="0"/>
              <a:t>人</a:t>
            </a:r>
            <a:r>
              <a:rPr lang="en-US" altLang="ja-JP" sz="800" dirty="0"/>
              <a:t>】</a:t>
            </a: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5084763" y="6588125"/>
            <a:ext cx="1295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1,624</a:t>
            </a:r>
            <a:r>
              <a:rPr lang="ja-JP" altLang="en-US" sz="800" dirty="0" smtClean="0"/>
              <a:t>百万円</a:t>
            </a:r>
            <a:r>
              <a:rPr lang="en-US" altLang="ja-JP" sz="800" dirty="0"/>
              <a:t>】</a:t>
            </a:r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1196975" y="7524751"/>
            <a:ext cx="1438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27</a:t>
            </a:r>
            <a:r>
              <a:rPr lang="ja-JP" altLang="en-US" sz="800" dirty="0" smtClean="0"/>
              <a:t>年度</a:t>
            </a:r>
            <a:r>
              <a:rPr lang="en-US" altLang="ja-JP" sz="800" dirty="0" smtClean="0"/>
              <a:t>/87,102</a:t>
            </a:r>
            <a:r>
              <a:rPr lang="ja-JP" altLang="en-US" sz="800" dirty="0" smtClean="0"/>
              <a:t>冊</a:t>
            </a:r>
            <a:r>
              <a:rPr lang="en-US" altLang="ja-JP" sz="800" dirty="0"/>
              <a:t>】</a:t>
            </a: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3429002" y="7524751"/>
            <a:ext cx="1438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 smtClean="0"/>
              <a:t>/597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5300663" y="7524751"/>
            <a:ext cx="11525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【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/</a:t>
            </a:r>
            <a:r>
              <a:rPr lang="en-US" altLang="ja-JP" sz="800" dirty="0" smtClean="0"/>
              <a:t>1.19</a:t>
            </a:r>
            <a:r>
              <a:rPr lang="ja-JP" altLang="en-US" sz="800" dirty="0" smtClean="0"/>
              <a:t>件</a:t>
            </a:r>
            <a:r>
              <a:rPr lang="en-US" altLang="ja-JP" sz="800" dirty="0"/>
              <a:t>】</a:t>
            </a:r>
          </a:p>
        </p:txBody>
      </p:sp>
      <p:sp>
        <p:nvSpPr>
          <p:cNvPr id="4186" name="Text Box 90"/>
          <p:cNvSpPr txBox="1">
            <a:spLocks noChangeArrowheads="1"/>
          </p:cNvSpPr>
          <p:nvPr/>
        </p:nvSpPr>
        <p:spPr bwMode="auto">
          <a:xfrm>
            <a:off x="549275" y="133191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87" name="Text Box 91"/>
          <p:cNvSpPr txBox="1">
            <a:spLocks noChangeArrowheads="1"/>
          </p:cNvSpPr>
          <p:nvPr/>
        </p:nvSpPr>
        <p:spPr bwMode="auto">
          <a:xfrm>
            <a:off x="2492375" y="133191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88" name="Text Box 92"/>
          <p:cNvSpPr txBox="1">
            <a:spLocks noChangeArrowheads="1"/>
          </p:cNvSpPr>
          <p:nvPr/>
        </p:nvSpPr>
        <p:spPr bwMode="auto">
          <a:xfrm>
            <a:off x="4581527" y="133191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89" name="Text Box 93"/>
          <p:cNvSpPr txBox="1">
            <a:spLocks noChangeArrowheads="1"/>
          </p:cNvSpPr>
          <p:nvPr/>
        </p:nvSpPr>
        <p:spPr bwMode="auto">
          <a:xfrm>
            <a:off x="549275" y="2339976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0" name="Text Box 94"/>
          <p:cNvSpPr txBox="1">
            <a:spLocks noChangeArrowheads="1"/>
          </p:cNvSpPr>
          <p:nvPr/>
        </p:nvSpPr>
        <p:spPr bwMode="auto">
          <a:xfrm>
            <a:off x="2420938" y="2339976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1" name="Text Box 95"/>
          <p:cNvSpPr txBox="1">
            <a:spLocks noChangeArrowheads="1"/>
          </p:cNvSpPr>
          <p:nvPr/>
        </p:nvSpPr>
        <p:spPr bwMode="auto">
          <a:xfrm>
            <a:off x="4581527" y="2339976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</a:t>
            </a:r>
            <a:r>
              <a:rPr lang="en-US" altLang="ja-JP" sz="800" dirty="0" smtClean="0"/>
              <a:t>)</a:t>
            </a:r>
            <a:endParaRPr lang="en-US" altLang="ja-JP" sz="800" dirty="0"/>
          </a:p>
        </p:txBody>
      </p:sp>
      <p:sp>
        <p:nvSpPr>
          <p:cNvPr id="4192" name="Text Box 96"/>
          <p:cNvSpPr txBox="1">
            <a:spLocks noChangeArrowheads="1"/>
          </p:cNvSpPr>
          <p:nvPr/>
        </p:nvSpPr>
        <p:spPr bwMode="auto">
          <a:xfrm>
            <a:off x="548729" y="3348039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2420938" y="3348039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4" name="Text Box 98"/>
          <p:cNvSpPr txBox="1">
            <a:spLocks noChangeArrowheads="1"/>
          </p:cNvSpPr>
          <p:nvPr/>
        </p:nvSpPr>
        <p:spPr bwMode="auto">
          <a:xfrm>
            <a:off x="4581527" y="3348039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5" name="Text Box 99"/>
          <p:cNvSpPr txBox="1">
            <a:spLocks noChangeArrowheads="1"/>
          </p:cNvSpPr>
          <p:nvPr/>
        </p:nvSpPr>
        <p:spPr bwMode="auto">
          <a:xfrm>
            <a:off x="620714" y="4371181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6" name="Text Box 100"/>
          <p:cNvSpPr txBox="1">
            <a:spLocks noChangeArrowheads="1"/>
          </p:cNvSpPr>
          <p:nvPr/>
        </p:nvSpPr>
        <p:spPr bwMode="auto">
          <a:xfrm>
            <a:off x="2492375" y="4356100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197" name="Text Box 101"/>
          <p:cNvSpPr txBox="1">
            <a:spLocks noChangeArrowheads="1"/>
          </p:cNvSpPr>
          <p:nvPr/>
        </p:nvSpPr>
        <p:spPr bwMode="auto">
          <a:xfrm>
            <a:off x="4581527" y="4356100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8" name="Text Box 102"/>
          <p:cNvSpPr txBox="1">
            <a:spLocks noChangeArrowheads="1"/>
          </p:cNvSpPr>
          <p:nvPr/>
        </p:nvSpPr>
        <p:spPr bwMode="auto">
          <a:xfrm>
            <a:off x="511968" y="536416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199" name="Text Box 103"/>
          <p:cNvSpPr txBox="1">
            <a:spLocks noChangeArrowheads="1"/>
          </p:cNvSpPr>
          <p:nvPr/>
        </p:nvSpPr>
        <p:spPr bwMode="auto">
          <a:xfrm>
            <a:off x="2420938" y="5435600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200" name="Text Box 104"/>
          <p:cNvSpPr txBox="1">
            <a:spLocks noChangeArrowheads="1"/>
          </p:cNvSpPr>
          <p:nvPr/>
        </p:nvSpPr>
        <p:spPr bwMode="auto">
          <a:xfrm>
            <a:off x="4581527" y="536416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201" name="Text Box 105"/>
          <p:cNvSpPr txBox="1">
            <a:spLocks noChangeArrowheads="1"/>
          </p:cNvSpPr>
          <p:nvPr/>
        </p:nvSpPr>
        <p:spPr bwMode="auto">
          <a:xfrm>
            <a:off x="549275" y="6443663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202" name="Text Box 106"/>
          <p:cNvSpPr txBox="1">
            <a:spLocks noChangeArrowheads="1"/>
          </p:cNvSpPr>
          <p:nvPr/>
        </p:nvSpPr>
        <p:spPr bwMode="auto">
          <a:xfrm>
            <a:off x="2420938" y="6443663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476251" y="7451725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204" name="Text Box 108"/>
          <p:cNvSpPr txBox="1">
            <a:spLocks noChangeArrowheads="1"/>
          </p:cNvSpPr>
          <p:nvPr/>
        </p:nvSpPr>
        <p:spPr bwMode="auto">
          <a:xfrm>
            <a:off x="2492375" y="7524751"/>
            <a:ext cx="10080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年度</a:t>
            </a:r>
            <a:r>
              <a:rPr lang="en-US" altLang="ja-JP" sz="800" dirty="0"/>
              <a:t>)</a:t>
            </a: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>
            <a:off x="4652965" y="6372225"/>
            <a:ext cx="7207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 smtClean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4652965" y="7451725"/>
            <a:ext cx="10080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800" dirty="0"/>
              <a:t>(</a:t>
            </a:r>
            <a:r>
              <a:rPr lang="ja-JP" altLang="en-US" sz="800" dirty="0"/>
              <a:t>平成</a:t>
            </a:r>
            <a:r>
              <a:rPr lang="en-US" altLang="ja-JP" sz="800" dirty="0" smtClean="0"/>
              <a:t>29</a:t>
            </a:r>
            <a:r>
              <a:rPr lang="ja-JP" altLang="en-US" sz="800" dirty="0" smtClean="0"/>
              <a:t>年</a:t>
            </a:r>
            <a:r>
              <a:rPr lang="en-US" altLang="ja-JP" sz="800" dirty="0"/>
              <a:t>)</a:t>
            </a:r>
          </a:p>
        </p:txBody>
      </p:sp>
      <p:sp>
        <p:nvSpPr>
          <p:cNvPr id="4207" name="Text Box 111"/>
          <p:cNvSpPr txBox="1">
            <a:spLocks noChangeArrowheads="1"/>
          </p:cNvSpPr>
          <p:nvPr/>
        </p:nvSpPr>
        <p:spPr bwMode="auto">
          <a:xfrm>
            <a:off x="620713" y="1116015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114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2565400" y="1116015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155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09" name="Text Box 113"/>
          <p:cNvSpPr txBox="1">
            <a:spLocks noChangeArrowheads="1"/>
          </p:cNvSpPr>
          <p:nvPr/>
        </p:nvSpPr>
        <p:spPr bwMode="auto">
          <a:xfrm>
            <a:off x="4724401" y="1116015"/>
            <a:ext cx="5064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73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692150" y="2124077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70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組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1" name="Text Box 115"/>
          <p:cNvSpPr txBox="1">
            <a:spLocks noChangeArrowheads="1"/>
          </p:cNvSpPr>
          <p:nvPr/>
        </p:nvSpPr>
        <p:spPr bwMode="auto">
          <a:xfrm>
            <a:off x="2565400" y="2124077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25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組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2" name="Text Box 116"/>
          <p:cNvSpPr txBox="1">
            <a:spLocks noChangeArrowheads="1"/>
          </p:cNvSpPr>
          <p:nvPr/>
        </p:nvSpPr>
        <p:spPr bwMode="auto">
          <a:xfrm>
            <a:off x="4724400" y="2124078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4.3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3" name="Text Box 117"/>
          <p:cNvSpPr txBox="1">
            <a:spLocks noChangeArrowheads="1"/>
          </p:cNvSpPr>
          <p:nvPr/>
        </p:nvSpPr>
        <p:spPr bwMode="auto">
          <a:xfrm>
            <a:off x="620713" y="3132141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234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>
            <a:off x="2492375" y="3132141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252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5" name="Text Box 119"/>
          <p:cNvSpPr txBox="1">
            <a:spLocks noChangeArrowheads="1"/>
          </p:cNvSpPr>
          <p:nvPr/>
        </p:nvSpPr>
        <p:spPr bwMode="auto">
          <a:xfrm>
            <a:off x="4652963" y="3132141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139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>
            <a:off x="692150" y="4140202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96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戸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7" name="Text Box 121"/>
          <p:cNvSpPr txBox="1">
            <a:spLocks noChangeArrowheads="1"/>
          </p:cNvSpPr>
          <p:nvPr/>
        </p:nvSpPr>
        <p:spPr bwMode="auto">
          <a:xfrm>
            <a:off x="2492375" y="4140203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548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8" name="Text Box 122"/>
          <p:cNvSpPr txBox="1">
            <a:spLocks noChangeArrowheads="1"/>
          </p:cNvSpPr>
          <p:nvPr/>
        </p:nvSpPr>
        <p:spPr bwMode="auto">
          <a:xfrm>
            <a:off x="4652963" y="4140202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782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19" name="Text Box 123"/>
          <p:cNvSpPr txBox="1">
            <a:spLocks noChangeArrowheads="1"/>
          </p:cNvSpPr>
          <p:nvPr/>
        </p:nvSpPr>
        <p:spPr bwMode="auto">
          <a:xfrm>
            <a:off x="620713" y="5148266"/>
            <a:ext cx="647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529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0" name="Text Box 124"/>
          <p:cNvSpPr txBox="1">
            <a:spLocks noChangeArrowheads="1"/>
          </p:cNvSpPr>
          <p:nvPr/>
        </p:nvSpPr>
        <p:spPr bwMode="auto">
          <a:xfrm>
            <a:off x="2420890" y="5219703"/>
            <a:ext cx="9366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368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千人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1" name="Text Box 125"/>
          <p:cNvSpPr txBox="1">
            <a:spLocks noChangeArrowheads="1"/>
          </p:cNvSpPr>
          <p:nvPr/>
        </p:nvSpPr>
        <p:spPr bwMode="auto">
          <a:xfrm>
            <a:off x="4581527" y="5148266"/>
            <a:ext cx="10080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37,084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台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2" name="Text Box 126"/>
          <p:cNvSpPr txBox="1">
            <a:spLocks noChangeArrowheads="1"/>
          </p:cNvSpPr>
          <p:nvPr/>
        </p:nvSpPr>
        <p:spPr bwMode="auto">
          <a:xfrm>
            <a:off x="692150" y="6227766"/>
            <a:ext cx="10080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24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隻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3" name="Text Box 127"/>
          <p:cNvSpPr txBox="1">
            <a:spLocks noChangeArrowheads="1"/>
          </p:cNvSpPr>
          <p:nvPr/>
        </p:nvSpPr>
        <p:spPr bwMode="auto">
          <a:xfrm>
            <a:off x="2492377" y="6227766"/>
            <a:ext cx="12239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1,144,506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人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4" name="Text Box 128"/>
          <p:cNvSpPr txBox="1">
            <a:spLocks noChangeArrowheads="1"/>
          </p:cNvSpPr>
          <p:nvPr/>
        </p:nvSpPr>
        <p:spPr bwMode="auto">
          <a:xfrm>
            <a:off x="4508502" y="6156327"/>
            <a:ext cx="9350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000" b="1" dirty="0" smtClean="0">
                <a:solidFill>
                  <a:srgbClr val="CC0000"/>
                </a:solidFill>
              </a:rPr>
              <a:t>1,596</a:t>
            </a:r>
            <a:r>
              <a:rPr lang="ja-JP" altLang="en-US" sz="1000" b="1" dirty="0" smtClean="0">
                <a:solidFill>
                  <a:srgbClr val="CC0000"/>
                </a:solidFill>
              </a:rPr>
              <a:t>百万円</a:t>
            </a:r>
            <a:endParaRPr lang="ja-JP" altLang="en-US" sz="1000" b="1" dirty="0">
              <a:solidFill>
                <a:srgbClr val="CC0000"/>
              </a:solidFill>
            </a:endParaRPr>
          </a:p>
        </p:txBody>
      </p:sp>
      <p:sp>
        <p:nvSpPr>
          <p:cNvPr id="4225" name="Text Box 129"/>
          <p:cNvSpPr txBox="1">
            <a:spLocks noChangeArrowheads="1"/>
          </p:cNvSpPr>
          <p:nvPr/>
        </p:nvSpPr>
        <p:spPr bwMode="auto">
          <a:xfrm>
            <a:off x="620713" y="7235827"/>
            <a:ext cx="12239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85,987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冊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6" name="Text Box 130"/>
          <p:cNvSpPr txBox="1">
            <a:spLocks noChangeArrowheads="1"/>
          </p:cNvSpPr>
          <p:nvPr/>
        </p:nvSpPr>
        <p:spPr bwMode="auto">
          <a:xfrm>
            <a:off x="2636838" y="7235827"/>
            <a:ext cx="12239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577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sp>
        <p:nvSpPr>
          <p:cNvPr id="4227" name="Text Box 131"/>
          <p:cNvSpPr txBox="1">
            <a:spLocks noChangeArrowheads="1"/>
          </p:cNvSpPr>
          <p:nvPr/>
        </p:nvSpPr>
        <p:spPr bwMode="auto">
          <a:xfrm>
            <a:off x="4724402" y="7235827"/>
            <a:ext cx="12239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1" dirty="0" smtClean="0">
                <a:solidFill>
                  <a:srgbClr val="CC0000"/>
                </a:solidFill>
              </a:rPr>
              <a:t>1.23</a:t>
            </a:r>
            <a:r>
              <a:rPr lang="ja-JP" altLang="en-US" sz="1200" b="1" dirty="0" smtClean="0">
                <a:solidFill>
                  <a:srgbClr val="CC0000"/>
                </a:solidFill>
              </a:rPr>
              <a:t>件</a:t>
            </a:r>
            <a:endParaRPr lang="ja-JP" altLang="en-US" sz="1200" b="1" dirty="0">
              <a:solidFill>
                <a:srgbClr val="CC0000"/>
              </a:solidFill>
            </a:endParaRPr>
          </a:p>
        </p:txBody>
      </p:sp>
      <p:pic>
        <p:nvPicPr>
          <p:cNvPr id="4228" name="Picture 132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754066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29" name="Picture 133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763716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0" name="Picture 134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771778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1" name="Picture 135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635378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2" name="Picture 136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4716466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3" name="Picture 137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5724528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4" name="Picture 138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6804028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5" name="Picture 139" descr="BD15185_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7812090"/>
            <a:ext cx="5905500" cy="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6" name="Picture 140" descr="BD15185_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2" y="755651"/>
            <a:ext cx="117475" cy="705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7" name="Picture 141" descr="BD15185_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2" y="827088"/>
            <a:ext cx="117475" cy="705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8" name="Picture 142" descr="BD15185_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5" y="827088"/>
            <a:ext cx="117475" cy="705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39" name="Picture 143" descr="BD15185_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7" y="755651"/>
            <a:ext cx="117475" cy="705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240" name="Object 144"/>
          <p:cNvGraphicFramePr>
            <a:graphicFrameLocks noChangeAspect="1"/>
          </p:cNvGraphicFramePr>
          <p:nvPr/>
        </p:nvGraphicFramePr>
        <p:xfrm>
          <a:off x="3644902" y="5867401"/>
          <a:ext cx="720725" cy="679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" name="ビットマップ イメージ" r:id="rId33" imgW="2029108" imgH="1914286" progId="Paint.Picture">
                  <p:embed/>
                </p:oleObj>
              </mc:Choice>
              <mc:Fallback>
                <p:oleObj name="ビットマップ イメージ" r:id="rId33" imgW="2029108" imgH="1914286" progId="Paint.Picture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2" y="5867401"/>
                        <a:ext cx="720725" cy="679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46" name="Picture 150" descr="k3184983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65" y="6011864"/>
            <a:ext cx="865187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42" name="Picture 646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1" y="4900776"/>
            <a:ext cx="576187" cy="59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62" name="Picture 666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891" y="1882730"/>
            <a:ext cx="394890" cy="672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65" name="Picture 669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71" y="898526"/>
            <a:ext cx="496605" cy="6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67" name="Picture 671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323" y="936627"/>
            <a:ext cx="697977" cy="610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85" name="Picture 689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191" y="1897067"/>
            <a:ext cx="620240" cy="46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1609</TotalTime>
  <Words>404</Words>
  <Application>Microsoft Office PowerPoint</Application>
  <PresentationFormat>画面に合わせる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標準デザイン</vt:lpstr>
      <vt:lpstr>Photo Editor 写真</vt:lpstr>
      <vt:lpstr>ビットマップ イメージ</vt:lpstr>
      <vt:lpstr>PowerPoint プレゼンテーション</vt:lpstr>
    </vt:vector>
  </TitlesOfParts>
  <Company>兵庫県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m096637</dc:creator>
  <cp:lastModifiedBy>兵庫県</cp:lastModifiedBy>
  <cp:revision>85</cp:revision>
  <cp:lastPrinted>2019-03-04T04:00:33Z</cp:lastPrinted>
  <dcterms:created xsi:type="dcterms:W3CDTF">2005-02-14T06:40:17Z</dcterms:created>
  <dcterms:modified xsi:type="dcterms:W3CDTF">2019-03-20T04:26:06Z</dcterms:modified>
</cp:coreProperties>
</file>