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0"/>
  </p:notesMasterIdLst>
  <p:sldIdLst>
    <p:sldId id="314" r:id="rId2"/>
    <p:sldId id="345" r:id="rId3"/>
    <p:sldId id="312" r:id="rId4"/>
    <p:sldId id="315" r:id="rId5"/>
    <p:sldId id="341" r:id="rId6"/>
    <p:sldId id="343" r:id="rId7"/>
    <p:sldId id="344" r:id="rId8"/>
    <p:sldId id="342" r:id="rId9"/>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4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8606" autoAdjust="0"/>
  </p:normalViewPr>
  <p:slideViewPr>
    <p:cSldViewPr snapToGrid="0">
      <p:cViewPr varScale="1">
        <p:scale>
          <a:sx n="65" d="100"/>
          <a:sy n="65" d="100"/>
        </p:scale>
        <p:origin x="12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44E8E3D-D9A2-4B74-9C9C-DF9CA2EAF753}" type="datetimeFigureOut">
              <a:rPr kumimoji="1" lang="ja-JP" altLang="en-US" smtClean="0"/>
              <a:t>2026/5/27</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C6420394-95E2-4CCB-BFDF-B853B8DD5DB2}" type="slidenum">
              <a:rPr kumimoji="1" lang="ja-JP" altLang="en-US" smtClean="0"/>
              <a:t>‹#›</a:t>
            </a:fld>
            <a:endParaRPr kumimoji="1" lang="ja-JP" altLang="en-US"/>
          </a:p>
        </p:txBody>
      </p:sp>
    </p:spTree>
    <p:extLst>
      <p:ext uri="{BB962C8B-B14F-4D97-AF65-F5344CB8AC3E}">
        <p14:creationId xmlns:p14="http://schemas.microsoft.com/office/powerpoint/2010/main" val="6889835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D51DB-F4F4-1782-E51A-65A26B131F7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7A8DC67-4218-C907-86B8-61F5165A0B7A}"/>
              </a:ext>
            </a:extLst>
          </p:cNvPr>
          <p:cNvSpPr>
            <a:spLocks noGrp="1" noRot="1" noChangeAspect="1"/>
          </p:cNvSpPr>
          <p:nvPr>
            <p:ph type="sldImg"/>
          </p:nvPr>
        </p:nvSpPr>
        <p:spPr>
          <a:xfrm>
            <a:off x="1166813" y="1243013"/>
            <a:ext cx="4473575" cy="3354387"/>
          </a:xfrm>
        </p:spPr>
      </p:sp>
      <p:sp>
        <p:nvSpPr>
          <p:cNvPr id="3" name="ノート プレースホルダー 2">
            <a:extLst>
              <a:ext uri="{FF2B5EF4-FFF2-40B4-BE49-F238E27FC236}">
                <a16:creationId xmlns:a16="http://schemas.microsoft.com/office/drawing/2014/main" id="{95203D01-A327-CA6A-33B7-5C5CDF5C167D}"/>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11DD284-BC88-9D95-701E-7B69FEECB064}"/>
              </a:ext>
            </a:extLst>
          </p:cNvPr>
          <p:cNvSpPr>
            <a:spLocks noGrp="1"/>
          </p:cNvSpPr>
          <p:nvPr>
            <p:ph type="sldNum" sz="quarter" idx="5"/>
          </p:nvPr>
        </p:nvSpPr>
        <p:spPr/>
        <p:txBody>
          <a:bodyPr/>
          <a:lstStyle/>
          <a:p>
            <a:fld id="{C6420394-95E2-4CCB-BFDF-B853B8DD5DB2}" type="slidenum">
              <a:rPr kumimoji="1" lang="ja-JP" altLang="en-US" smtClean="0"/>
              <a:t>1</a:t>
            </a:fld>
            <a:endParaRPr kumimoji="1" lang="ja-JP" altLang="en-US"/>
          </a:p>
        </p:txBody>
      </p:sp>
    </p:spTree>
    <p:extLst>
      <p:ext uri="{BB962C8B-B14F-4D97-AF65-F5344CB8AC3E}">
        <p14:creationId xmlns:p14="http://schemas.microsoft.com/office/powerpoint/2010/main" val="4007085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1F28F-3ADB-B335-3626-578E85E9D77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A4F11A7-1D27-30F7-15C9-98421695C409}"/>
              </a:ext>
            </a:extLst>
          </p:cNvPr>
          <p:cNvSpPr>
            <a:spLocks noGrp="1" noRot="1" noChangeAspect="1"/>
          </p:cNvSpPr>
          <p:nvPr>
            <p:ph type="sldImg"/>
          </p:nvPr>
        </p:nvSpPr>
        <p:spPr>
          <a:xfrm>
            <a:off x="1166813" y="1243013"/>
            <a:ext cx="4473575" cy="3354387"/>
          </a:xfrm>
        </p:spPr>
      </p:sp>
      <p:sp>
        <p:nvSpPr>
          <p:cNvPr id="3" name="ノート プレースホルダー 2">
            <a:extLst>
              <a:ext uri="{FF2B5EF4-FFF2-40B4-BE49-F238E27FC236}">
                <a16:creationId xmlns:a16="http://schemas.microsoft.com/office/drawing/2014/main" id="{8BC564AF-2D2C-122D-96D5-0269B314C6F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960A32D-E09A-F39E-D8A3-C6BD92E7D989}"/>
              </a:ext>
            </a:extLst>
          </p:cNvPr>
          <p:cNvSpPr>
            <a:spLocks noGrp="1"/>
          </p:cNvSpPr>
          <p:nvPr>
            <p:ph type="sldNum" sz="quarter" idx="5"/>
          </p:nvPr>
        </p:nvSpPr>
        <p:spPr/>
        <p:txBody>
          <a:bodyPr/>
          <a:lstStyle/>
          <a:p>
            <a:fld id="{C6420394-95E2-4CCB-BFDF-B853B8DD5DB2}" type="slidenum">
              <a:rPr kumimoji="1" lang="ja-JP" altLang="en-US" smtClean="0"/>
              <a:t>2</a:t>
            </a:fld>
            <a:endParaRPr kumimoji="1" lang="ja-JP" altLang="en-US"/>
          </a:p>
        </p:txBody>
      </p:sp>
    </p:spTree>
    <p:extLst>
      <p:ext uri="{BB962C8B-B14F-4D97-AF65-F5344CB8AC3E}">
        <p14:creationId xmlns:p14="http://schemas.microsoft.com/office/powerpoint/2010/main" val="1694387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3575"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6420394-95E2-4CCB-BFDF-B853B8DD5DB2}" type="slidenum">
              <a:rPr kumimoji="1" lang="ja-JP" altLang="en-US" smtClean="0"/>
              <a:t>3</a:t>
            </a:fld>
            <a:endParaRPr kumimoji="1" lang="ja-JP" altLang="en-US"/>
          </a:p>
        </p:txBody>
      </p:sp>
    </p:spTree>
    <p:extLst>
      <p:ext uri="{BB962C8B-B14F-4D97-AF65-F5344CB8AC3E}">
        <p14:creationId xmlns:p14="http://schemas.microsoft.com/office/powerpoint/2010/main" val="972268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88F58-0D60-31F0-B213-F04D3818C84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A465A70-C373-EBA5-CD28-94452571695E}"/>
              </a:ext>
            </a:extLst>
          </p:cNvPr>
          <p:cNvSpPr>
            <a:spLocks noGrp="1" noRot="1" noChangeAspect="1"/>
          </p:cNvSpPr>
          <p:nvPr>
            <p:ph type="sldImg"/>
          </p:nvPr>
        </p:nvSpPr>
        <p:spPr>
          <a:xfrm>
            <a:off x="1166813" y="1243013"/>
            <a:ext cx="4473575" cy="3354387"/>
          </a:xfrm>
        </p:spPr>
      </p:sp>
      <p:sp>
        <p:nvSpPr>
          <p:cNvPr id="3" name="ノート プレースホルダー 2">
            <a:extLst>
              <a:ext uri="{FF2B5EF4-FFF2-40B4-BE49-F238E27FC236}">
                <a16:creationId xmlns:a16="http://schemas.microsoft.com/office/drawing/2014/main" id="{3E3F0D59-33D8-2741-B2EA-D8C53ECE5C35}"/>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0BAE54EB-7730-FFB8-A03E-4240B6626190}"/>
              </a:ext>
            </a:extLst>
          </p:cNvPr>
          <p:cNvSpPr>
            <a:spLocks noGrp="1"/>
          </p:cNvSpPr>
          <p:nvPr>
            <p:ph type="sldNum" sz="quarter" idx="5"/>
          </p:nvPr>
        </p:nvSpPr>
        <p:spPr/>
        <p:txBody>
          <a:bodyPr/>
          <a:lstStyle/>
          <a:p>
            <a:fld id="{C6420394-95E2-4CCB-BFDF-B853B8DD5DB2}" type="slidenum">
              <a:rPr kumimoji="1" lang="ja-JP" altLang="en-US" smtClean="0"/>
              <a:t>4</a:t>
            </a:fld>
            <a:endParaRPr kumimoji="1" lang="ja-JP" altLang="en-US"/>
          </a:p>
        </p:txBody>
      </p:sp>
    </p:spTree>
    <p:extLst>
      <p:ext uri="{BB962C8B-B14F-4D97-AF65-F5344CB8AC3E}">
        <p14:creationId xmlns:p14="http://schemas.microsoft.com/office/powerpoint/2010/main" val="187091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57BFB3-652A-FC1A-A5B2-1A16BB7B353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E4161D4-513D-9936-ACED-DCAD07E34030}"/>
              </a:ext>
            </a:extLst>
          </p:cNvPr>
          <p:cNvSpPr>
            <a:spLocks noGrp="1" noRot="1" noChangeAspect="1"/>
          </p:cNvSpPr>
          <p:nvPr>
            <p:ph type="sldImg"/>
          </p:nvPr>
        </p:nvSpPr>
        <p:spPr>
          <a:xfrm>
            <a:off x="1166813" y="1243013"/>
            <a:ext cx="4473575" cy="3354387"/>
          </a:xfrm>
        </p:spPr>
      </p:sp>
      <p:sp>
        <p:nvSpPr>
          <p:cNvPr id="3" name="ノート プレースホルダー 2">
            <a:extLst>
              <a:ext uri="{FF2B5EF4-FFF2-40B4-BE49-F238E27FC236}">
                <a16:creationId xmlns:a16="http://schemas.microsoft.com/office/drawing/2014/main" id="{13B2962E-14BD-1EF7-EEA0-5A03FB1C4F39}"/>
              </a:ext>
            </a:extLst>
          </p:cNvPr>
          <p:cNvSpPr>
            <a:spLocks noGrp="1"/>
          </p:cNvSpPr>
          <p:nvPr>
            <p:ph type="body" idx="1"/>
          </p:nvPr>
        </p:nvSpPr>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a:extLst>
              <a:ext uri="{FF2B5EF4-FFF2-40B4-BE49-F238E27FC236}">
                <a16:creationId xmlns:a16="http://schemas.microsoft.com/office/drawing/2014/main" id="{19E5806A-9E47-C041-5BED-809F73686589}"/>
              </a:ext>
            </a:extLst>
          </p:cNvPr>
          <p:cNvSpPr>
            <a:spLocks noGrp="1"/>
          </p:cNvSpPr>
          <p:nvPr>
            <p:ph type="sldNum" sz="quarter" idx="5"/>
          </p:nvPr>
        </p:nvSpPr>
        <p:spPr/>
        <p:txBody>
          <a:bodyPr/>
          <a:lstStyle/>
          <a:p>
            <a:fld id="{C2D71D41-2BB5-4916-892F-81EA436573B2}" type="slidenum">
              <a:rPr kumimoji="1" lang="ja-JP" altLang="en-US" smtClean="0"/>
              <a:t>5</a:t>
            </a:fld>
            <a:endParaRPr kumimoji="1" lang="ja-JP" altLang="en-US"/>
          </a:p>
        </p:txBody>
      </p:sp>
    </p:spTree>
    <p:extLst>
      <p:ext uri="{BB962C8B-B14F-4D97-AF65-F5344CB8AC3E}">
        <p14:creationId xmlns:p14="http://schemas.microsoft.com/office/powerpoint/2010/main" val="3986781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FE8B8-6617-9634-C166-14201A6C9A1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F0B8A2C-B89D-4C0C-1579-41BF64EA29EC}"/>
              </a:ext>
            </a:extLst>
          </p:cNvPr>
          <p:cNvSpPr>
            <a:spLocks noGrp="1" noRot="1" noChangeAspect="1"/>
          </p:cNvSpPr>
          <p:nvPr>
            <p:ph type="sldImg"/>
          </p:nvPr>
        </p:nvSpPr>
        <p:spPr>
          <a:xfrm>
            <a:off x="1166813" y="1243013"/>
            <a:ext cx="4473575" cy="3354387"/>
          </a:xfrm>
        </p:spPr>
      </p:sp>
      <p:sp>
        <p:nvSpPr>
          <p:cNvPr id="3" name="ノート プレースホルダー 2">
            <a:extLst>
              <a:ext uri="{FF2B5EF4-FFF2-40B4-BE49-F238E27FC236}">
                <a16:creationId xmlns:a16="http://schemas.microsoft.com/office/drawing/2014/main" id="{2090B108-17E4-4F5A-2DC3-CAEF98F808D3}"/>
              </a:ext>
            </a:extLst>
          </p:cNvPr>
          <p:cNvSpPr>
            <a:spLocks noGrp="1"/>
          </p:cNvSpPr>
          <p:nvPr>
            <p:ph type="body" idx="1"/>
          </p:nvPr>
        </p:nvSpPr>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a:extLst>
              <a:ext uri="{FF2B5EF4-FFF2-40B4-BE49-F238E27FC236}">
                <a16:creationId xmlns:a16="http://schemas.microsoft.com/office/drawing/2014/main" id="{3CAC56A2-DAE5-FCF1-4AA5-9A14419E9DAE}"/>
              </a:ext>
            </a:extLst>
          </p:cNvPr>
          <p:cNvSpPr>
            <a:spLocks noGrp="1"/>
          </p:cNvSpPr>
          <p:nvPr>
            <p:ph type="sldNum" sz="quarter" idx="5"/>
          </p:nvPr>
        </p:nvSpPr>
        <p:spPr/>
        <p:txBody>
          <a:bodyPr/>
          <a:lstStyle/>
          <a:p>
            <a:fld id="{C2D71D41-2BB5-4916-892F-81EA436573B2}" type="slidenum">
              <a:rPr kumimoji="1" lang="ja-JP" altLang="en-US" smtClean="0"/>
              <a:t>6</a:t>
            </a:fld>
            <a:endParaRPr kumimoji="1" lang="ja-JP" altLang="en-US"/>
          </a:p>
        </p:txBody>
      </p:sp>
    </p:spTree>
    <p:extLst>
      <p:ext uri="{BB962C8B-B14F-4D97-AF65-F5344CB8AC3E}">
        <p14:creationId xmlns:p14="http://schemas.microsoft.com/office/powerpoint/2010/main" val="4244638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2AE2-6C9E-B46E-53AF-0A0AFE52CD4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57C1471-F92F-E041-3D3D-D6ECA5EEDC1C}"/>
              </a:ext>
            </a:extLst>
          </p:cNvPr>
          <p:cNvSpPr>
            <a:spLocks noGrp="1" noRot="1" noChangeAspect="1"/>
          </p:cNvSpPr>
          <p:nvPr>
            <p:ph type="sldImg"/>
          </p:nvPr>
        </p:nvSpPr>
        <p:spPr>
          <a:xfrm>
            <a:off x="1166813" y="1243013"/>
            <a:ext cx="4473575" cy="3354387"/>
          </a:xfrm>
        </p:spPr>
      </p:sp>
      <p:sp>
        <p:nvSpPr>
          <p:cNvPr id="3" name="ノート プレースホルダー 2">
            <a:extLst>
              <a:ext uri="{FF2B5EF4-FFF2-40B4-BE49-F238E27FC236}">
                <a16:creationId xmlns:a16="http://schemas.microsoft.com/office/drawing/2014/main" id="{87DEDF98-691F-024F-7522-36FA940E9C92}"/>
              </a:ext>
            </a:extLst>
          </p:cNvPr>
          <p:cNvSpPr>
            <a:spLocks noGrp="1"/>
          </p:cNvSpPr>
          <p:nvPr>
            <p:ph type="body" idx="1"/>
          </p:nvPr>
        </p:nvSpPr>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a:extLst>
              <a:ext uri="{FF2B5EF4-FFF2-40B4-BE49-F238E27FC236}">
                <a16:creationId xmlns:a16="http://schemas.microsoft.com/office/drawing/2014/main" id="{B45CB7CA-7D21-0A8E-CB24-A0EF2A1A3224}"/>
              </a:ext>
            </a:extLst>
          </p:cNvPr>
          <p:cNvSpPr>
            <a:spLocks noGrp="1"/>
          </p:cNvSpPr>
          <p:nvPr>
            <p:ph type="sldNum" sz="quarter" idx="5"/>
          </p:nvPr>
        </p:nvSpPr>
        <p:spPr/>
        <p:txBody>
          <a:bodyPr/>
          <a:lstStyle/>
          <a:p>
            <a:fld id="{C2D71D41-2BB5-4916-892F-81EA436573B2}" type="slidenum">
              <a:rPr kumimoji="1" lang="ja-JP" altLang="en-US" smtClean="0"/>
              <a:t>7</a:t>
            </a:fld>
            <a:endParaRPr kumimoji="1" lang="ja-JP" altLang="en-US"/>
          </a:p>
        </p:txBody>
      </p:sp>
    </p:spTree>
    <p:extLst>
      <p:ext uri="{BB962C8B-B14F-4D97-AF65-F5344CB8AC3E}">
        <p14:creationId xmlns:p14="http://schemas.microsoft.com/office/powerpoint/2010/main" val="2126165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EC854-6D92-19FC-BB43-B626904358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8AEF7FA-E0EF-F4F2-F2C5-BF38FA23AB9C}"/>
              </a:ext>
            </a:extLst>
          </p:cNvPr>
          <p:cNvSpPr>
            <a:spLocks noGrp="1" noRot="1" noChangeAspect="1"/>
          </p:cNvSpPr>
          <p:nvPr>
            <p:ph type="sldImg"/>
          </p:nvPr>
        </p:nvSpPr>
        <p:spPr>
          <a:xfrm>
            <a:off x="1166813" y="1243013"/>
            <a:ext cx="4473575" cy="3354387"/>
          </a:xfrm>
        </p:spPr>
      </p:sp>
      <p:sp>
        <p:nvSpPr>
          <p:cNvPr id="3" name="ノート プレースホルダー 2">
            <a:extLst>
              <a:ext uri="{FF2B5EF4-FFF2-40B4-BE49-F238E27FC236}">
                <a16:creationId xmlns:a16="http://schemas.microsoft.com/office/drawing/2014/main" id="{BE1ED07E-C3FF-CB0B-D814-1EE2A790F782}"/>
              </a:ext>
            </a:extLst>
          </p:cNvPr>
          <p:cNvSpPr>
            <a:spLocks noGrp="1"/>
          </p:cNvSpPr>
          <p:nvPr>
            <p:ph type="body" idx="1"/>
          </p:nvPr>
        </p:nvSpPr>
        <p:spPr/>
        <p:txBody>
          <a:bodyPr/>
          <a:lstStyle/>
          <a:p>
            <a:pPr marL="0" marR="0" lvl="0" indent="0" algn="l" defTabSz="995507"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a:extLst>
              <a:ext uri="{FF2B5EF4-FFF2-40B4-BE49-F238E27FC236}">
                <a16:creationId xmlns:a16="http://schemas.microsoft.com/office/drawing/2014/main" id="{1AE1BFCA-01CD-2164-B92D-C3E2ADBEBBDE}"/>
              </a:ext>
            </a:extLst>
          </p:cNvPr>
          <p:cNvSpPr>
            <a:spLocks noGrp="1"/>
          </p:cNvSpPr>
          <p:nvPr>
            <p:ph type="sldNum" sz="quarter" idx="5"/>
          </p:nvPr>
        </p:nvSpPr>
        <p:spPr/>
        <p:txBody>
          <a:bodyPr/>
          <a:lstStyle/>
          <a:p>
            <a:fld id="{C2D71D41-2BB5-4916-892F-81EA436573B2}" type="slidenum">
              <a:rPr kumimoji="1" lang="ja-JP" altLang="en-US" smtClean="0"/>
              <a:t>8</a:t>
            </a:fld>
            <a:endParaRPr kumimoji="1" lang="ja-JP" altLang="en-US"/>
          </a:p>
        </p:txBody>
      </p:sp>
    </p:spTree>
    <p:extLst>
      <p:ext uri="{BB962C8B-B14F-4D97-AF65-F5344CB8AC3E}">
        <p14:creationId xmlns:p14="http://schemas.microsoft.com/office/powerpoint/2010/main" val="2712096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155A226-B25F-46E8-A8BF-55EDD8E3B3E5}" type="datetime1">
              <a:rPr kumimoji="1" lang="ja-JP" altLang="en-US" smtClean="0"/>
              <a:t>2026/5/27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AAFF82-0004-4C02-89E4-B5A0B0C9E484}" type="slidenum">
              <a:rPr kumimoji="1" lang="ja-JP" altLang="en-US" smtClean="0"/>
              <a:t>‹#›</a:t>
            </a:fld>
            <a:endParaRPr kumimoji="1" lang="ja-JP" altLang="en-US"/>
          </a:p>
        </p:txBody>
      </p:sp>
    </p:spTree>
    <p:extLst>
      <p:ext uri="{BB962C8B-B14F-4D97-AF65-F5344CB8AC3E}">
        <p14:creationId xmlns:p14="http://schemas.microsoft.com/office/powerpoint/2010/main" val="394931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08C36C-5DED-43D4-B781-DC11F5B0D65D}" type="datetime1">
              <a:rPr kumimoji="1" lang="ja-JP" altLang="en-US" smtClean="0"/>
              <a:t>2026/5/27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AAFF82-0004-4C02-89E4-B5A0B0C9E484}" type="slidenum">
              <a:rPr kumimoji="1" lang="ja-JP" altLang="en-US" smtClean="0"/>
              <a:t>‹#›</a:t>
            </a:fld>
            <a:endParaRPr kumimoji="1" lang="ja-JP" altLang="en-US"/>
          </a:p>
        </p:txBody>
      </p:sp>
    </p:spTree>
    <p:extLst>
      <p:ext uri="{BB962C8B-B14F-4D97-AF65-F5344CB8AC3E}">
        <p14:creationId xmlns:p14="http://schemas.microsoft.com/office/powerpoint/2010/main" val="84696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2612DF-E2EB-4E50-BF0B-AFB76B2B1873}" type="datetime1">
              <a:rPr kumimoji="1" lang="ja-JP" altLang="en-US" smtClean="0"/>
              <a:t>2026/5/27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AAFF82-0004-4C02-89E4-B5A0B0C9E484}" type="slidenum">
              <a:rPr kumimoji="1" lang="ja-JP" altLang="en-US" smtClean="0"/>
              <a:t>‹#›</a:t>
            </a:fld>
            <a:endParaRPr kumimoji="1" lang="ja-JP" altLang="en-US"/>
          </a:p>
        </p:txBody>
      </p:sp>
    </p:spTree>
    <p:extLst>
      <p:ext uri="{BB962C8B-B14F-4D97-AF65-F5344CB8AC3E}">
        <p14:creationId xmlns:p14="http://schemas.microsoft.com/office/powerpoint/2010/main" val="1366345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34600A4-C274-491B-B816-6C8FEB9826DF}" type="datetime1">
              <a:rPr kumimoji="1" lang="ja-JP" altLang="en-US" smtClean="0"/>
              <a:t>2026/5/27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AAFF82-0004-4C02-89E4-B5A0B0C9E484}" type="slidenum">
              <a:rPr kumimoji="1" lang="ja-JP" altLang="en-US" smtClean="0"/>
              <a:t>‹#›</a:t>
            </a:fld>
            <a:endParaRPr kumimoji="1" lang="ja-JP" altLang="en-US"/>
          </a:p>
        </p:txBody>
      </p:sp>
    </p:spTree>
    <p:extLst>
      <p:ext uri="{BB962C8B-B14F-4D97-AF65-F5344CB8AC3E}">
        <p14:creationId xmlns:p14="http://schemas.microsoft.com/office/powerpoint/2010/main" val="1676051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1FE79B4-B4A9-4674-A867-777404ECC33A}" type="datetime1">
              <a:rPr kumimoji="1" lang="ja-JP" altLang="en-US" smtClean="0"/>
              <a:t>2026/5/27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AAFF82-0004-4C02-89E4-B5A0B0C9E484}" type="slidenum">
              <a:rPr kumimoji="1" lang="ja-JP" altLang="en-US" smtClean="0"/>
              <a:t>‹#›</a:t>
            </a:fld>
            <a:endParaRPr kumimoji="1" lang="ja-JP" altLang="en-US"/>
          </a:p>
        </p:txBody>
      </p:sp>
    </p:spTree>
    <p:extLst>
      <p:ext uri="{BB962C8B-B14F-4D97-AF65-F5344CB8AC3E}">
        <p14:creationId xmlns:p14="http://schemas.microsoft.com/office/powerpoint/2010/main" val="2089071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CE714B7-16AE-484F-9BDF-C9A089B9F77E}" type="datetime1">
              <a:rPr kumimoji="1" lang="ja-JP" altLang="en-US" smtClean="0"/>
              <a:t>2026/5/27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AAFF82-0004-4C02-89E4-B5A0B0C9E484}" type="slidenum">
              <a:rPr kumimoji="1" lang="ja-JP" altLang="en-US" smtClean="0"/>
              <a:t>‹#›</a:t>
            </a:fld>
            <a:endParaRPr kumimoji="1" lang="ja-JP" altLang="en-US"/>
          </a:p>
        </p:txBody>
      </p:sp>
    </p:spTree>
    <p:extLst>
      <p:ext uri="{BB962C8B-B14F-4D97-AF65-F5344CB8AC3E}">
        <p14:creationId xmlns:p14="http://schemas.microsoft.com/office/powerpoint/2010/main" val="3590599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3014D08-79B2-42D0-8865-4AF2DA78647A}" type="datetime1">
              <a:rPr kumimoji="1" lang="ja-JP" altLang="en-US" smtClean="0"/>
              <a:t>2026/5/27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0AAFF82-0004-4C02-89E4-B5A0B0C9E484}" type="slidenum">
              <a:rPr kumimoji="1" lang="ja-JP" altLang="en-US" smtClean="0"/>
              <a:t>‹#›</a:t>
            </a:fld>
            <a:endParaRPr kumimoji="1" lang="ja-JP" altLang="en-US"/>
          </a:p>
        </p:txBody>
      </p:sp>
    </p:spTree>
    <p:extLst>
      <p:ext uri="{BB962C8B-B14F-4D97-AF65-F5344CB8AC3E}">
        <p14:creationId xmlns:p14="http://schemas.microsoft.com/office/powerpoint/2010/main" val="61203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2DD2361-BA9C-4C83-9134-BAF35E23245C}" type="datetime1">
              <a:rPr kumimoji="1" lang="ja-JP" altLang="en-US" smtClean="0"/>
              <a:t>2026/5/27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0AAFF82-0004-4C02-89E4-B5A0B0C9E484}" type="slidenum">
              <a:rPr kumimoji="1" lang="ja-JP" altLang="en-US" smtClean="0"/>
              <a:t>‹#›</a:t>
            </a:fld>
            <a:endParaRPr kumimoji="1" lang="ja-JP" altLang="en-US"/>
          </a:p>
        </p:txBody>
      </p:sp>
    </p:spTree>
    <p:extLst>
      <p:ext uri="{BB962C8B-B14F-4D97-AF65-F5344CB8AC3E}">
        <p14:creationId xmlns:p14="http://schemas.microsoft.com/office/powerpoint/2010/main" val="372080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6A74AF-DC6C-4A91-8ACC-7A4C31D907E6}" type="datetime1">
              <a:rPr kumimoji="1" lang="ja-JP" altLang="en-US" smtClean="0"/>
              <a:t>2026/5/27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0AAFF82-0004-4C02-89E4-B5A0B0C9E484}" type="slidenum">
              <a:rPr kumimoji="1" lang="ja-JP" altLang="en-US" smtClean="0"/>
              <a:t>‹#›</a:t>
            </a:fld>
            <a:endParaRPr kumimoji="1" lang="ja-JP" altLang="en-US"/>
          </a:p>
        </p:txBody>
      </p:sp>
    </p:spTree>
    <p:extLst>
      <p:ext uri="{BB962C8B-B14F-4D97-AF65-F5344CB8AC3E}">
        <p14:creationId xmlns:p14="http://schemas.microsoft.com/office/powerpoint/2010/main" val="4280832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163D9B-5277-4AB1-83A3-7545B5E4A8CE}" type="datetime1">
              <a:rPr kumimoji="1" lang="ja-JP" altLang="en-US" smtClean="0"/>
              <a:t>2026/5/27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AAFF82-0004-4C02-89E4-B5A0B0C9E484}" type="slidenum">
              <a:rPr kumimoji="1" lang="ja-JP" altLang="en-US" smtClean="0"/>
              <a:t>‹#›</a:t>
            </a:fld>
            <a:endParaRPr kumimoji="1" lang="ja-JP" altLang="en-US"/>
          </a:p>
        </p:txBody>
      </p:sp>
    </p:spTree>
    <p:extLst>
      <p:ext uri="{BB962C8B-B14F-4D97-AF65-F5344CB8AC3E}">
        <p14:creationId xmlns:p14="http://schemas.microsoft.com/office/powerpoint/2010/main" val="416954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1D61249-752F-4B97-B9A2-04171F5C246A}" type="datetime1">
              <a:rPr kumimoji="1" lang="ja-JP" altLang="en-US" smtClean="0"/>
              <a:t>2026/5/27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AAFF82-0004-4C02-89E4-B5A0B0C9E484}" type="slidenum">
              <a:rPr kumimoji="1" lang="ja-JP" altLang="en-US" smtClean="0"/>
              <a:t>‹#›</a:t>
            </a:fld>
            <a:endParaRPr kumimoji="1" lang="ja-JP" altLang="en-US"/>
          </a:p>
        </p:txBody>
      </p:sp>
    </p:spTree>
    <p:extLst>
      <p:ext uri="{BB962C8B-B14F-4D97-AF65-F5344CB8AC3E}">
        <p14:creationId xmlns:p14="http://schemas.microsoft.com/office/powerpoint/2010/main" val="2833095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4B240D3-9FA0-45C0-B119-63F624103546}" type="datetime1">
              <a:rPr kumimoji="1" lang="ja-JP" altLang="en-US" smtClean="0"/>
              <a:t>2026/5/27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0AAFF82-0004-4C02-89E4-B5A0B0C9E484}" type="slidenum">
              <a:rPr kumimoji="1" lang="ja-JP" altLang="en-US" smtClean="0"/>
              <a:t>‹#›</a:t>
            </a:fld>
            <a:endParaRPr kumimoji="1" lang="ja-JP" altLang="en-US"/>
          </a:p>
        </p:txBody>
      </p:sp>
    </p:spTree>
    <p:extLst>
      <p:ext uri="{BB962C8B-B14F-4D97-AF65-F5344CB8AC3E}">
        <p14:creationId xmlns:p14="http://schemas.microsoft.com/office/powerpoint/2010/main" val="408035855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yogo-sdg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8A514-25FE-DF3A-9D74-6E9D58FED615}"/>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977FB485-0DF8-8DFB-CFA9-731078176240}"/>
              </a:ext>
            </a:extLst>
          </p:cNvPr>
          <p:cNvSpPr/>
          <p:nvPr/>
        </p:nvSpPr>
        <p:spPr>
          <a:xfrm>
            <a:off x="0" y="-19798"/>
            <a:ext cx="9144000" cy="495970"/>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ひょうご</a:t>
            </a:r>
            <a:r>
              <a:rPr lang="en-US" altLang="ja-JP" b="1" dirty="0">
                <a:solidFill>
                  <a:schemeClr val="bg1"/>
                </a:solidFill>
                <a:latin typeface="BIZ UDPゴシック" panose="020B0400000000000000" pitchFamily="50" charset="-128"/>
                <a:ea typeface="BIZ UDPゴシック" panose="020B0400000000000000" pitchFamily="50" charset="-128"/>
              </a:rPr>
              <a:t>SDGs</a:t>
            </a:r>
            <a:r>
              <a:rPr lang="ja-JP" altLang="en-US" b="1" dirty="0">
                <a:solidFill>
                  <a:schemeClr val="bg1"/>
                </a:solidFill>
                <a:latin typeface="BIZ UDPゴシック" panose="020B0400000000000000" pitchFamily="50" charset="-128"/>
                <a:ea typeface="BIZ UDPゴシック" panose="020B0400000000000000" pitchFamily="50" charset="-128"/>
              </a:rPr>
              <a:t>コンテスト　応募様式</a:t>
            </a:r>
          </a:p>
        </p:txBody>
      </p:sp>
      <p:sp>
        <p:nvSpPr>
          <p:cNvPr id="6" name="正方形/長方形 5">
            <a:extLst>
              <a:ext uri="{FF2B5EF4-FFF2-40B4-BE49-F238E27FC236}">
                <a16:creationId xmlns:a16="http://schemas.microsoft.com/office/drawing/2014/main" id="{28846D8D-868D-6161-187C-8A80A208E965}"/>
              </a:ext>
            </a:extLst>
          </p:cNvPr>
          <p:cNvSpPr/>
          <p:nvPr/>
        </p:nvSpPr>
        <p:spPr>
          <a:xfrm>
            <a:off x="76201" y="558074"/>
            <a:ext cx="3172837" cy="3289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BIZ UDPゴシック" panose="020B0400000000000000" pitchFamily="50" charset="-128"/>
                <a:ea typeface="BIZ UDPゴシック" panose="020B0400000000000000" pitchFamily="50" charset="-128"/>
              </a:rPr>
              <a:t>１　応募団体・企業の基本情報①</a:t>
            </a:r>
          </a:p>
        </p:txBody>
      </p:sp>
      <p:sp>
        <p:nvSpPr>
          <p:cNvPr id="3" name="正方形/長方形 2">
            <a:extLst>
              <a:ext uri="{FF2B5EF4-FFF2-40B4-BE49-F238E27FC236}">
                <a16:creationId xmlns:a16="http://schemas.microsoft.com/office/drawing/2014/main" id="{6DEAF9BC-3058-ADB3-3BE9-2A3DB1E40A40}"/>
              </a:ext>
            </a:extLst>
          </p:cNvPr>
          <p:cNvSpPr/>
          <p:nvPr/>
        </p:nvSpPr>
        <p:spPr>
          <a:xfrm>
            <a:off x="76200" y="6047581"/>
            <a:ext cx="9067799" cy="70738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050" dirty="0">
                <a:solidFill>
                  <a:schemeClr val="tx1"/>
                </a:solidFill>
                <a:latin typeface="BIZ UDPゴシック" panose="020B0400000000000000" pitchFamily="50" charset="-128"/>
                <a:ea typeface="BIZ UDPゴシック" panose="020B0400000000000000" pitchFamily="50" charset="-128"/>
              </a:rPr>
              <a:t>※1</a:t>
            </a:r>
            <a:r>
              <a:rPr lang="ja-JP" altLang="en-US" sz="1050" dirty="0">
                <a:solidFill>
                  <a:schemeClr val="tx1"/>
                </a:solidFill>
                <a:latin typeface="BIZ UDPゴシック" panose="020B0400000000000000" pitchFamily="50" charset="-128"/>
                <a:ea typeface="BIZ UDPゴシック" panose="020B0400000000000000" pitchFamily="50" charset="-128"/>
              </a:rPr>
              <a:t> 氏名や所在地</a:t>
            </a:r>
            <a:r>
              <a:rPr lang="en-US" altLang="ja-JP" sz="1050"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住所</a:t>
            </a:r>
            <a:r>
              <a:rPr lang="en-US" altLang="ja-JP" sz="1050" dirty="0">
                <a:solidFill>
                  <a:schemeClr val="tx1"/>
                </a:solidFill>
                <a:latin typeface="BIZ UDPゴシック" panose="020B0400000000000000" pitchFamily="50" charset="-128"/>
                <a:ea typeface="BIZ UDPゴシック" panose="020B0400000000000000" pitchFamily="50" charset="-128"/>
              </a:rPr>
              <a:t>)､E-mail､</a:t>
            </a:r>
            <a:r>
              <a:rPr lang="ja-JP" altLang="en-US" sz="1050" dirty="0">
                <a:solidFill>
                  <a:schemeClr val="tx1"/>
                </a:solidFill>
                <a:latin typeface="BIZ UDPゴシック" panose="020B0400000000000000" pitchFamily="50" charset="-128"/>
                <a:ea typeface="BIZ UDPゴシック" panose="020B0400000000000000" pitchFamily="50" charset="-128"/>
              </a:rPr>
              <a:t>電話番号といった個人情報は、本コンテストの運営以外の目的で使用しません。</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marL="136922" indent="-136922"/>
            <a:r>
              <a:rPr lang="en-US" altLang="ja-JP" sz="1050" dirty="0">
                <a:solidFill>
                  <a:schemeClr val="tx1"/>
                </a:solidFill>
                <a:latin typeface="BIZ UDPゴシック" panose="020B0400000000000000" pitchFamily="50" charset="-128"/>
                <a:ea typeface="BIZ UDPゴシック" panose="020B0400000000000000" pitchFamily="50" charset="-128"/>
              </a:rPr>
              <a:t>※2</a:t>
            </a:r>
            <a:r>
              <a:rPr lang="ja-JP" altLang="en-US" sz="1050" dirty="0">
                <a:solidFill>
                  <a:schemeClr val="tx1"/>
                </a:solidFill>
                <a:latin typeface="BIZ UDPゴシック" panose="020B0400000000000000" pitchFamily="50" charset="-128"/>
                <a:ea typeface="BIZ UDPゴシック" panose="020B0400000000000000" pitchFamily="50" charset="-128"/>
              </a:rPr>
              <a:t> </a:t>
            </a:r>
            <a:r>
              <a:rPr lang="ja-JP" altLang="en-US" sz="1050" b="1" dirty="0">
                <a:solidFill>
                  <a:schemeClr val="tx1"/>
                </a:solidFill>
                <a:latin typeface="BIZ UDPゴシック" panose="020B0400000000000000" pitchFamily="50" charset="-128"/>
                <a:ea typeface="BIZ UDPゴシック" panose="020B0400000000000000" pitchFamily="50" charset="-128"/>
              </a:rPr>
              <a:t>提出先メールアドレス（</a:t>
            </a:r>
            <a:r>
              <a:rPr lang="en-US" altLang="ja-JP" sz="1050" b="1" dirty="0">
                <a:solidFill>
                  <a:schemeClr val="tx1"/>
                </a:solidFill>
                <a:latin typeface="BIZ UDPゴシック" panose="020B0400000000000000" pitchFamily="50" charset="-128"/>
                <a:ea typeface="BIZ UDPゴシック" panose="020B0400000000000000" pitchFamily="50" charset="-128"/>
              </a:rPr>
              <a:t>sdgs@pref.hyogo.lg.jp</a:t>
            </a:r>
            <a:r>
              <a:rPr lang="ja-JP" altLang="en-US" sz="1050" b="1" dirty="0">
                <a:solidFill>
                  <a:schemeClr val="tx1"/>
                </a:solidFill>
                <a:latin typeface="BIZ UDPゴシック" panose="020B0400000000000000" pitchFamily="50" charset="-128"/>
                <a:ea typeface="BIZ UDPゴシック" panose="020B0400000000000000" pitchFamily="50" charset="-128"/>
              </a:rPr>
              <a:t>）</a:t>
            </a:r>
            <a:r>
              <a:rPr lang="ja-JP" altLang="en-US" sz="1050" dirty="0">
                <a:solidFill>
                  <a:schemeClr val="tx1"/>
                </a:solidFill>
                <a:latin typeface="BIZ UDPゴシック" panose="020B0400000000000000" pitchFamily="50" charset="-128"/>
                <a:ea typeface="BIZ UDPゴシック" panose="020B0400000000000000" pitchFamily="50" charset="-128"/>
              </a:rPr>
              <a:t>。</a:t>
            </a:r>
            <a:r>
              <a:rPr lang="ja-JP" altLang="en-US" sz="1050" u="sng" dirty="0">
                <a:solidFill>
                  <a:srgbClr val="C00000"/>
                </a:solidFill>
                <a:latin typeface="BIZ UDPゴシック" panose="020B0400000000000000" pitchFamily="50" charset="-128"/>
                <a:ea typeface="BIZ UDPゴシック" panose="020B0400000000000000" pitchFamily="50" charset="-128"/>
              </a:rPr>
              <a:t>メールの件名は「</a:t>
            </a:r>
            <a:r>
              <a:rPr lang="en-US" altLang="ja-JP" sz="1050" u="sng" dirty="0">
                <a:solidFill>
                  <a:srgbClr val="C00000"/>
                </a:solidFill>
                <a:latin typeface="BIZ UDPゴシック" panose="020B0400000000000000" pitchFamily="50" charset="-128"/>
                <a:ea typeface="BIZ UDPゴシック" panose="020B0400000000000000" pitchFamily="50" charset="-128"/>
              </a:rPr>
              <a:t>【</a:t>
            </a:r>
            <a:r>
              <a:rPr lang="ja-JP" altLang="en-US" sz="1050" u="sng" dirty="0">
                <a:solidFill>
                  <a:srgbClr val="C00000"/>
                </a:solidFill>
                <a:latin typeface="BIZ UDPゴシック" panose="020B0400000000000000" pitchFamily="50" charset="-128"/>
                <a:ea typeface="BIZ UDPゴシック" panose="020B0400000000000000" pitchFamily="50" charset="-128"/>
              </a:rPr>
              <a:t>コンテスト応募</a:t>
            </a:r>
            <a:r>
              <a:rPr lang="en-US" altLang="ja-JP" sz="1050" u="sng" dirty="0">
                <a:solidFill>
                  <a:srgbClr val="C00000"/>
                </a:solidFill>
                <a:latin typeface="BIZ UDPゴシック" panose="020B0400000000000000" pitchFamily="50" charset="-128"/>
                <a:ea typeface="BIZ UDPゴシック" panose="020B0400000000000000" pitchFamily="50" charset="-128"/>
              </a:rPr>
              <a:t>】</a:t>
            </a:r>
            <a:r>
              <a:rPr lang="ja-JP" altLang="en-US" sz="1050" u="sng" dirty="0">
                <a:solidFill>
                  <a:srgbClr val="C00000"/>
                </a:solidFill>
                <a:latin typeface="BIZ UDPゴシック" panose="020B0400000000000000" pitchFamily="50" charset="-128"/>
                <a:ea typeface="BIZ UDPゴシック" panose="020B0400000000000000" pitchFamily="50" charset="-128"/>
              </a:rPr>
              <a:t>団体・企業名」としてください</a:t>
            </a:r>
            <a:r>
              <a:rPr lang="ja-JP" altLang="en-US" sz="1050" dirty="0">
                <a:solidFill>
                  <a:schemeClr val="tx1"/>
                </a:solidFill>
                <a:latin typeface="BIZ UDPゴシック" panose="020B0400000000000000" pitchFamily="50" charset="-128"/>
                <a:ea typeface="BIZ UDPゴシック" panose="020B0400000000000000" pitchFamily="50" charset="-128"/>
              </a:rPr>
              <a:t>。</a:t>
            </a:r>
            <a:endParaRPr lang="en-US" altLang="ja-JP" sz="1050" dirty="0">
              <a:solidFill>
                <a:schemeClr val="tx1"/>
              </a:solidFill>
              <a:latin typeface="BIZ UDPゴシック" panose="020B0400000000000000" pitchFamily="50" charset="-128"/>
              <a:ea typeface="BIZ UDPゴシック" panose="020B0400000000000000" pitchFamily="50" charset="-128"/>
            </a:endParaRPr>
          </a:p>
          <a:p>
            <a:pPr marL="136922" indent="-136922"/>
            <a:r>
              <a:rPr lang="en-US" altLang="ja-JP" sz="1050" dirty="0">
                <a:solidFill>
                  <a:schemeClr val="tx1"/>
                </a:solidFill>
                <a:latin typeface="BIZ UDPゴシック" panose="020B0400000000000000" pitchFamily="50" charset="-128"/>
                <a:ea typeface="BIZ UDPゴシック" panose="020B0400000000000000" pitchFamily="50" charset="-128"/>
              </a:rPr>
              <a:t>※3</a:t>
            </a:r>
            <a:r>
              <a:rPr lang="ja-JP" altLang="en-US" sz="1050" dirty="0">
                <a:solidFill>
                  <a:schemeClr val="tx1"/>
                </a:solidFill>
                <a:latin typeface="BIZ UDPゴシック" panose="020B0400000000000000" pitchFamily="50" charset="-128"/>
                <a:ea typeface="BIZ UDPゴシック" panose="020B0400000000000000" pitchFamily="50" charset="-128"/>
              </a:rPr>
              <a:t> 事務局が受信後に受信確認メールを返信します。</a:t>
            </a:r>
            <a:r>
              <a:rPr lang="ja-JP" altLang="en-US" sz="1050" u="sng" dirty="0">
                <a:solidFill>
                  <a:srgbClr val="C00000"/>
                </a:solidFill>
                <a:latin typeface="BIZ UDPゴシック" panose="020B0400000000000000" pitchFamily="50" charset="-128"/>
                <a:ea typeface="BIZ UDPゴシック" panose="020B0400000000000000" pitchFamily="50" charset="-128"/>
              </a:rPr>
              <a:t>もし、土日祝を除く翌日中に受信確認メールが届かない場合は、お手数ですが、平日</a:t>
            </a:r>
            <a:r>
              <a:rPr lang="en-US" altLang="ja-JP" sz="1050" u="sng" dirty="0">
                <a:solidFill>
                  <a:srgbClr val="C00000"/>
                </a:solidFill>
                <a:latin typeface="BIZ UDPゴシック" panose="020B0400000000000000" pitchFamily="50" charset="-128"/>
                <a:ea typeface="BIZ UDPゴシック" panose="020B0400000000000000" pitchFamily="50" charset="-128"/>
              </a:rPr>
              <a:t>9:00</a:t>
            </a:r>
            <a:r>
              <a:rPr lang="ja-JP" altLang="en-US" sz="1050" u="sng" dirty="0">
                <a:solidFill>
                  <a:srgbClr val="C00000"/>
                </a:solidFill>
                <a:latin typeface="BIZ UDPゴシック" panose="020B0400000000000000" pitchFamily="50" charset="-128"/>
                <a:ea typeface="BIZ UDPゴシック" panose="020B0400000000000000" pitchFamily="50" charset="-128"/>
              </a:rPr>
              <a:t>～</a:t>
            </a:r>
            <a:r>
              <a:rPr lang="en-US" altLang="ja-JP" sz="1050" u="sng" dirty="0">
                <a:solidFill>
                  <a:srgbClr val="C00000"/>
                </a:solidFill>
                <a:latin typeface="BIZ UDPゴシック" panose="020B0400000000000000" pitchFamily="50" charset="-128"/>
                <a:ea typeface="BIZ UDPゴシック" panose="020B0400000000000000" pitchFamily="50" charset="-128"/>
              </a:rPr>
              <a:t>17:30</a:t>
            </a:r>
            <a:r>
              <a:rPr lang="ja-JP" altLang="en-US" sz="1050" u="sng" dirty="0">
                <a:solidFill>
                  <a:srgbClr val="C00000"/>
                </a:solidFill>
                <a:latin typeface="BIZ UDPゴシック" panose="020B0400000000000000" pitchFamily="50" charset="-128"/>
                <a:ea typeface="BIZ UDPゴシック" panose="020B0400000000000000" pitchFamily="50" charset="-128"/>
              </a:rPr>
              <a:t>　</a:t>
            </a:r>
            <a:endParaRPr lang="en-US" altLang="ja-JP" sz="1050" u="sng" dirty="0">
              <a:solidFill>
                <a:srgbClr val="C00000"/>
              </a:solidFill>
              <a:latin typeface="BIZ UDPゴシック" panose="020B0400000000000000" pitchFamily="50" charset="-128"/>
              <a:ea typeface="BIZ UDPゴシック" panose="020B0400000000000000" pitchFamily="50" charset="-128"/>
            </a:endParaRPr>
          </a:p>
          <a:p>
            <a:pPr marL="136922" indent="-136922"/>
            <a:r>
              <a:rPr lang="ja-JP" altLang="en-US" sz="1050" dirty="0">
                <a:solidFill>
                  <a:srgbClr val="C00000"/>
                </a:solidFill>
                <a:latin typeface="BIZ UDPゴシック" panose="020B0400000000000000" pitchFamily="50" charset="-128"/>
                <a:ea typeface="BIZ UDPゴシック" panose="020B0400000000000000" pitchFamily="50" charset="-128"/>
              </a:rPr>
              <a:t>　　　</a:t>
            </a:r>
            <a:r>
              <a:rPr lang="ja-JP" altLang="en-US" sz="1050" u="sng" dirty="0">
                <a:solidFill>
                  <a:srgbClr val="C00000"/>
                </a:solidFill>
                <a:latin typeface="BIZ UDPゴシック" panose="020B0400000000000000" pitchFamily="50" charset="-128"/>
                <a:ea typeface="BIZ UDPゴシック" panose="020B0400000000000000" pitchFamily="50" charset="-128"/>
              </a:rPr>
              <a:t>に事務局（</a:t>
            </a:r>
            <a:r>
              <a:rPr lang="en-US" altLang="ja-JP" sz="1050" u="sng" dirty="0">
                <a:solidFill>
                  <a:srgbClr val="C00000"/>
                </a:solidFill>
                <a:latin typeface="BIZ UDPゴシック" panose="020B0400000000000000" pitchFamily="50" charset="-128"/>
                <a:ea typeface="BIZ UDPゴシック" panose="020B0400000000000000" pitchFamily="50" charset="-128"/>
              </a:rPr>
              <a:t>TEL:078-362-4032</a:t>
            </a:r>
            <a:r>
              <a:rPr lang="ja-JP" altLang="en-US" sz="1050" u="sng" dirty="0">
                <a:solidFill>
                  <a:srgbClr val="C00000"/>
                </a:solidFill>
                <a:latin typeface="BIZ UDPゴシック" panose="020B0400000000000000" pitchFamily="50" charset="-128"/>
                <a:ea typeface="BIZ UDPゴシック" panose="020B0400000000000000" pitchFamily="50" charset="-128"/>
              </a:rPr>
              <a:t>）までお電話をお願いします</a:t>
            </a:r>
            <a:r>
              <a:rPr lang="ja-JP" altLang="en-US" sz="1050" dirty="0">
                <a:solidFill>
                  <a:schemeClr val="tx1"/>
                </a:solidFill>
                <a:latin typeface="BIZ UDPゴシック" panose="020B0400000000000000" pitchFamily="50" charset="-128"/>
                <a:ea typeface="BIZ UDPゴシック" panose="020B0400000000000000" pitchFamily="50" charset="-128"/>
              </a:rPr>
              <a:t>。</a:t>
            </a:r>
            <a:endParaRPr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597F394F-A4B8-77DF-850E-F3E98107E52D}"/>
              </a:ext>
            </a:extLst>
          </p:cNvPr>
          <p:cNvSpPr/>
          <p:nvPr/>
        </p:nvSpPr>
        <p:spPr>
          <a:xfrm>
            <a:off x="7384193" y="91265"/>
            <a:ext cx="1517856" cy="273844"/>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受付番号 ： </a:t>
            </a:r>
            <a:r>
              <a:rPr lang="en-US" altLang="ja-JP" sz="1000" dirty="0">
                <a:solidFill>
                  <a:schemeClr val="tx1"/>
                </a:solidFill>
                <a:latin typeface="BIZ UDPゴシック" panose="020B0400000000000000" pitchFamily="50" charset="-128"/>
                <a:ea typeface="BIZ UDPゴシック" panose="020B0400000000000000" pitchFamily="50" charset="-128"/>
              </a:rPr>
              <a:t>※</a:t>
            </a:r>
            <a:r>
              <a:rPr lang="ja-JP" altLang="en-US" sz="1000" dirty="0">
                <a:solidFill>
                  <a:schemeClr val="tx1"/>
                </a:solidFill>
                <a:latin typeface="BIZ UDPゴシック" panose="020B0400000000000000" pitchFamily="50" charset="-128"/>
                <a:ea typeface="BIZ UDPゴシック" panose="020B0400000000000000" pitchFamily="50" charset="-128"/>
              </a:rPr>
              <a:t>記入不要　　　　　　　　　　　　　</a:t>
            </a:r>
          </a:p>
        </p:txBody>
      </p:sp>
      <p:graphicFrame>
        <p:nvGraphicFramePr>
          <p:cNvPr id="2" name="表 1">
            <a:extLst>
              <a:ext uri="{FF2B5EF4-FFF2-40B4-BE49-F238E27FC236}">
                <a16:creationId xmlns:a16="http://schemas.microsoft.com/office/drawing/2014/main" id="{B5AD7BE3-79A0-FA45-182F-3647F69713F4}"/>
              </a:ext>
            </a:extLst>
          </p:cNvPr>
          <p:cNvGraphicFramePr>
            <a:graphicFrameLocks noGrp="1"/>
          </p:cNvGraphicFramePr>
          <p:nvPr>
            <p:extLst>
              <p:ext uri="{D42A27DB-BD31-4B8C-83A1-F6EECF244321}">
                <p14:modId xmlns:p14="http://schemas.microsoft.com/office/powerpoint/2010/main" val="1890181620"/>
              </p:ext>
            </p:extLst>
          </p:nvPr>
        </p:nvGraphicFramePr>
        <p:xfrm>
          <a:off x="141515" y="968895"/>
          <a:ext cx="8760534" cy="5049528"/>
        </p:xfrm>
        <a:graphic>
          <a:graphicData uri="http://schemas.openxmlformats.org/drawingml/2006/table">
            <a:tbl>
              <a:tblPr firstRow="1" bandRow="1">
                <a:tableStyleId>{5C22544A-7EE6-4342-B048-85BDC9FD1C3A}</a:tableStyleId>
              </a:tblPr>
              <a:tblGrid>
                <a:gridCol w="1326394">
                  <a:extLst>
                    <a:ext uri="{9D8B030D-6E8A-4147-A177-3AD203B41FA5}">
                      <a16:colId xmlns:a16="http://schemas.microsoft.com/office/drawing/2014/main" val="2125210221"/>
                    </a:ext>
                  </a:extLst>
                </a:gridCol>
                <a:gridCol w="1503774">
                  <a:extLst>
                    <a:ext uri="{9D8B030D-6E8A-4147-A177-3AD203B41FA5}">
                      <a16:colId xmlns:a16="http://schemas.microsoft.com/office/drawing/2014/main" val="2291648712"/>
                    </a:ext>
                  </a:extLst>
                </a:gridCol>
                <a:gridCol w="5930366">
                  <a:extLst>
                    <a:ext uri="{9D8B030D-6E8A-4147-A177-3AD203B41FA5}">
                      <a16:colId xmlns:a16="http://schemas.microsoft.com/office/drawing/2014/main" val="185955854"/>
                    </a:ext>
                  </a:extLst>
                </a:gridCol>
              </a:tblGrid>
              <a:tr h="42079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① 応募部門（団体または企業</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a:txBody>
                    <a:bodyP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団体部門</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8572801"/>
                  </a:ext>
                </a:extLst>
              </a:tr>
              <a:tr h="420794">
                <a:tc gridSpan="2">
                  <a:txBody>
                    <a:bodyPr/>
                    <a:lstStyle/>
                    <a:p>
                      <a:r>
                        <a:rPr kumimoji="1" lang="ja-JP" altLang="en-US" sz="1600" b="1" dirty="0">
                          <a:latin typeface="BIZ UDPゴシック" panose="020B0400000000000000" pitchFamily="50" charset="-128"/>
                          <a:ea typeface="BIZ UDPゴシック" panose="020B0400000000000000" pitchFamily="50" charset="-128"/>
                        </a:rPr>
                        <a:t>② フリガナ</a:t>
                      </a:r>
                      <a:endParaRPr kumimoji="1" lang="en-US" altLang="ja-JP" sz="1600" b="1" dirty="0">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bg1">
                        <a:lumMod val="95000"/>
                      </a:schemeClr>
                    </a:solidFill>
                  </a:tcPr>
                </a:tc>
                <a:tc hMerge="1">
                  <a:txBody>
                    <a:bodyPr/>
                    <a:lstStyle/>
                    <a:p>
                      <a:endParaRPr kumimoji="1" lang="ja-JP" altLang="en-US"/>
                    </a:p>
                  </a:txBody>
                  <a:tcPr/>
                </a:tc>
                <a:tc>
                  <a:txBody>
                    <a:bodyP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ヒョウゴエスディージーズハブ</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1147757906"/>
                  </a:ext>
                </a:extLst>
              </a:tr>
              <a:tr h="420794">
                <a:tc gridSpan="2">
                  <a:txBody>
                    <a:bodyPr/>
                    <a:lstStyle/>
                    <a:p>
                      <a:r>
                        <a:rPr kumimoji="1" lang="ja-JP" altLang="en-US" sz="1600" b="1" dirty="0">
                          <a:solidFill>
                            <a:schemeClr val="tx1"/>
                          </a:solidFill>
                          <a:latin typeface="BIZ UDPゴシック" panose="020B0400000000000000" pitchFamily="50" charset="-128"/>
                          <a:ea typeface="BIZ UDPゴシック" panose="020B0400000000000000" pitchFamily="50" charset="-128"/>
                        </a:rPr>
                        <a:t>③ 応募団体・企業名</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a:txBody>
                    <a:bodyP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ひょうご</a:t>
                      </a:r>
                      <a:r>
                        <a:rPr kumimoji="1" lang="en-US" altLang="ja-JP" sz="1600" dirty="0">
                          <a:solidFill>
                            <a:schemeClr val="tx1"/>
                          </a:solidFill>
                          <a:latin typeface="BIZ UDPゴシック" panose="020B0400000000000000" pitchFamily="50" charset="-128"/>
                          <a:ea typeface="BIZ UDPゴシック" panose="020B0400000000000000" pitchFamily="50" charset="-128"/>
                        </a:rPr>
                        <a:t>SDGs Hub</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7271665"/>
                  </a:ext>
                </a:extLst>
              </a:tr>
              <a:tr h="42079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取組代表者</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④ 所属・役職</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事務局長</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3567723"/>
                  </a:ext>
                </a:extLst>
              </a:tr>
              <a:tr h="420794">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⑤ 氏名</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兵庫　花子</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2022359"/>
                  </a:ext>
                </a:extLst>
              </a:tr>
              <a:tr h="420794">
                <a:tc rowSpan="2">
                  <a:txBody>
                    <a:bodyPr/>
                    <a:lstStyle/>
                    <a:p>
                      <a:r>
                        <a:rPr kumimoji="1" lang="ja-JP" altLang="en-US" sz="1600" b="1" dirty="0">
                          <a:latin typeface="BIZ UDPゴシック" panose="020B0400000000000000" pitchFamily="50" charset="-128"/>
                          <a:ea typeface="BIZ UDPゴシック" panose="020B0400000000000000" pitchFamily="50" charset="-128"/>
                        </a:rPr>
                        <a:t>応募担当者</a:t>
                      </a:r>
                      <a:endParaRPr kumimoji="1" lang="ja-JP" altLang="en-US" sz="1200" b="1" dirty="0">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600" b="1" dirty="0">
                          <a:latin typeface="BIZ UDPゴシック" panose="020B0400000000000000" pitchFamily="50" charset="-128"/>
                          <a:ea typeface="BIZ UDPゴシック" panose="020B0400000000000000" pitchFamily="50" charset="-128"/>
                        </a:rPr>
                        <a:t>⑥ 所属・役職</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事務局員</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11258"/>
                  </a:ext>
                </a:extLst>
              </a:tr>
              <a:tr h="420794">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⑦ 氏名</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兵庫　太郎</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4802849"/>
                  </a:ext>
                </a:extLst>
              </a:tr>
              <a:tr h="420794">
                <a:tc gridSpan="2">
                  <a:txBody>
                    <a:bodyPr/>
                    <a:lstStyle/>
                    <a:p>
                      <a:r>
                        <a:rPr kumimoji="1" lang="ja-JP" altLang="en-US" sz="1600" b="1" dirty="0">
                          <a:latin typeface="BIZ UDPゴシック" panose="020B0400000000000000" pitchFamily="50" charset="-128"/>
                          <a:ea typeface="BIZ UDPゴシック" panose="020B0400000000000000" pitchFamily="50" charset="-128"/>
                        </a:rPr>
                        <a:t>⑧ 所在地（住所）</a:t>
                      </a:r>
                      <a:endParaRPr kumimoji="1" lang="en-US" altLang="ja-JP" sz="1600" b="1" dirty="0">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a:txBody>
                    <a:bodyPr/>
                    <a:lstStyle/>
                    <a:p>
                      <a:r>
                        <a:rPr kumimoji="1" lang="zh-CN" altLang="en-US" sz="1600" dirty="0">
                          <a:solidFill>
                            <a:schemeClr val="tx1"/>
                          </a:solidFill>
                          <a:latin typeface="BIZ UDPゴシック" panose="020B0400000000000000" pitchFamily="50" charset="-128"/>
                          <a:ea typeface="BIZ UDPゴシック" panose="020B0400000000000000" pitchFamily="50" charset="-128"/>
                        </a:rPr>
                        <a:t>神戸市中央区下山手通５丁目</a:t>
                      </a:r>
                      <a:r>
                        <a:rPr kumimoji="1" lang="en-US" altLang="zh-CN" sz="1600" dirty="0">
                          <a:solidFill>
                            <a:schemeClr val="tx1"/>
                          </a:solidFill>
                          <a:latin typeface="BIZ UDPゴシック" panose="020B0400000000000000" pitchFamily="50" charset="-128"/>
                          <a:ea typeface="BIZ UDPゴシック" panose="020B0400000000000000" pitchFamily="50" charset="-128"/>
                        </a:rPr>
                        <a:t>10</a:t>
                      </a:r>
                      <a:r>
                        <a:rPr kumimoji="1" lang="zh-CN" altLang="en-US" sz="1600" dirty="0">
                          <a:solidFill>
                            <a:schemeClr val="tx1"/>
                          </a:solidFill>
                          <a:latin typeface="BIZ UDPゴシック" panose="020B0400000000000000" pitchFamily="50" charset="-128"/>
                          <a:ea typeface="BIZ UDPゴシック" panose="020B0400000000000000" pitchFamily="50" charset="-128"/>
                        </a:rPr>
                        <a:t>番１号</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7438944"/>
                  </a:ext>
                </a:extLst>
              </a:tr>
              <a:tr h="420794">
                <a:tc gridSpan="2">
                  <a:txBody>
                    <a:bodyPr/>
                    <a:lstStyle/>
                    <a:p>
                      <a:r>
                        <a:rPr kumimoji="1" lang="ja-JP" altLang="en-US" sz="1600" b="1" dirty="0">
                          <a:latin typeface="BIZ UDPゴシック" panose="020B0400000000000000" pitchFamily="50" charset="-128"/>
                          <a:ea typeface="BIZ UDPゴシック" panose="020B0400000000000000" pitchFamily="50" charset="-128"/>
                        </a:rPr>
                        <a:t>⑨ 電子メールアドレス</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a:txBody>
                    <a:bodyPr/>
                    <a:lstStyle/>
                    <a:p>
                      <a:r>
                        <a:rPr kumimoji="1" lang="en-US" altLang="ja-JP" sz="1600" dirty="0">
                          <a:solidFill>
                            <a:schemeClr val="tx1"/>
                          </a:solidFill>
                          <a:latin typeface="BIZ UDPゴシック" panose="020B0400000000000000" pitchFamily="50" charset="-128"/>
                          <a:ea typeface="BIZ UDPゴシック" panose="020B0400000000000000" pitchFamily="50" charset="-128"/>
                        </a:rPr>
                        <a:t>sdgs@pref.hyogo.lg.jp</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6992305"/>
                  </a:ext>
                </a:extLst>
              </a:tr>
              <a:tr h="420794">
                <a:tc gridSpan="2">
                  <a:txBody>
                    <a:bodyPr/>
                    <a:lstStyle/>
                    <a:p>
                      <a:r>
                        <a:rPr kumimoji="1" lang="ja-JP" altLang="en-US" sz="1600" b="1" dirty="0">
                          <a:latin typeface="BIZ UDPゴシック" panose="020B0400000000000000" pitchFamily="50" charset="-128"/>
                          <a:ea typeface="BIZ UDPゴシック" panose="020B0400000000000000" pitchFamily="50" charset="-128"/>
                        </a:rPr>
                        <a:t>⑩ 電話番号</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a:txBody>
                    <a:bodyP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０７８</a:t>
                      </a:r>
                      <a:r>
                        <a:rPr kumimoji="1" lang="en-US" altLang="ja-JP" sz="1600" dirty="0">
                          <a:solidFill>
                            <a:schemeClr val="tx1"/>
                          </a:solidFill>
                          <a:latin typeface="BIZ UDPゴシック" panose="020B0400000000000000" pitchFamily="50" charset="-128"/>
                          <a:ea typeface="BIZ UDPゴシック" panose="020B0400000000000000" pitchFamily="50" charset="-128"/>
                        </a:rPr>
                        <a:t>-</a:t>
                      </a:r>
                      <a:r>
                        <a:rPr kumimoji="1" lang="ja-JP" altLang="en-US" sz="1600" dirty="0">
                          <a:solidFill>
                            <a:schemeClr val="tx1"/>
                          </a:solidFill>
                          <a:latin typeface="BIZ UDPゴシック" panose="020B0400000000000000" pitchFamily="50" charset="-128"/>
                          <a:ea typeface="BIZ UDPゴシック" panose="020B0400000000000000" pitchFamily="50" charset="-128"/>
                        </a:rPr>
                        <a:t>３６２</a:t>
                      </a:r>
                      <a:r>
                        <a:rPr kumimoji="1" lang="en-US" altLang="ja-JP" sz="1600" dirty="0">
                          <a:solidFill>
                            <a:schemeClr val="tx1"/>
                          </a:solidFill>
                          <a:latin typeface="BIZ UDPゴシック" panose="020B0400000000000000" pitchFamily="50" charset="-128"/>
                          <a:ea typeface="BIZ UDPゴシック" panose="020B0400000000000000" pitchFamily="50" charset="-128"/>
                        </a:rPr>
                        <a:t>-</a:t>
                      </a:r>
                      <a:r>
                        <a:rPr kumimoji="1" lang="ja-JP" altLang="en-US" sz="1600" dirty="0">
                          <a:solidFill>
                            <a:schemeClr val="tx1"/>
                          </a:solidFill>
                          <a:latin typeface="BIZ UDPゴシック" panose="020B0400000000000000" pitchFamily="50" charset="-128"/>
                          <a:ea typeface="BIZ UDPゴシック" panose="020B0400000000000000" pitchFamily="50" charset="-128"/>
                        </a:rPr>
                        <a:t>４０３２</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9747536"/>
                  </a:ext>
                </a:extLst>
              </a:tr>
              <a:tr h="420794">
                <a:tc gridSpan="2">
                  <a:txBody>
                    <a:bodyPr/>
                    <a:lstStyle/>
                    <a:p>
                      <a:r>
                        <a:rPr kumimoji="1" lang="ja-JP" altLang="en-US" sz="1600" b="1" dirty="0">
                          <a:latin typeface="BIZ UDPゴシック" panose="020B0400000000000000" pitchFamily="50" charset="-128"/>
                          <a:ea typeface="BIZ UDPゴシック" panose="020B0400000000000000" pitchFamily="50" charset="-128"/>
                        </a:rPr>
                        <a:t>⑪ 団体・企業の</a:t>
                      </a:r>
                      <a:r>
                        <a:rPr kumimoji="1" lang="en-US" altLang="ja-JP" sz="1600" b="1" dirty="0">
                          <a:latin typeface="BIZ UDPゴシック" panose="020B0400000000000000" pitchFamily="50" charset="-128"/>
                          <a:ea typeface="BIZ UDPゴシック" panose="020B0400000000000000" pitchFamily="50" charset="-128"/>
                        </a:rPr>
                        <a:t>HP</a:t>
                      </a:r>
                      <a:endParaRPr kumimoji="1" lang="ja-JP" altLang="en-US" sz="1600" b="1" dirty="0">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BIZ UDPゴシック" panose="020B0400000000000000" pitchFamily="50" charset="-128"/>
                          <a:ea typeface="BIZ UDPゴシック" panose="020B0400000000000000" pitchFamily="50" charset="-128"/>
                          <a:hlinkClick r:id="rId3"/>
                        </a:rPr>
                        <a:t>https://hyogo-sdgs.com/</a:t>
                      </a:r>
                      <a:endParaRPr kumimoji="1" lang="ja-JP" altLang="en-US" sz="1600" b="0" dirty="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1811250"/>
                  </a:ext>
                </a:extLst>
              </a:tr>
              <a:tr h="420794">
                <a:tc gridSpan="2">
                  <a:txBody>
                    <a:bodyPr/>
                    <a:lstStyle/>
                    <a:p>
                      <a:r>
                        <a:rPr kumimoji="1" lang="ja-JP" altLang="en-US" sz="1600" b="1" dirty="0">
                          <a:latin typeface="BIZ UDPゴシック" panose="020B0400000000000000" pitchFamily="50" charset="-128"/>
                          <a:ea typeface="BIZ UDPゴシック" panose="020B0400000000000000" pitchFamily="50" charset="-128"/>
                        </a:rPr>
                        <a:t>⑫ </a:t>
                      </a:r>
                      <a:r>
                        <a:rPr kumimoji="1" lang="ja-JP" altLang="en-US" sz="1600" b="1" spc="0" baseline="0" dirty="0">
                          <a:solidFill>
                            <a:schemeClr val="tx1"/>
                          </a:solidFill>
                          <a:latin typeface="BIZ UDPゴシック" panose="020B0400000000000000" pitchFamily="50" charset="-128"/>
                          <a:ea typeface="BIZ UDPゴシック" panose="020B0400000000000000" pitchFamily="50" charset="-128"/>
                        </a:rPr>
                        <a:t>応募する取組の受賞歴等</a:t>
                      </a:r>
                      <a:endParaRPr kumimoji="1" lang="ja-JP" altLang="en-US" sz="1600" b="1" dirty="0">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a:txBody>
                    <a:bodyPr/>
                    <a:lstStyle/>
                    <a:p>
                      <a:r>
                        <a:rPr kumimoji="1" lang="ja-JP" altLang="en-US" sz="1600" dirty="0">
                          <a:solidFill>
                            <a:schemeClr val="tx1"/>
                          </a:solidFill>
                          <a:latin typeface="BIZ UDPゴシック" panose="020B0400000000000000" pitchFamily="50" charset="-128"/>
                          <a:ea typeface="BIZ UDPゴシック" panose="020B0400000000000000" pitchFamily="50" charset="-128"/>
                        </a:rPr>
                        <a:t>なし　　</a:t>
                      </a:r>
                      <a:r>
                        <a:rPr kumimoji="1" lang="en-US" altLang="ja-JP" sz="1100" b="0" spc="0" baseline="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spc="0" baseline="0" dirty="0">
                          <a:solidFill>
                            <a:schemeClr val="tx1"/>
                          </a:solidFill>
                          <a:latin typeface="BIZ UDPゴシック" panose="020B0400000000000000" pitchFamily="50" charset="-128"/>
                          <a:ea typeface="BIZ UDPゴシック" panose="020B0400000000000000" pitchFamily="50" charset="-128"/>
                        </a:rPr>
                        <a:t>応募する取組で</a:t>
                      </a:r>
                      <a:r>
                        <a:rPr kumimoji="1" lang="en-US" altLang="ja-JP" sz="1100" b="0" spc="0" baseline="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spc="0" baseline="0" dirty="0">
                          <a:solidFill>
                            <a:schemeClr val="tx1"/>
                          </a:solidFill>
                          <a:latin typeface="BIZ UDPゴシック" panose="020B0400000000000000" pitchFamily="50" charset="-128"/>
                          <a:ea typeface="BIZ UDPゴシック" panose="020B0400000000000000" pitchFamily="50" charset="-128"/>
                        </a:rPr>
                        <a:t>他の団体等から</a:t>
                      </a:r>
                      <a:r>
                        <a:rPr kumimoji="1" lang="en-US" altLang="ja-JP" sz="1100" b="0" spc="0" baseline="0" dirty="0">
                          <a:solidFill>
                            <a:schemeClr val="tx1"/>
                          </a:solidFill>
                          <a:latin typeface="BIZ UDPゴシック" panose="020B0400000000000000" pitchFamily="50" charset="-128"/>
                          <a:ea typeface="BIZ UDPゴシック" panose="020B0400000000000000" pitchFamily="50" charset="-128"/>
                        </a:rPr>
                        <a:t>､</a:t>
                      </a:r>
                      <a:r>
                        <a:rPr kumimoji="1" lang="ja-JP" altLang="en-US" sz="1100" b="0" spc="0" baseline="0" dirty="0">
                          <a:solidFill>
                            <a:schemeClr val="tx1"/>
                          </a:solidFill>
                          <a:latin typeface="BIZ UDPゴシック" panose="020B0400000000000000" pitchFamily="50" charset="-128"/>
                          <a:ea typeface="BIZ UDPゴシック" panose="020B0400000000000000" pitchFamily="50" charset="-128"/>
                        </a:rPr>
                        <a:t>賞又は表彰を受けている場合は応募できません。</a:t>
                      </a:r>
                      <a:endParaRPr kumimoji="1" lang="ja-JP" altLang="en-US" sz="1600" dirty="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9754759"/>
                  </a:ext>
                </a:extLst>
              </a:tr>
            </a:tbl>
          </a:graphicData>
        </a:graphic>
      </p:graphicFrame>
    </p:spTree>
    <p:extLst>
      <p:ext uri="{BB962C8B-B14F-4D97-AF65-F5344CB8AC3E}">
        <p14:creationId xmlns:p14="http://schemas.microsoft.com/office/powerpoint/2010/main" val="752679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DC0C8-C1B1-05CF-7204-7B8B187BD1D0}"/>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96896DF7-0039-D1F5-8A10-E1F3EC7C4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5277" y="1151033"/>
            <a:ext cx="438622" cy="438622"/>
          </a:xfrm>
          <a:prstGeom prst="rect">
            <a:avLst/>
          </a:prstGeom>
        </p:spPr>
      </p:pic>
      <p:pic>
        <p:nvPicPr>
          <p:cNvPr id="7" name="図 6">
            <a:extLst>
              <a:ext uri="{FF2B5EF4-FFF2-40B4-BE49-F238E27FC236}">
                <a16:creationId xmlns:a16="http://schemas.microsoft.com/office/drawing/2014/main" id="{8AB19FFA-4847-39D7-369E-1C8F282861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5277" y="1733269"/>
            <a:ext cx="438622" cy="438622"/>
          </a:xfrm>
          <a:prstGeom prst="rect">
            <a:avLst/>
          </a:prstGeom>
        </p:spPr>
      </p:pic>
      <p:pic>
        <p:nvPicPr>
          <p:cNvPr id="8" name="図 7">
            <a:extLst>
              <a:ext uri="{FF2B5EF4-FFF2-40B4-BE49-F238E27FC236}">
                <a16:creationId xmlns:a16="http://schemas.microsoft.com/office/drawing/2014/main" id="{3E2629B0-91B3-6D18-CE51-92FB572586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5277" y="2315504"/>
            <a:ext cx="438622" cy="438622"/>
          </a:xfrm>
          <a:prstGeom prst="rect">
            <a:avLst/>
          </a:prstGeom>
        </p:spPr>
      </p:pic>
      <p:pic>
        <p:nvPicPr>
          <p:cNvPr id="9" name="図 8">
            <a:extLst>
              <a:ext uri="{FF2B5EF4-FFF2-40B4-BE49-F238E27FC236}">
                <a16:creationId xmlns:a16="http://schemas.microsoft.com/office/drawing/2014/main" id="{61D90903-02C2-0FF5-2B50-92E0E21D9E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35277" y="2860630"/>
            <a:ext cx="438622" cy="438622"/>
          </a:xfrm>
          <a:prstGeom prst="rect">
            <a:avLst/>
          </a:prstGeom>
        </p:spPr>
      </p:pic>
      <p:pic>
        <p:nvPicPr>
          <p:cNvPr id="10" name="図 9">
            <a:extLst>
              <a:ext uri="{FF2B5EF4-FFF2-40B4-BE49-F238E27FC236}">
                <a16:creationId xmlns:a16="http://schemas.microsoft.com/office/drawing/2014/main" id="{31E1CCD8-FFF2-C79D-2540-809719FA64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35277" y="4477311"/>
            <a:ext cx="438622" cy="438622"/>
          </a:xfrm>
          <a:prstGeom prst="rect">
            <a:avLst/>
          </a:prstGeom>
        </p:spPr>
      </p:pic>
      <p:pic>
        <p:nvPicPr>
          <p:cNvPr id="11" name="図 10">
            <a:extLst>
              <a:ext uri="{FF2B5EF4-FFF2-40B4-BE49-F238E27FC236}">
                <a16:creationId xmlns:a16="http://schemas.microsoft.com/office/drawing/2014/main" id="{F44E376E-C939-6AA4-B8F8-171F4CC5C71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35277" y="5027104"/>
            <a:ext cx="438622" cy="438622"/>
          </a:xfrm>
          <a:prstGeom prst="rect">
            <a:avLst/>
          </a:prstGeom>
        </p:spPr>
      </p:pic>
      <p:pic>
        <p:nvPicPr>
          <p:cNvPr id="12" name="図 11">
            <a:extLst>
              <a:ext uri="{FF2B5EF4-FFF2-40B4-BE49-F238E27FC236}">
                <a16:creationId xmlns:a16="http://schemas.microsoft.com/office/drawing/2014/main" id="{B1ED1D78-15D8-377A-9814-623030AD2BB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35277" y="5566085"/>
            <a:ext cx="438622" cy="438622"/>
          </a:xfrm>
          <a:prstGeom prst="rect">
            <a:avLst/>
          </a:prstGeom>
        </p:spPr>
      </p:pic>
      <p:pic>
        <p:nvPicPr>
          <p:cNvPr id="13" name="図 12">
            <a:extLst>
              <a:ext uri="{FF2B5EF4-FFF2-40B4-BE49-F238E27FC236}">
                <a16:creationId xmlns:a16="http://schemas.microsoft.com/office/drawing/2014/main" id="{71002F32-D10D-C456-1005-C5D64D5E29E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04534" y="1151033"/>
            <a:ext cx="438622" cy="438622"/>
          </a:xfrm>
          <a:prstGeom prst="rect">
            <a:avLst/>
          </a:prstGeom>
        </p:spPr>
      </p:pic>
      <p:pic>
        <p:nvPicPr>
          <p:cNvPr id="14" name="図 13">
            <a:extLst>
              <a:ext uri="{FF2B5EF4-FFF2-40B4-BE49-F238E27FC236}">
                <a16:creationId xmlns:a16="http://schemas.microsoft.com/office/drawing/2014/main" id="{65AE5563-0637-B0F4-62E6-70E4BE67E27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04534" y="1733269"/>
            <a:ext cx="438622" cy="438622"/>
          </a:xfrm>
          <a:prstGeom prst="rect">
            <a:avLst/>
          </a:prstGeom>
        </p:spPr>
      </p:pic>
      <p:pic>
        <p:nvPicPr>
          <p:cNvPr id="15" name="図 14">
            <a:extLst>
              <a:ext uri="{FF2B5EF4-FFF2-40B4-BE49-F238E27FC236}">
                <a16:creationId xmlns:a16="http://schemas.microsoft.com/office/drawing/2014/main" id="{C2AA8AB8-6275-A18E-C47D-5BB983D4817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04534" y="2315504"/>
            <a:ext cx="438622" cy="438622"/>
          </a:xfrm>
          <a:prstGeom prst="rect">
            <a:avLst/>
          </a:prstGeom>
        </p:spPr>
      </p:pic>
      <p:pic>
        <p:nvPicPr>
          <p:cNvPr id="16" name="図 15">
            <a:extLst>
              <a:ext uri="{FF2B5EF4-FFF2-40B4-BE49-F238E27FC236}">
                <a16:creationId xmlns:a16="http://schemas.microsoft.com/office/drawing/2014/main" id="{1F6DCE8C-B712-048A-99C9-73C2DB5CF65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15721" y="2860630"/>
            <a:ext cx="438622" cy="438622"/>
          </a:xfrm>
          <a:prstGeom prst="rect">
            <a:avLst/>
          </a:prstGeom>
        </p:spPr>
      </p:pic>
      <p:pic>
        <p:nvPicPr>
          <p:cNvPr id="17" name="図 16">
            <a:extLst>
              <a:ext uri="{FF2B5EF4-FFF2-40B4-BE49-F238E27FC236}">
                <a16:creationId xmlns:a16="http://schemas.microsoft.com/office/drawing/2014/main" id="{16010843-08E8-4794-C6E9-907A5DB9A07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15721" y="3442865"/>
            <a:ext cx="438622" cy="438622"/>
          </a:xfrm>
          <a:prstGeom prst="rect">
            <a:avLst/>
          </a:prstGeom>
        </p:spPr>
      </p:pic>
      <p:pic>
        <p:nvPicPr>
          <p:cNvPr id="18" name="図 17">
            <a:extLst>
              <a:ext uri="{FF2B5EF4-FFF2-40B4-BE49-F238E27FC236}">
                <a16:creationId xmlns:a16="http://schemas.microsoft.com/office/drawing/2014/main" id="{51E7F644-7C46-9B5F-E4EE-F3A983DF4F1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815721" y="3937402"/>
            <a:ext cx="438622" cy="438622"/>
          </a:xfrm>
          <a:prstGeom prst="rect">
            <a:avLst/>
          </a:prstGeom>
        </p:spPr>
      </p:pic>
      <p:pic>
        <p:nvPicPr>
          <p:cNvPr id="19" name="図 18">
            <a:extLst>
              <a:ext uri="{FF2B5EF4-FFF2-40B4-BE49-F238E27FC236}">
                <a16:creationId xmlns:a16="http://schemas.microsoft.com/office/drawing/2014/main" id="{1FA676A6-CDBB-D916-426E-6C6EE0BDDE4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826908" y="4488088"/>
            <a:ext cx="438622" cy="438622"/>
          </a:xfrm>
          <a:prstGeom prst="rect">
            <a:avLst/>
          </a:prstGeom>
        </p:spPr>
      </p:pic>
      <p:pic>
        <p:nvPicPr>
          <p:cNvPr id="22" name="コンテンツ プレースホルダー 3">
            <a:extLst>
              <a:ext uri="{FF2B5EF4-FFF2-40B4-BE49-F238E27FC236}">
                <a16:creationId xmlns:a16="http://schemas.microsoft.com/office/drawing/2014/main" id="{9FC357D4-B339-D77A-A851-9F2EC058C02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815721" y="5018287"/>
            <a:ext cx="438622" cy="438622"/>
          </a:xfrm>
          <a:prstGeom prst="rect">
            <a:avLst/>
          </a:prstGeom>
        </p:spPr>
      </p:pic>
      <p:pic>
        <p:nvPicPr>
          <p:cNvPr id="23" name="図 22">
            <a:extLst>
              <a:ext uri="{FF2B5EF4-FFF2-40B4-BE49-F238E27FC236}">
                <a16:creationId xmlns:a16="http://schemas.microsoft.com/office/drawing/2014/main" id="{6296E1C5-7316-57C1-86A7-A450BF84EB4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335277" y="3405755"/>
            <a:ext cx="438622" cy="438622"/>
          </a:xfrm>
          <a:prstGeom prst="rect">
            <a:avLst/>
          </a:prstGeom>
        </p:spPr>
      </p:pic>
      <p:pic>
        <p:nvPicPr>
          <p:cNvPr id="24" name="図 23">
            <a:extLst>
              <a:ext uri="{FF2B5EF4-FFF2-40B4-BE49-F238E27FC236}">
                <a16:creationId xmlns:a16="http://schemas.microsoft.com/office/drawing/2014/main" id="{41B9C930-AA88-7428-A71B-D25B45281F3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335277" y="3937402"/>
            <a:ext cx="438622" cy="438622"/>
          </a:xfrm>
          <a:prstGeom prst="rect">
            <a:avLst/>
          </a:prstGeom>
        </p:spPr>
      </p:pic>
      <p:graphicFrame>
        <p:nvGraphicFramePr>
          <p:cNvPr id="5" name="表 4">
            <a:extLst>
              <a:ext uri="{FF2B5EF4-FFF2-40B4-BE49-F238E27FC236}">
                <a16:creationId xmlns:a16="http://schemas.microsoft.com/office/drawing/2014/main" id="{7A810C70-BC62-650C-6797-E3A68D3715A0}"/>
              </a:ext>
            </a:extLst>
          </p:cNvPr>
          <p:cNvGraphicFramePr>
            <a:graphicFrameLocks noGrp="1"/>
          </p:cNvGraphicFramePr>
          <p:nvPr>
            <p:extLst>
              <p:ext uri="{D42A27DB-BD31-4B8C-83A1-F6EECF244321}">
                <p14:modId xmlns:p14="http://schemas.microsoft.com/office/powerpoint/2010/main" val="39601730"/>
              </p:ext>
            </p:extLst>
          </p:nvPr>
        </p:nvGraphicFramePr>
        <p:xfrm>
          <a:off x="140737" y="968895"/>
          <a:ext cx="8602047" cy="5601821"/>
        </p:xfrm>
        <a:graphic>
          <a:graphicData uri="http://schemas.openxmlformats.org/drawingml/2006/table">
            <a:tbl>
              <a:tblPr firstRow="1" bandRow="1">
                <a:tableStyleId>{5C22544A-7EE6-4342-B048-85BDC9FD1C3A}</a:tableStyleId>
              </a:tblPr>
              <a:tblGrid>
                <a:gridCol w="2714430">
                  <a:extLst>
                    <a:ext uri="{9D8B030D-6E8A-4147-A177-3AD203B41FA5}">
                      <a16:colId xmlns:a16="http://schemas.microsoft.com/office/drawing/2014/main" val="2125210221"/>
                    </a:ext>
                  </a:extLst>
                </a:gridCol>
                <a:gridCol w="5887617">
                  <a:extLst>
                    <a:ext uri="{9D8B030D-6E8A-4147-A177-3AD203B41FA5}">
                      <a16:colId xmlns:a16="http://schemas.microsoft.com/office/drawing/2014/main" val="185955854"/>
                    </a:ext>
                  </a:extLst>
                </a:gridCol>
              </a:tblGrid>
              <a:tr h="23287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⑬企業・団体ロゴ</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HP</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に掲載する可能性があります）</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（ロゴがない場合は、写真等を添付してください）</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ロゴを添付してください。</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8572801"/>
                  </a:ext>
                </a:extLst>
              </a:tr>
              <a:tr h="3273039">
                <a:tc>
                  <a:txBody>
                    <a:bodyPr/>
                    <a:lstStyle/>
                    <a:p>
                      <a:r>
                        <a:rPr kumimoji="1" lang="ja-JP" altLang="en-US" sz="1600" b="1">
                          <a:latin typeface="BIZ UDPゴシック" panose="020B0400000000000000" pitchFamily="50" charset="-128"/>
                          <a:ea typeface="BIZ UDPゴシック" panose="020B0400000000000000" pitchFamily="50" charset="-128"/>
                        </a:rPr>
                        <a:t>⑭活動写真</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2</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3</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枚程度添付してください。）</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　</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写真を添付してください。</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7757906"/>
                  </a:ext>
                </a:extLst>
              </a:tr>
            </a:tbl>
          </a:graphicData>
        </a:graphic>
      </p:graphicFrame>
      <p:sp>
        <p:nvSpPr>
          <p:cNvPr id="21" name="正方形/長方形 20">
            <a:extLst>
              <a:ext uri="{FF2B5EF4-FFF2-40B4-BE49-F238E27FC236}">
                <a16:creationId xmlns:a16="http://schemas.microsoft.com/office/drawing/2014/main" id="{D4A2DF31-3F14-363A-A8DB-760F03CC2C0B}"/>
              </a:ext>
            </a:extLst>
          </p:cNvPr>
          <p:cNvSpPr/>
          <p:nvPr/>
        </p:nvSpPr>
        <p:spPr>
          <a:xfrm>
            <a:off x="0" y="-19798"/>
            <a:ext cx="9144000" cy="495970"/>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ひょうご</a:t>
            </a:r>
            <a:r>
              <a:rPr lang="en-US" altLang="ja-JP" b="1" dirty="0">
                <a:solidFill>
                  <a:schemeClr val="bg1"/>
                </a:solidFill>
                <a:latin typeface="BIZ UDPゴシック" panose="020B0400000000000000" pitchFamily="50" charset="-128"/>
                <a:ea typeface="BIZ UDPゴシック" panose="020B0400000000000000" pitchFamily="50" charset="-128"/>
              </a:rPr>
              <a:t>SDGs</a:t>
            </a:r>
            <a:r>
              <a:rPr lang="ja-JP" altLang="en-US" b="1" dirty="0">
                <a:solidFill>
                  <a:schemeClr val="bg1"/>
                </a:solidFill>
                <a:latin typeface="BIZ UDPゴシック" panose="020B0400000000000000" pitchFamily="50" charset="-128"/>
                <a:ea typeface="BIZ UDPゴシック" panose="020B0400000000000000" pitchFamily="50" charset="-128"/>
              </a:rPr>
              <a:t>コンテスト　応募様式</a:t>
            </a:r>
          </a:p>
        </p:txBody>
      </p:sp>
      <p:sp>
        <p:nvSpPr>
          <p:cNvPr id="25" name="正方形/長方形 24">
            <a:extLst>
              <a:ext uri="{FF2B5EF4-FFF2-40B4-BE49-F238E27FC236}">
                <a16:creationId xmlns:a16="http://schemas.microsoft.com/office/drawing/2014/main" id="{9319493F-DE40-81F7-D711-B20DDA573115}"/>
              </a:ext>
            </a:extLst>
          </p:cNvPr>
          <p:cNvSpPr/>
          <p:nvPr/>
        </p:nvSpPr>
        <p:spPr>
          <a:xfrm>
            <a:off x="76201" y="558074"/>
            <a:ext cx="3143654" cy="3289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BIZ UDPゴシック" panose="020B0400000000000000" pitchFamily="50" charset="-128"/>
                <a:ea typeface="BIZ UDPゴシック" panose="020B0400000000000000" pitchFamily="50" charset="-128"/>
              </a:rPr>
              <a:t>１　応募団体・企業の基本情報②</a:t>
            </a:r>
          </a:p>
        </p:txBody>
      </p:sp>
    </p:spTree>
    <p:extLst>
      <p:ext uri="{BB962C8B-B14F-4D97-AF65-F5344CB8AC3E}">
        <p14:creationId xmlns:p14="http://schemas.microsoft.com/office/powerpoint/2010/main" val="4150169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19E19-7166-6D41-22EE-681FAEC75DF4}"/>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931EAB5F-6C29-3923-A851-C48A6F0431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5277" y="1151033"/>
            <a:ext cx="438622" cy="438622"/>
          </a:xfrm>
          <a:prstGeom prst="rect">
            <a:avLst/>
          </a:prstGeom>
        </p:spPr>
      </p:pic>
      <p:pic>
        <p:nvPicPr>
          <p:cNvPr id="7" name="図 6">
            <a:extLst>
              <a:ext uri="{FF2B5EF4-FFF2-40B4-BE49-F238E27FC236}">
                <a16:creationId xmlns:a16="http://schemas.microsoft.com/office/drawing/2014/main" id="{2DA2256D-927B-E381-518C-9792C9363A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5277" y="1733269"/>
            <a:ext cx="438622" cy="438622"/>
          </a:xfrm>
          <a:prstGeom prst="rect">
            <a:avLst/>
          </a:prstGeom>
        </p:spPr>
      </p:pic>
      <p:pic>
        <p:nvPicPr>
          <p:cNvPr id="8" name="図 7">
            <a:extLst>
              <a:ext uri="{FF2B5EF4-FFF2-40B4-BE49-F238E27FC236}">
                <a16:creationId xmlns:a16="http://schemas.microsoft.com/office/drawing/2014/main" id="{1ED4C455-D5B7-697A-30A8-15C0AAD723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5277" y="2315504"/>
            <a:ext cx="438622" cy="438622"/>
          </a:xfrm>
          <a:prstGeom prst="rect">
            <a:avLst/>
          </a:prstGeom>
        </p:spPr>
      </p:pic>
      <p:pic>
        <p:nvPicPr>
          <p:cNvPr id="9" name="図 8">
            <a:extLst>
              <a:ext uri="{FF2B5EF4-FFF2-40B4-BE49-F238E27FC236}">
                <a16:creationId xmlns:a16="http://schemas.microsoft.com/office/drawing/2014/main" id="{8DD0EF7D-A2E4-65DB-EE34-63D1E7444E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35277" y="2860630"/>
            <a:ext cx="438622" cy="438622"/>
          </a:xfrm>
          <a:prstGeom prst="rect">
            <a:avLst/>
          </a:prstGeom>
        </p:spPr>
      </p:pic>
      <p:pic>
        <p:nvPicPr>
          <p:cNvPr id="10" name="図 9">
            <a:extLst>
              <a:ext uri="{FF2B5EF4-FFF2-40B4-BE49-F238E27FC236}">
                <a16:creationId xmlns:a16="http://schemas.microsoft.com/office/drawing/2014/main" id="{385D5FE0-8524-9BBE-FD69-8C404483A2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35277" y="4477311"/>
            <a:ext cx="438622" cy="438622"/>
          </a:xfrm>
          <a:prstGeom prst="rect">
            <a:avLst/>
          </a:prstGeom>
        </p:spPr>
      </p:pic>
      <p:pic>
        <p:nvPicPr>
          <p:cNvPr id="11" name="図 10">
            <a:extLst>
              <a:ext uri="{FF2B5EF4-FFF2-40B4-BE49-F238E27FC236}">
                <a16:creationId xmlns:a16="http://schemas.microsoft.com/office/drawing/2014/main" id="{879BB72E-32D6-171C-EE71-75C798A24F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35277" y="5027104"/>
            <a:ext cx="438622" cy="438622"/>
          </a:xfrm>
          <a:prstGeom prst="rect">
            <a:avLst/>
          </a:prstGeom>
        </p:spPr>
      </p:pic>
      <p:pic>
        <p:nvPicPr>
          <p:cNvPr id="12" name="図 11">
            <a:extLst>
              <a:ext uri="{FF2B5EF4-FFF2-40B4-BE49-F238E27FC236}">
                <a16:creationId xmlns:a16="http://schemas.microsoft.com/office/drawing/2014/main" id="{871BBA14-1994-C7F1-B5EB-376A81E26F6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35277" y="5566085"/>
            <a:ext cx="438622" cy="438622"/>
          </a:xfrm>
          <a:prstGeom prst="rect">
            <a:avLst/>
          </a:prstGeom>
        </p:spPr>
      </p:pic>
      <p:pic>
        <p:nvPicPr>
          <p:cNvPr id="13" name="図 12">
            <a:extLst>
              <a:ext uri="{FF2B5EF4-FFF2-40B4-BE49-F238E27FC236}">
                <a16:creationId xmlns:a16="http://schemas.microsoft.com/office/drawing/2014/main" id="{AD04EB77-88F3-7077-B37A-2FDD18BC26F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04534" y="1151033"/>
            <a:ext cx="438622" cy="438622"/>
          </a:xfrm>
          <a:prstGeom prst="rect">
            <a:avLst/>
          </a:prstGeom>
        </p:spPr>
      </p:pic>
      <p:pic>
        <p:nvPicPr>
          <p:cNvPr id="14" name="図 13">
            <a:extLst>
              <a:ext uri="{FF2B5EF4-FFF2-40B4-BE49-F238E27FC236}">
                <a16:creationId xmlns:a16="http://schemas.microsoft.com/office/drawing/2014/main" id="{DF41E1E1-0755-E73C-6276-CDB9043D386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804534" y="1733269"/>
            <a:ext cx="438622" cy="438622"/>
          </a:xfrm>
          <a:prstGeom prst="rect">
            <a:avLst/>
          </a:prstGeom>
        </p:spPr>
      </p:pic>
      <p:pic>
        <p:nvPicPr>
          <p:cNvPr id="15" name="図 14">
            <a:extLst>
              <a:ext uri="{FF2B5EF4-FFF2-40B4-BE49-F238E27FC236}">
                <a16:creationId xmlns:a16="http://schemas.microsoft.com/office/drawing/2014/main" id="{1B67E92B-1884-D7EA-12B0-A8FA0F1950F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04534" y="2315504"/>
            <a:ext cx="438622" cy="438622"/>
          </a:xfrm>
          <a:prstGeom prst="rect">
            <a:avLst/>
          </a:prstGeom>
        </p:spPr>
      </p:pic>
      <p:pic>
        <p:nvPicPr>
          <p:cNvPr id="16" name="図 15">
            <a:extLst>
              <a:ext uri="{FF2B5EF4-FFF2-40B4-BE49-F238E27FC236}">
                <a16:creationId xmlns:a16="http://schemas.microsoft.com/office/drawing/2014/main" id="{D47B0D8B-BB58-3118-AB1E-4BFADCE3616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15721" y="2860630"/>
            <a:ext cx="438622" cy="438622"/>
          </a:xfrm>
          <a:prstGeom prst="rect">
            <a:avLst/>
          </a:prstGeom>
        </p:spPr>
      </p:pic>
      <p:pic>
        <p:nvPicPr>
          <p:cNvPr id="17" name="図 16">
            <a:extLst>
              <a:ext uri="{FF2B5EF4-FFF2-40B4-BE49-F238E27FC236}">
                <a16:creationId xmlns:a16="http://schemas.microsoft.com/office/drawing/2014/main" id="{9774389F-CB20-CBB6-6358-B70671D1BBC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15721" y="3442865"/>
            <a:ext cx="438622" cy="438622"/>
          </a:xfrm>
          <a:prstGeom prst="rect">
            <a:avLst/>
          </a:prstGeom>
        </p:spPr>
      </p:pic>
      <p:pic>
        <p:nvPicPr>
          <p:cNvPr id="18" name="図 17">
            <a:extLst>
              <a:ext uri="{FF2B5EF4-FFF2-40B4-BE49-F238E27FC236}">
                <a16:creationId xmlns:a16="http://schemas.microsoft.com/office/drawing/2014/main" id="{827A2A0F-0D3A-622C-AE06-12B5DEBBBFB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815721" y="3937402"/>
            <a:ext cx="438622" cy="438622"/>
          </a:xfrm>
          <a:prstGeom prst="rect">
            <a:avLst/>
          </a:prstGeom>
        </p:spPr>
      </p:pic>
      <p:pic>
        <p:nvPicPr>
          <p:cNvPr id="19" name="図 18">
            <a:extLst>
              <a:ext uri="{FF2B5EF4-FFF2-40B4-BE49-F238E27FC236}">
                <a16:creationId xmlns:a16="http://schemas.microsoft.com/office/drawing/2014/main" id="{76C8C987-6E1A-98F4-8078-9529D6AF0E7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826908" y="4488088"/>
            <a:ext cx="438622" cy="438622"/>
          </a:xfrm>
          <a:prstGeom prst="rect">
            <a:avLst/>
          </a:prstGeom>
        </p:spPr>
      </p:pic>
      <p:pic>
        <p:nvPicPr>
          <p:cNvPr id="22" name="コンテンツ プレースホルダー 3">
            <a:extLst>
              <a:ext uri="{FF2B5EF4-FFF2-40B4-BE49-F238E27FC236}">
                <a16:creationId xmlns:a16="http://schemas.microsoft.com/office/drawing/2014/main" id="{1FC752F7-D211-0F38-5FBE-F521AD79295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815721" y="5018287"/>
            <a:ext cx="438622" cy="438622"/>
          </a:xfrm>
          <a:prstGeom prst="rect">
            <a:avLst/>
          </a:prstGeom>
        </p:spPr>
      </p:pic>
      <p:pic>
        <p:nvPicPr>
          <p:cNvPr id="23" name="図 22">
            <a:extLst>
              <a:ext uri="{FF2B5EF4-FFF2-40B4-BE49-F238E27FC236}">
                <a16:creationId xmlns:a16="http://schemas.microsoft.com/office/drawing/2014/main" id="{EDA098D3-ED61-0104-DDA4-9958F34E2A5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335277" y="3405755"/>
            <a:ext cx="438622" cy="438622"/>
          </a:xfrm>
          <a:prstGeom prst="rect">
            <a:avLst/>
          </a:prstGeom>
        </p:spPr>
      </p:pic>
      <p:pic>
        <p:nvPicPr>
          <p:cNvPr id="24" name="図 23">
            <a:extLst>
              <a:ext uri="{FF2B5EF4-FFF2-40B4-BE49-F238E27FC236}">
                <a16:creationId xmlns:a16="http://schemas.microsoft.com/office/drawing/2014/main" id="{30C295F7-B483-0C79-CC7B-3A637D28FC0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335277" y="3937402"/>
            <a:ext cx="438622" cy="438622"/>
          </a:xfrm>
          <a:prstGeom prst="rect">
            <a:avLst/>
          </a:prstGeom>
        </p:spPr>
      </p:pic>
      <p:graphicFrame>
        <p:nvGraphicFramePr>
          <p:cNvPr id="5" name="表 4">
            <a:extLst>
              <a:ext uri="{FF2B5EF4-FFF2-40B4-BE49-F238E27FC236}">
                <a16:creationId xmlns:a16="http://schemas.microsoft.com/office/drawing/2014/main" id="{C42F6DC2-390F-7C3E-5C3F-A7CC56933E1B}"/>
              </a:ext>
            </a:extLst>
          </p:cNvPr>
          <p:cNvGraphicFramePr>
            <a:graphicFrameLocks noGrp="1"/>
          </p:cNvGraphicFramePr>
          <p:nvPr>
            <p:extLst>
              <p:ext uri="{D42A27DB-BD31-4B8C-83A1-F6EECF244321}">
                <p14:modId xmlns:p14="http://schemas.microsoft.com/office/powerpoint/2010/main" val="3201424077"/>
              </p:ext>
            </p:extLst>
          </p:nvPr>
        </p:nvGraphicFramePr>
        <p:xfrm>
          <a:off x="140737" y="968895"/>
          <a:ext cx="8602047" cy="5800077"/>
        </p:xfrm>
        <a:graphic>
          <a:graphicData uri="http://schemas.openxmlformats.org/drawingml/2006/table">
            <a:tbl>
              <a:tblPr firstRow="1" bandRow="1">
                <a:tableStyleId>{5C22544A-7EE6-4342-B048-85BDC9FD1C3A}</a:tableStyleId>
              </a:tblPr>
              <a:tblGrid>
                <a:gridCol w="2714430">
                  <a:extLst>
                    <a:ext uri="{9D8B030D-6E8A-4147-A177-3AD203B41FA5}">
                      <a16:colId xmlns:a16="http://schemas.microsoft.com/office/drawing/2014/main" val="2125210221"/>
                    </a:ext>
                  </a:extLst>
                </a:gridCol>
                <a:gridCol w="5887617">
                  <a:extLst>
                    <a:ext uri="{9D8B030D-6E8A-4147-A177-3AD203B41FA5}">
                      <a16:colId xmlns:a16="http://schemas.microsoft.com/office/drawing/2014/main" val="185955854"/>
                    </a:ext>
                  </a:extLst>
                </a:gridCol>
              </a:tblGrid>
              <a:tr h="4960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① 活動タイトル</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地域とつながる食品ロス削減プロジェクト</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8572801"/>
                  </a:ext>
                </a:extLst>
              </a:tr>
              <a:tr h="644568">
                <a:tc>
                  <a:txBody>
                    <a:bodyPr/>
                    <a:lstStyle/>
                    <a:p>
                      <a:r>
                        <a:rPr kumimoji="1" lang="ja-JP" altLang="en-US" sz="1600" b="1" dirty="0">
                          <a:latin typeface="BIZ UDPゴシック" panose="020B0400000000000000" pitchFamily="50" charset="-128"/>
                          <a:ea typeface="BIZ UDPゴシック" panose="020B0400000000000000" pitchFamily="50" charset="-128"/>
                        </a:rPr>
                        <a:t>② 貢献する</a:t>
                      </a:r>
                      <a:r>
                        <a:rPr kumimoji="1" lang="en-US" altLang="ja-JP" sz="1600" b="1" dirty="0">
                          <a:latin typeface="BIZ UDPゴシック" panose="020B0400000000000000" pitchFamily="50" charset="-128"/>
                          <a:ea typeface="BIZ UDPゴシック" panose="020B0400000000000000" pitchFamily="50" charset="-128"/>
                        </a:rPr>
                        <a:t>SDGs</a:t>
                      </a:r>
                      <a:r>
                        <a:rPr kumimoji="1" lang="ja-JP" altLang="en-US" sz="1600" b="1" dirty="0">
                          <a:latin typeface="BIZ UDPゴシック" panose="020B0400000000000000" pitchFamily="50" charset="-128"/>
                          <a:ea typeface="BIZ UDPゴシック" panose="020B0400000000000000" pitchFamily="50" charset="-128"/>
                        </a:rPr>
                        <a:t>のゴール</a:t>
                      </a:r>
                      <a:endParaRPr kumimoji="1" lang="en-US" altLang="ja-JP" sz="1600" b="1"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　</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（主なもの最大３つまで）</a:t>
                      </a:r>
                      <a:endParaRPr kumimoji="1" lang="ja-JP" altLang="en-US" sz="1600" b="1" dirty="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7757906"/>
                  </a:ext>
                </a:extLst>
              </a:tr>
              <a:tr h="4844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③ 活動年数</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　（</a:t>
                      </a:r>
                      <a:r>
                        <a:rPr kumimoji="1" lang="en-US" altLang="ja-JP" sz="1200" b="1" dirty="0">
                          <a:solidFill>
                            <a:schemeClr val="tx1"/>
                          </a:solidFill>
                          <a:latin typeface="BIZ UDPゴシック" panose="020B0400000000000000" pitchFamily="50" charset="-128"/>
                          <a:ea typeface="BIZ UDPゴシック" panose="020B0400000000000000" pitchFamily="50" charset="-128"/>
                        </a:rPr>
                        <a:t>SDGs</a:t>
                      </a:r>
                      <a:r>
                        <a:rPr kumimoji="1" lang="ja-JP" altLang="en-US" sz="1200" b="1" dirty="0">
                          <a:solidFill>
                            <a:schemeClr val="tx1"/>
                          </a:solidFill>
                          <a:latin typeface="BIZ UDPゴシック" panose="020B0400000000000000" pitchFamily="50" charset="-128"/>
                          <a:ea typeface="BIZ UDPゴシック" panose="020B0400000000000000" pitchFamily="50" charset="-128"/>
                        </a:rPr>
                        <a:t>に関する活動を行った年数）</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en-US" altLang="ja-JP" sz="1400" dirty="0">
                          <a:solidFill>
                            <a:schemeClr val="tx1"/>
                          </a:solidFill>
                          <a:latin typeface="BIZ UDPゴシック" panose="020B0400000000000000" pitchFamily="50" charset="-128"/>
                          <a:ea typeface="BIZ UDPゴシック" panose="020B0400000000000000" pitchFamily="50" charset="-128"/>
                        </a:rPr>
                        <a:t>1</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3567723"/>
                  </a:ext>
                </a:extLst>
              </a:tr>
              <a:tr h="1388066">
                <a:tc>
                  <a:txBody>
                    <a:bodyPr/>
                    <a:lstStyle/>
                    <a:p>
                      <a:r>
                        <a:rPr kumimoji="1" lang="ja-JP" altLang="en-US" sz="1600" b="1" dirty="0">
                          <a:latin typeface="BIZ UDPゴシック" panose="020B0400000000000000" pitchFamily="50" charset="-128"/>
                          <a:ea typeface="BIZ UDPゴシック" panose="020B0400000000000000" pitchFamily="50" charset="-128"/>
                        </a:rPr>
                        <a:t>④ 取組内容</a:t>
                      </a:r>
                      <a:endParaRPr kumimoji="1" lang="en-US" altLang="ja-JP" sz="1600" b="1" dirty="0">
                        <a:latin typeface="BIZ UDPゴシック" panose="020B0400000000000000" pitchFamily="50" charset="-128"/>
                        <a:ea typeface="BIZ UDPゴシック" panose="020B0400000000000000" pitchFamily="50" charset="-128"/>
                      </a:endParaRPr>
                    </a:p>
                    <a:p>
                      <a:r>
                        <a:rPr kumimoji="1" lang="ja-JP" altLang="en-US" sz="1200" b="1" dirty="0">
                          <a:latin typeface="BIZ UDPゴシック" panose="020B0400000000000000" pitchFamily="50" charset="-128"/>
                          <a:ea typeface="BIZ UDPゴシック" panose="020B0400000000000000" pitchFamily="50" charset="-128"/>
                        </a:rPr>
                        <a:t>　（</a:t>
                      </a:r>
                      <a:r>
                        <a:rPr kumimoji="1" lang="en-US" altLang="ja-JP" sz="1200" b="1" dirty="0">
                          <a:latin typeface="BIZ UDPゴシック" panose="020B0400000000000000" pitchFamily="50" charset="-128"/>
                          <a:ea typeface="BIZ UDPゴシック" panose="020B0400000000000000" pitchFamily="50" charset="-128"/>
                        </a:rPr>
                        <a:t>150</a:t>
                      </a:r>
                      <a:r>
                        <a:rPr kumimoji="1" lang="ja-JP" altLang="en-US" sz="1200" b="1" dirty="0">
                          <a:latin typeface="BIZ UDPゴシック" panose="020B0400000000000000" pitchFamily="50" charset="-128"/>
                          <a:ea typeface="BIZ UDPゴシック" panose="020B0400000000000000" pitchFamily="50" charset="-128"/>
                        </a:rPr>
                        <a:t>字以内）</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地域の企業や家庭から出る未利用食材を回収し、必要とする団体へ提供する活動を行った。食品ロス削減と支援の両立を目指し、啓発活動やイベントも実施した。</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11258"/>
                  </a:ext>
                </a:extLst>
              </a:tr>
              <a:tr h="1388066">
                <a:tc>
                  <a:txBody>
                    <a:bodyPr/>
                    <a:lstStyle/>
                    <a:p>
                      <a:r>
                        <a:rPr kumimoji="1" lang="ja-JP" altLang="en-US" sz="1600" b="1" dirty="0">
                          <a:latin typeface="BIZ UDPゴシック" panose="020B0400000000000000" pitchFamily="50" charset="-128"/>
                          <a:ea typeface="BIZ UDPゴシック" panose="020B0400000000000000" pitchFamily="50" charset="-128"/>
                        </a:rPr>
                        <a:t>⑤ 活動実績</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kumimoji="1" lang="en-US" altLang="ja-JP" sz="1400" dirty="0">
                          <a:solidFill>
                            <a:schemeClr val="tx1"/>
                          </a:solidFill>
                          <a:latin typeface="BIZ UDPゴシック" panose="020B0400000000000000" pitchFamily="50" charset="-128"/>
                          <a:ea typeface="BIZ UDPゴシック" panose="020B0400000000000000" pitchFamily="50" charset="-128"/>
                        </a:rPr>
                        <a:t>R7</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a:t>
                      </a:r>
                      <a:r>
                        <a:rPr kumimoji="1" lang="en-US" altLang="ja-JP" sz="1400" dirty="0">
                          <a:solidFill>
                            <a:schemeClr val="tx1"/>
                          </a:solidFill>
                          <a:latin typeface="BIZ UDPゴシック" panose="020B0400000000000000" pitchFamily="50" charset="-128"/>
                          <a:ea typeface="BIZ UDPゴシック" panose="020B0400000000000000" pitchFamily="50" charset="-128"/>
                        </a:rPr>
                        <a:t>7</a:t>
                      </a:r>
                      <a:r>
                        <a:rPr kumimoji="1" lang="ja-JP" altLang="en-US" sz="1400" dirty="0">
                          <a:solidFill>
                            <a:schemeClr val="tx1"/>
                          </a:solidFill>
                          <a:latin typeface="BIZ UDPゴシック" panose="020B0400000000000000" pitchFamily="50" charset="-128"/>
                          <a:ea typeface="BIZ UDPゴシック" panose="020B0400000000000000" pitchFamily="50" charset="-128"/>
                        </a:rPr>
                        <a:t>月～</a:t>
                      </a:r>
                      <a:r>
                        <a:rPr kumimoji="1" lang="en-US" altLang="ja-JP" sz="1400" dirty="0">
                          <a:solidFill>
                            <a:schemeClr val="tx1"/>
                          </a:solidFill>
                          <a:latin typeface="BIZ UDPゴシック" panose="020B0400000000000000" pitchFamily="50" charset="-128"/>
                          <a:ea typeface="BIZ UDPゴシック" panose="020B0400000000000000" pitchFamily="50" charset="-128"/>
                        </a:rPr>
                        <a:t>11</a:t>
                      </a:r>
                      <a:r>
                        <a:rPr kumimoji="1" lang="ja-JP" altLang="en-US" sz="1400" dirty="0">
                          <a:solidFill>
                            <a:schemeClr val="tx1"/>
                          </a:solidFill>
                          <a:latin typeface="BIZ UDPゴシック" panose="020B0400000000000000" pitchFamily="50" charset="-128"/>
                          <a:ea typeface="BIZ UDPゴシック" panose="020B0400000000000000" pitchFamily="50" charset="-128"/>
                        </a:rPr>
                        <a:t>月　フードドライブの啓発・イベントを実施</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⇒県民等の協力により、約</a:t>
                      </a:r>
                      <a:r>
                        <a:rPr kumimoji="1" lang="en-US" altLang="ja-JP" sz="1400" dirty="0">
                          <a:solidFill>
                            <a:schemeClr val="tx1"/>
                          </a:solidFill>
                          <a:latin typeface="BIZ UDPゴシック" panose="020B0400000000000000" pitchFamily="50" charset="-128"/>
                          <a:ea typeface="BIZ UDPゴシック" panose="020B0400000000000000" pitchFamily="50" charset="-128"/>
                        </a:rPr>
                        <a:t>1,000</a:t>
                      </a:r>
                      <a:r>
                        <a:rPr kumimoji="1" lang="ja-JP" altLang="en-US" sz="1400" dirty="0">
                          <a:solidFill>
                            <a:schemeClr val="tx1"/>
                          </a:solidFill>
                          <a:latin typeface="BIZ UDPゴシック" panose="020B0400000000000000" pitchFamily="50" charset="-128"/>
                          <a:ea typeface="BIZ UDPゴシック" panose="020B0400000000000000" pitchFamily="50" charset="-128"/>
                        </a:rPr>
                        <a:t>㎏の食品が集まり、子ども食堂等に寄　　</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付を行った。</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a:t>
                      </a:r>
                      <a:r>
                        <a:rPr kumimoji="1" lang="en-US" altLang="ja-JP" sz="1400" dirty="0">
                          <a:solidFill>
                            <a:schemeClr val="tx1"/>
                          </a:solidFill>
                          <a:latin typeface="BIZ UDPゴシック" panose="020B0400000000000000" pitchFamily="50" charset="-128"/>
                          <a:ea typeface="BIZ UDPゴシック" panose="020B0400000000000000" pitchFamily="50" charset="-128"/>
                        </a:rPr>
                        <a:t>R7</a:t>
                      </a:r>
                      <a:r>
                        <a:rPr kumimoji="1" lang="ja-JP" altLang="en-US" sz="1400" dirty="0">
                          <a:solidFill>
                            <a:schemeClr val="tx1"/>
                          </a:solidFill>
                          <a:latin typeface="BIZ UDPゴシック" panose="020B0400000000000000" pitchFamily="50" charset="-128"/>
                          <a:ea typeface="BIZ UDPゴシック" panose="020B0400000000000000" pitchFamily="50" charset="-128"/>
                        </a:rPr>
                        <a:t>年</a:t>
                      </a:r>
                      <a:r>
                        <a:rPr kumimoji="1" lang="en-US" altLang="ja-JP" sz="1400" dirty="0">
                          <a:solidFill>
                            <a:schemeClr val="tx1"/>
                          </a:solidFill>
                          <a:latin typeface="BIZ UDPゴシック" panose="020B0400000000000000" pitchFamily="50" charset="-128"/>
                          <a:ea typeface="BIZ UDPゴシック" panose="020B0400000000000000" pitchFamily="50" charset="-128"/>
                        </a:rPr>
                        <a:t>10</a:t>
                      </a:r>
                      <a:r>
                        <a:rPr kumimoji="1" lang="ja-JP" altLang="en-US" sz="1400" dirty="0">
                          <a:solidFill>
                            <a:schemeClr val="tx1"/>
                          </a:solidFill>
                          <a:latin typeface="BIZ UDPゴシック" panose="020B0400000000000000" pitchFamily="50" charset="-128"/>
                          <a:ea typeface="BIZ UDPゴシック" panose="020B0400000000000000" pitchFamily="50" charset="-128"/>
                        </a:rPr>
                        <a:t>月　フードドライブを実施</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⇒県内</a:t>
                      </a:r>
                      <a:r>
                        <a:rPr kumimoji="1" lang="en-US" altLang="ja-JP" sz="1400" dirty="0">
                          <a:solidFill>
                            <a:schemeClr val="tx1"/>
                          </a:solidFill>
                          <a:latin typeface="BIZ UDPゴシック" panose="020B0400000000000000" pitchFamily="50" charset="-128"/>
                          <a:ea typeface="BIZ UDPゴシック" panose="020B0400000000000000" pitchFamily="50" charset="-128"/>
                        </a:rPr>
                        <a:t>23</a:t>
                      </a:r>
                      <a:r>
                        <a:rPr kumimoji="1" lang="ja-JP" altLang="en-US" sz="1400" dirty="0">
                          <a:solidFill>
                            <a:schemeClr val="tx1"/>
                          </a:solidFill>
                          <a:latin typeface="BIZ UDPゴシック" panose="020B0400000000000000" pitchFamily="50" charset="-128"/>
                          <a:ea typeface="BIZ UDPゴシック" panose="020B0400000000000000" pitchFamily="50" charset="-128"/>
                        </a:rPr>
                        <a:t>企業・団体からの協力のもと、約</a:t>
                      </a:r>
                      <a:r>
                        <a:rPr kumimoji="1" lang="en-US" altLang="ja-JP" sz="1400" dirty="0">
                          <a:solidFill>
                            <a:schemeClr val="tx1"/>
                          </a:solidFill>
                          <a:latin typeface="BIZ UDPゴシック" panose="020B0400000000000000" pitchFamily="50" charset="-128"/>
                          <a:ea typeface="BIZ UDPゴシック" panose="020B0400000000000000" pitchFamily="50" charset="-128"/>
                        </a:rPr>
                        <a:t>500㎏</a:t>
                      </a:r>
                      <a:r>
                        <a:rPr kumimoji="1" lang="ja-JP" altLang="en-US" sz="1400" dirty="0">
                          <a:solidFill>
                            <a:schemeClr val="tx1"/>
                          </a:solidFill>
                          <a:latin typeface="BIZ UDPゴシック" panose="020B0400000000000000" pitchFamily="50" charset="-128"/>
                          <a:ea typeface="BIZ UDPゴシック" panose="020B0400000000000000" pitchFamily="50" charset="-128"/>
                        </a:rPr>
                        <a:t>の食品が集まり、フー　</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　　 ドバンク団体へ寄付を行った。</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7438944"/>
                  </a:ext>
                </a:extLst>
              </a:tr>
              <a:tr h="1388066">
                <a:tc>
                  <a:txBody>
                    <a:bodyPr/>
                    <a:lstStyle/>
                    <a:p>
                      <a:r>
                        <a:rPr kumimoji="1" lang="ja-JP" altLang="en-US" sz="1600" b="1" dirty="0">
                          <a:latin typeface="BIZ UDPゴシック" panose="020B0400000000000000" pitchFamily="50" charset="-128"/>
                          <a:ea typeface="BIZ UDPゴシック" panose="020B0400000000000000" pitchFamily="50" charset="-128"/>
                        </a:rPr>
                        <a:t>⑥ 今後の展望</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回収拠点を増やし、より多くの食品を有効活用する仕組みを構築する。</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また、企業や学校などとも連携し、啓発活動を拡大していく。</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3012865"/>
                  </a:ext>
                </a:extLst>
              </a:tr>
            </a:tbl>
          </a:graphicData>
        </a:graphic>
      </p:graphicFrame>
      <p:sp>
        <p:nvSpPr>
          <p:cNvPr id="21" name="正方形/長方形 20">
            <a:extLst>
              <a:ext uri="{FF2B5EF4-FFF2-40B4-BE49-F238E27FC236}">
                <a16:creationId xmlns:a16="http://schemas.microsoft.com/office/drawing/2014/main" id="{4BBB083B-9EF5-7A8B-A3F3-454733261C12}"/>
              </a:ext>
            </a:extLst>
          </p:cNvPr>
          <p:cNvSpPr/>
          <p:nvPr/>
        </p:nvSpPr>
        <p:spPr>
          <a:xfrm>
            <a:off x="0" y="-19798"/>
            <a:ext cx="9144000" cy="495970"/>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ひょうご</a:t>
            </a:r>
            <a:r>
              <a:rPr lang="en-US" altLang="ja-JP" b="1" dirty="0">
                <a:solidFill>
                  <a:schemeClr val="bg1"/>
                </a:solidFill>
                <a:latin typeface="BIZ UDPゴシック" panose="020B0400000000000000" pitchFamily="50" charset="-128"/>
                <a:ea typeface="BIZ UDPゴシック" panose="020B0400000000000000" pitchFamily="50" charset="-128"/>
              </a:rPr>
              <a:t>SDGs</a:t>
            </a:r>
            <a:r>
              <a:rPr lang="ja-JP" altLang="en-US" b="1" dirty="0">
                <a:solidFill>
                  <a:schemeClr val="bg1"/>
                </a:solidFill>
                <a:latin typeface="BIZ UDPゴシック" panose="020B0400000000000000" pitchFamily="50" charset="-128"/>
                <a:ea typeface="BIZ UDPゴシック" panose="020B0400000000000000" pitchFamily="50" charset="-128"/>
              </a:rPr>
              <a:t>コンテスト　応募様式</a:t>
            </a:r>
          </a:p>
        </p:txBody>
      </p:sp>
      <p:sp>
        <p:nvSpPr>
          <p:cNvPr id="25" name="正方形/長方形 24">
            <a:extLst>
              <a:ext uri="{FF2B5EF4-FFF2-40B4-BE49-F238E27FC236}">
                <a16:creationId xmlns:a16="http://schemas.microsoft.com/office/drawing/2014/main" id="{44F712AB-317B-9E0F-9A6D-7AEE8910EB97}"/>
              </a:ext>
            </a:extLst>
          </p:cNvPr>
          <p:cNvSpPr/>
          <p:nvPr/>
        </p:nvSpPr>
        <p:spPr>
          <a:xfrm>
            <a:off x="76201" y="558074"/>
            <a:ext cx="2962697" cy="3289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BIZ UDPゴシック" panose="020B0400000000000000" pitchFamily="50" charset="-128"/>
                <a:ea typeface="BIZ UDPゴシック" panose="020B0400000000000000" pitchFamily="50" charset="-128"/>
              </a:rPr>
              <a:t>2</a:t>
            </a:r>
            <a:r>
              <a:rPr lang="ja-JP" altLang="en-US" sz="1600" b="1" dirty="0">
                <a:solidFill>
                  <a:schemeClr val="tx1"/>
                </a:solidFill>
                <a:latin typeface="BIZ UDPゴシック" panose="020B0400000000000000" pitchFamily="50" charset="-128"/>
                <a:ea typeface="BIZ UDPゴシック" panose="020B0400000000000000" pitchFamily="50" charset="-128"/>
              </a:rPr>
              <a:t>　取組内容</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8ADCE55D-BD06-B042-EB3F-7633DF53BD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37587" y="1589655"/>
            <a:ext cx="438622" cy="438622"/>
          </a:xfrm>
          <a:prstGeom prst="rect">
            <a:avLst/>
          </a:prstGeom>
        </p:spPr>
      </p:pic>
      <p:pic>
        <p:nvPicPr>
          <p:cNvPr id="3" name="図 2">
            <a:extLst>
              <a:ext uri="{FF2B5EF4-FFF2-40B4-BE49-F238E27FC236}">
                <a16:creationId xmlns:a16="http://schemas.microsoft.com/office/drawing/2014/main" id="{BDBFC85B-6C9B-8298-8A58-F3A87C39EFA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556216" y="1589655"/>
            <a:ext cx="438622" cy="438622"/>
          </a:xfrm>
          <a:prstGeom prst="rect">
            <a:avLst/>
          </a:prstGeom>
        </p:spPr>
      </p:pic>
      <p:pic>
        <p:nvPicPr>
          <p:cNvPr id="4" name="図 3">
            <a:extLst>
              <a:ext uri="{FF2B5EF4-FFF2-40B4-BE49-F238E27FC236}">
                <a16:creationId xmlns:a16="http://schemas.microsoft.com/office/drawing/2014/main" id="{769B0139-BE54-1C8D-38DC-96D30DB0197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148709" y="1589655"/>
            <a:ext cx="438622" cy="438622"/>
          </a:xfrm>
          <a:prstGeom prst="rect">
            <a:avLst/>
          </a:prstGeom>
        </p:spPr>
      </p:pic>
    </p:spTree>
    <p:extLst>
      <p:ext uri="{BB962C8B-B14F-4D97-AF65-F5344CB8AC3E}">
        <p14:creationId xmlns:p14="http://schemas.microsoft.com/office/powerpoint/2010/main" val="2553525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82832-DF7D-94D1-50A4-2787B4C0A623}"/>
            </a:ext>
          </a:extLst>
        </p:cNvPr>
        <p:cNvGrpSpPr/>
        <p:nvPr/>
      </p:nvGrpSpPr>
      <p:grpSpPr>
        <a:xfrm>
          <a:off x="0" y="0"/>
          <a:ext cx="0" cy="0"/>
          <a:chOff x="0" y="0"/>
          <a:chExt cx="0" cy="0"/>
        </a:xfrm>
      </p:grpSpPr>
      <p:graphicFrame>
        <p:nvGraphicFramePr>
          <p:cNvPr id="5" name="表 4">
            <a:extLst>
              <a:ext uri="{FF2B5EF4-FFF2-40B4-BE49-F238E27FC236}">
                <a16:creationId xmlns:a16="http://schemas.microsoft.com/office/drawing/2014/main" id="{21C38397-1AEC-C00B-2A83-7D0129BC50BC}"/>
              </a:ext>
            </a:extLst>
          </p:cNvPr>
          <p:cNvGraphicFramePr>
            <a:graphicFrameLocks noGrp="1"/>
          </p:cNvGraphicFramePr>
          <p:nvPr>
            <p:extLst>
              <p:ext uri="{D42A27DB-BD31-4B8C-83A1-F6EECF244321}">
                <p14:modId xmlns:p14="http://schemas.microsoft.com/office/powerpoint/2010/main" val="2480007633"/>
              </p:ext>
            </p:extLst>
          </p:nvPr>
        </p:nvGraphicFramePr>
        <p:xfrm>
          <a:off x="140737" y="968896"/>
          <a:ext cx="8602047" cy="4729800"/>
        </p:xfrm>
        <a:graphic>
          <a:graphicData uri="http://schemas.openxmlformats.org/drawingml/2006/table">
            <a:tbl>
              <a:tblPr firstRow="1" bandRow="1">
                <a:tableStyleId>{5C22544A-7EE6-4342-B048-85BDC9FD1C3A}</a:tableStyleId>
              </a:tblPr>
              <a:tblGrid>
                <a:gridCol w="2714430">
                  <a:extLst>
                    <a:ext uri="{9D8B030D-6E8A-4147-A177-3AD203B41FA5}">
                      <a16:colId xmlns:a16="http://schemas.microsoft.com/office/drawing/2014/main" val="2125210221"/>
                    </a:ext>
                  </a:extLst>
                </a:gridCol>
                <a:gridCol w="5887617">
                  <a:extLst>
                    <a:ext uri="{9D8B030D-6E8A-4147-A177-3AD203B41FA5}">
                      <a16:colId xmlns:a16="http://schemas.microsoft.com/office/drawing/2014/main" val="185955854"/>
                    </a:ext>
                  </a:extLst>
                </a:gridCol>
              </a:tblGrid>
              <a:tr h="945960">
                <a:tc>
                  <a:txBody>
                    <a:bodyPr/>
                    <a:lstStyle/>
                    <a:p>
                      <a:pPr marL="182563" indent="-182563"/>
                      <a:r>
                        <a:rPr kumimoji="1" lang="ja-JP" altLang="en-US" sz="1600" b="1" dirty="0">
                          <a:solidFill>
                            <a:schemeClr val="tx1"/>
                          </a:solidFill>
                          <a:latin typeface="BIZ UDPゴシック" panose="020B0400000000000000" pitchFamily="50" charset="-128"/>
                          <a:ea typeface="BIZ UDPゴシック" panose="020B0400000000000000" pitchFamily="50" charset="-128"/>
                        </a:rPr>
                        <a:t>① </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SDGs</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達成への貢献</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b="0" dirty="0">
                          <a:solidFill>
                            <a:schemeClr val="tx1"/>
                          </a:solidFill>
                          <a:latin typeface="BIZ UDPゴシック" panose="020B0400000000000000" pitchFamily="50" charset="-128"/>
                          <a:ea typeface="BIZ UDPゴシック" panose="020B0400000000000000" pitchFamily="50" charset="-128"/>
                        </a:rPr>
                        <a:t>未利用食品の回収・再分配により、食品廃棄物の削減（目標</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12</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）に直接貢献している。さらに、支援が必要な団体への提供を通じて食の格差是正（目標</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2</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）にも寄与し、地域内で資源が循環する仕組みづくりを進めることで持続可能なまちづくり（目標</a:t>
                      </a:r>
                      <a:r>
                        <a:rPr kumimoji="1" lang="en-US" altLang="ja-JP" sz="1400" b="0" dirty="0">
                          <a:solidFill>
                            <a:schemeClr val="tx1"/>
                          </a:solidFill>
                          <a:latin typeface="BIZ UDPゴシック" panose="020B0400000000000000" pitchFamily="50" charset="-128"/>
                          <a:ea typeface="BIZ UDPゴシック" panose="020B0400000000000000" pitchFamily="50" charset="-128"/>
                        </a:rPr>
                        <a:t>11</a:t>
                      </a:r>
                      <a:r>
                        <a:rPr kumimoji="1" lang="ja-JP" altLang="en-US" sz="1400" b="0" dirty="0">
                          <a:solidFill>
                            <a:schemeClr val="tx1"/>
                          </a:solidFill>
                          <a:latin typeface="BIZ UDPゴシック" panose="020B0400000000000000" pitchFamily="50" charset="-128"/>
                          <a:ea typeface="BIZ UDPゴシック" panose="020B0400000000000000" pitchFamily="50" charset="-128"/>
                        </a:rPr>
                        <a:t>）を促進している。</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8572801"/>
                  </a:ext>
                </a:extLst>
              </a:tr>
              <a:tr h="945960">
                <a:tc>
                  <a:txBody>
                    <a:bodyPr/>
                    <a:lstStyle/>
                    <a:p>
                      <a:pPr marL="182563" indent="-182563"/>
                      <a:r>
                        <a:rPr kumimoji="1" lang="ja-JP" altLang="en-US" sz="1600" b="1" dirty="0">
                          <a:solidFill>
                            <a:schemeClr val="tx1"/>
                          </a:solidFill>
                          <a:latin typeface="BIZ UDPゴシック" panose="020B0400000000000000" pitchFamily="50" charset="-128"/>
                          <a:ea typeface="BIZ UDPゴシック" panose="020B0400000000000000" pitchFamily="50" charset="-128"/>
                        </a:rPr>
                        <a:t>② 新規性・独自性</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地域の家庭・企業・支援団体をつなぐ「循環型の食品共有ネットワーク」を構築した点に特徴がある。単なる回収にとどまらず、イベントや啓発活動を組み合わせることで、地域住民の意識変容と行動変容を同時に生み出している。</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7757906"/>
                  </a:ext>
                </a:extLst>
              </a:tr>
              <a:tr h="945960">
                <a:tc>
                  <a:txBody>
                    <a:bodyPr/>
                    <a:lstStyle/>
                    <a:p>
                      <a:pPr marL="182563" indent="-182563"/>
                      <a:r>
                        <a:rPr kumimoji="1" lang="ja-JP" altLang="en-US" sz="1600" b="1" dirty="0">
                          <a:solidFill>
                            <a:schemeClr val="tx1"/>
                          </a:solidFill>
                          <a:latin typeface="BIZ UDPゴシック" panose="020B0400000000000000" pitchFamily="50" charset="-128"/>
                          <a:ea typeface="BIZ UDPゴシック" panose="020B0400000000000000" pitchFamily="50" charset="-128"/>
                        </a:rPr>
                        <a:t>③ 波及性</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参加団体が増加しており、地域全体へ活動が広がっている。食品ロス削減の意識が家庭や職場に浸透し、他地域でも同様の取り組みが参考にできるモデルとなっている。学校や企業との連携により、次世代への教育効果も期待できる。</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3567723"/>
                  </a:ext>
                </a:extLst>
              </a:tr>
              <a:tr h="945960">
                <a:tc>
                  <a:txBody>
                    <a:bodyPr/>
                    <a:lstStyle/>
                    <a:p>
                      <a:pPr marL="182563" indent="-182563"/>
                      <a:r>
                        <a:rPr kumimoji="1" lang="ja-JP" altLang="en-US" sz="1600" b="1" dirty="0">
                          <a:solidFill>
                            <a:schemeClr val="tx1"/>
                          </a:solidFill>
                          <a:latin typeface="BIZ UDPゴシック" panose="020B0400000000000000" pitchFamily="50" charset="-128"/>
                          <a:ea typeface="BIZ UDPゴシック" panose="020B0400000000000000" pitchFamily="50" charset="-128"/>
                        </a:rPr>
                        <a:t>④ 継続性</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地域住民・企業・支援団体との連携により、安定した運営体制を構築している。た、啓発活動を通じて意識の定着を図り、無理なく長期的に続けられる仕組みとなっている。</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11258"/>
                  </a:ext>
                </a:extLst>
              </a:tr>
              <a:tr h="945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BIZ UDPゴシック" panose="020B0400000000000000" pitchFamily="50" charset="-128"/>
                          <a:ea typeface="BIZ UDPゴシック" panose="020B0400000000000000" pitchFamily="50" charset="-128"/>
                        </a:rPr>
                        <a:t>⑤ </a:t>
                      </a:r>
                      <a:r>
                        <a:rPr kumimoji="1" lang="en-US" altLang="ja-JP" sz="1600" b="1" dirty="0">
                          <a:solidFill>
                            <a:schemeClr val="tx1"/>
                          </a:solidFill>
                          <a:latin typeface="BIZ UDPゴシック" panose="020B0400000000000000" pitchFamily="50" charset="-128"/>
                          <a:ea typeface="BIZ UDPゴシック" panose="020B0400000000000000" pitchFamily="50" charset="-128"/>
                        </a:rPr>
                        <a:t>PR</a:t>
                      </a:r>
                      <a:r>
                        <a:rPr kumimoji="1" lang="ja-JP" altLang="en-US" sz="1600" b="1" dirty="0">
                          <a:solidFill>
                            <a:schemeClr val="tx1"/>
                          </a:solidFill>
                          <a:latin typeface="BIZ UDPゴシック" panose="020B0400000000000000" pitchFamily="50" charset="-128"/>
                          <a:ea typeface="BIZ UDPゴシック" panose="020B0400000000000000" pitchFamily="50" charset="-128"/>
                        </a:rPr>
                        <a:t>したいこと</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400" dirty="0">
                          <a:solidFill>
                            <a:schemeClr val="tx1"/>
                          </a:solidFill>
                          <a:latin typeface="BIZ UDPゴシック" panose="020B0400000000000000" pitchFamily="50" charset="-128"/>
                          <a:ea typeface="BIZ UDPゴシック" panose="020B0400000000000000" pitchFamily="50" charset="-128"/>
                        </a:rPr>
                        <a:t>食品ロスは誰でも関われる身近な課題であり、小さな行動が大きな成果につながる点を伝えたい。本活動を通じて「もったいない」を「ありがとう」に変える地域のつながりを広げ、誰もが参加できる</a:t>
                      </a:r>
                      <a:r>
                        <a:rPr kumimoji="1" lang="en-US" altLang="ja-JP" sz="1400" dirty="0">
                          <a:solidFill>
                            <a:schemeClr val="tx1"/>
                          </a:solidFill>
                          <a:latin typeface="BIZ UDPゴシック" panose="020B0400000000000000" pitchFamily="50" charset="-128"/>
                          <a:ea typeface="BIZ UDPゴシック" panose="020B0400000000000000" pitchFamily="50" charset="-128"/>
                        </a:rPr>
                        <a:t>SDGs</a:t>
                      </a:r>
                      <a:r>
                        <a:rPr kumimoji="1" lang="ja-JP" altLang="en-US" sz="1400" dirty="0">
                          <a:solidFill>
                            <a:schemeClr val="tx1"/>
                          </a:solidFill>
                          <a:latin typeface="BIZ UDPゴシック" panose="020B0400000000000000" pitchFamily="50" charset="-128"/>
                          <a:ea typeface="BIZ UDPゴシック" panose="020B0400000000000000" pitchFamily="50" charset="-128"/>
                        </a:rPr>
                        <a:t>の実践例として発信していく。</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3659841"/>
                  </a:ext>
                </a:extLst>
              </a:tr>
            </a:tbl>
          </a:graphicData>
        </a:graphic>
      </p:graphicFrame>
      <p:sp>
        <p:nvSpPr>
          <p:cNvPr id="21" name="正方形/長方形 20">
            <a:extLst>
              <a:ext uri="{FF2B5EF4-FFF2-40B4-BE49-F238E27FC236}">
                <a16:creationId xmlns:a16="http://schemas.microsoft.com/office/drawing/2014/main" id="{C8F94C2A-6C4C-956C-99E7-B1705A908581}"/>
              </a:ext>
            </a:extLst>
          </p:cNvPr>
          <p:cNvSpPr/>
          <p:nvPr/>
        </p:nvSpPr>
        <p:spPr>
          <a:xfrm>
            <a:off x="0" y="-19798"/>
            <a:ext cx="9144000" cy="495970"/>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BIZ UDPゴシック" panose="020B0400000000000000" pitchFamily="50" charset="-128"/>
                <a:ea typeface="BIZ UDPゴシック" panose="020B0400000000000000" pitchFamily="50" charset="-128"/>
              </a:rPr>
              <a:t>ひょうご</a:t>
            </a:r>
            <a:r>
              <a:rPr lang="en-US" altLang="ja-JP" b="1" dirty="0">
                <a:solidFill>
                  <a:schemeClr val="bg1"/>
                </a:solidFill>
                <a:latin typeface="BIZ UDPゴシック" panose="020B0400000000000000" pitchFamily="50" charset="-128"/>
                <a:ea typeface="BIZ UDPゴシック" panose="020B0400000000000000" pitchFamily="50" charset="-128"/>
              </a:rPr>
              <a:t>SDGs</a:t>
            </a:r>
            <a:r>
              <a:rPr lang="ja-JP" altLang="en-US" b="1" dirty="0">
                <a:solidFill>
                  <a:schemeClr val="bg1"/>
                </a:solidFill>
                <a:latin typeface="BIZ UDPゴシック" panose="020B0400000000000000" pitchFamily="50" charset="-128"/>
                <a:ea typeface="BIZ UDPゴシック" panose="020B0400000000000000" pitchFamily="50" charset="-128"/>
              </a:rPr>
              <a:t>コンテスト　応募様式</a:t>
            </a:r>
          </a:p>
        </p:txBody>
      </p:sp>
      <p:sp>
        <p:nvSpPr>
          <p:cNvPr id="25" name="正方形/長方形 24">
            <a:extLst>
              <a:ext uri="{FF2B5EF4-FFF2-40B4-BE49-F238E27FC236}">
                <a16:creationId xmlns:a16="http://schemas.microsoft.com/office/drawing/2014/main" id="{93F2709D-EA7D-E129-A73B-886BA3B9AA25}"/>
              </a:ext>
            </a:extLst>
          </p:cNvPr>
          <p:cNvSpPr/>
          <p:nvPr/>
        </p:nvSpPr>
        <p:spPr>
          <a:xfrm>
            <a:off x="76201" y="558074"/>
            <a:ext cx="2962697" cy="32891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1600" b="1" dirty="0">
                <a:solidFill>
                  <a:schemeClr val="tx1"/>
                </a:solidFill>
                <a:latin typeface="BIZ UDPゴシック" panose="020B0400000000000000" pitchFamily="50" charset="-128"/>
                <a:ea typeface="BIZ UDPゴシック" panose="020B0400000000000000" pitchFamily="50" charset="-128"/>
              </a:rPr>
              <a:t>3</a:t>
            </a:r>
            <a:r>
              <a:rPr lang="ja-JP" altLang="en-US" sz="1600" b="1" dirty="0">
                <a:solidFill>
                  <a:schemeClr val="tx1"/>
                </a:solidFill>
                <a:latin typeface="BIZ UDPゴシック" panose="020B0400000000000000" pitchFamily="50" charset="-128"/>
                <a:ea typeface="BIZ UDPゴシック" panose="020B0400000000000000" pitchFamily="50" charset="-128"/>
              </a:rPr>
              <a:t>　評価項目に関する説明等</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AAA42423-7299-FB18-4ED9-9CF525BC6A3A}"/>
              </a:ext>
            </a:extLst>
          </p:cNvPr>
          <p:cNvSpPr/>
          <p:nvPr/>
        </p:nvSpPr>
        <p:spPr>
          <a:xfrm>
            <a:off x="300725" y="6115199"/>
            <a:ext cx="8727419" cy="43221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350" dirty="0">
                <a:solidFill>
                  <a:schemeClr val="tx1"/>
                </a:solidFill>
                <a:latin typeface="BIZ UDPゴシック" panose="020B0400000000000000" pitchFamily="50" charset="-128"/>
                <a:ea typeface="BIZ UDPゴシック" panose="020B0400000000000000" pitchFamily="50" charset="-128"/>
              </a:rPr>
              <a:t>　次頁以降、最終審査（</a:t>
            </a:r>
            <a:r>
              <a:rPr lang="en-US" altLang="ja-JP" sz="1350" dirty="0">
                <a:solidFill>
                  <a:srgbClr val="C00000"/>
                </a:solidFill>
                <a:latin typeface="BIZ UDPゴシック" panose="020B0400000000000000" pitchFamily="50" charset="-128"/>
                <a:ea typeface="BIZ UDPゴシック" panose="020B0400000000000000" pitchFamily="50" charset="-128"/>
              </a:rPr>
              <a:t>8</a:t>
            </a:r>
            <a:r>
              <a:rPr lang="ja-JP" altLang="en-US" sz="1350" dirty="0">
                <a:solidFill>
                  <a:schemeClr val="tx1"/>
                </a:solidFill>
                <a:latin typeface="BIZ UDPゴシック" panose="020B0400000000000000" pitchFamily="50" charset="-128"/>
                <a:ea typeface="BIZ UDPゴシック" panose="020B0400000000000000" pitchFamily="50" charset="-128"/>
              </a:rPr>
              <a:t>分以内のプレゼン）を想定した説明資料（</a:t>
            </a:r>
            <a:r>
              <a:rPr lang="en-US" altLang="ja-JP" sz="1350" dirty="0">
                <a:solidFill>
                  <a:schemeClr val="tx1"/>
                </a:solidFill>
                <a:latin typeface="BIZ UDPゴシック" panose="020B0400000000000000" pitchFamily="50" charset="-128"/>
                <a:ea typeface="BIZ UDPゴシック" panose="020B0400000000000000" pitchFamily="50" charset="-128"/>
              </a:rPr>
              <a:t>※</a:t>
            </a:r>
            <a:r>
              <a:rPr lang="ja-JP" altLang="en-US" sz="1350" dirty="0">
                <a:solidFill>
                  <a:schemeClr val="tx1"/>
                </a:solidFill>
                <a:latin typeface="BIZ UDPゴシック" panose="020B0400000000000000" pitchFamily="50" charset="-128"/>
                <a:ea typeface="BIZ UDPゴシック" panose="020B0400000000000000" pitchFamily="50" charset="-128"/>
              </a:rPr>
              <a:t>）を添付してください。</a:t>
            </a:r>
            <a:endParaRPr lang="en-US" altLang="ja-JP" sz="1350" dirty="0">
              <a:solidFill>
                <a:schemeClr val="tx1"/>
              </a:solidFill>
              <a:latin typeface="BIZ UDPゴシック" panose="020B0400000000000000" pitchFamily="50" charset="-128"/>
              <a:ea typeface="BIZ UDPゴシック" panose="020B0400000000000000" pitchFamily="50" charset="-128"/>
            </a:endParaRPr>
          </a:p>
          <a:p>
            <a:r>
              <a:rPr lang="ja-JP" altLang="en-US" sz="1350" dirty="0">
                <a:solidFill>
                  <a:schemeClr val="tx1"/>
                </a:solidFill>
                <a:latin typeface="BIZ UDPゴシック" panose="020B0400000000000000" pitchFamily="50" charset="-128"/>
                <a:ea typeface="BIZ UDPゴシック" panose="020B0400000000000000" pitchFamily="50" charset="-128"/>
              </a:rPr>
              <a:t>　</a:t>
            </a:r>
            <a:r>
              <a:rPr lang="en-US" altLang="ja-JP" sz="1350" dirty="0">
                <a:solidFill>
                  <a:schemeClr val="tx1"/>
                </a:solidFill>
                <a:latin typeface="BIZ UDPゴシック" panose="020B0400000000000000" pitchFamily="50" charset="-128"/>
                <a:ea typeface="BIZ UDPゴシック" panose="020B0400000000000000" pitchFamily="50" charset="-128"/>
              </a:rPr>
              <a:t>※</a:t>
            </a:r>
            <a:r>
              <a:rPr lang="ja-JP" altLang="en-US" sz="1350" dirty="0">
                <a:solidFill>
                  <a:srgbClr val="C00000"/>
                </a:solidFill>
                <a:latin typeface="BIZ UDPゴシック" panose="020B0400000000000000" pitchFamily="50" charset="-128"/>
                <a:ea typeface="BIZ UDPゴシック" panose="020B0400000000000000" pitchFamily="50" charset="-128"/>
              </a:rPr>
              <a:t>概ね</a:t>
            </a:r>
            <a:r>
              <a:rPr lang="en-US" altLang="ja-JP" sz="1350" dirty="0">
                <a:solidFill>
                  <a:srgbClr val="C00000"/>
                </a:solidFill>
                <a:latin typeface="BIZ UDPゴシック" panose="020B0400000000000000" pitchFamily="50" charset="-128"/>
                <a:ea typeface="BIZ UDPゴシック" panose="020B0400000000000000" pitchFamily="50" charset="-128"/>
              </a:rPr>
              <a:t>4</a:t>
            </a:r>
            <a:r>
              <a:rPr lang="ja-JP" altLang="en-US" sz="1350" dirty="0">
                <a:solidFill>
                  <a:srgbClr val="C00000"/>
                </a:solidFill>
                <a:latin typeface="BIZ UDPゴシック" panose="020B0400000000000000" pitchFamily="50" charset="-128"/>
                <a:ea typeface="BIZ UDPゴシック" panose="020B0400000000000000" pitchFamily="50" charset="-128"/>
              </a:rPr>
              <a:t>頁以内（応募様式を含まない）</a:t>
            </a:r>
            <a:r>
              <a:rPr lang="ja-JP" altLang="en-US" sz="1350" dirty="0">
                <a:solidFill>
                  <a:schemeClr val="tx1"/>
                </a:solidFill>
                <a:latin typeface="BIZ UDPゴシック" panose="020B0400000000000000" pitchFamily="50" charset="-128"/>
                <a:ea typeface="BIZ UDPゴシック" panose="020B0400000000000000" pitchFamily="50" charset="-128"/>
              </a:rPr>
              <a:t>、書式･書体等は自由、ここまでの頁を含めファイルサイズ</a:t>
            </a:r>
            <a:r>
              <a:rPr lang="en-US" altLang="ja-JP" sz="1350" dirty="0">
                <a:solidFill>
                  <a:schemeClr val="tx1"/>
                </a:solidFill>
                <a:latin typeface="BIZ UDPゴシック" panose="020B0400000000000000" pitchFamily="50" charset="-128"/>
                <a:ea typeface="BIZ UDPゴシック" panose="020B0400000000000000" pitchFamily="50" charset="-128"/>
              </a:rPr>
              <a:t>10MG</a:t>
            </a:r>
            <a:r>
              <a:rPr lang="ja-JP" altLang="en-US" sz="1350" dirty="0">
                <a:solidFill>
                  <a:schemeClr val="tx1"/>
                </a:solidFill>
                <a:latin typeface="BIZ UDPゴシック" panose="020B0400000000000000" pitchFamily="50" charset="-128"/>
                <a:ea typeface="BIZ UDPゴシック" panose="020B0400000000000000" pitchFamily="50" charset="-128"/>
              </a:rPr>
              <a:t>以内</a:t>
            </a:r>
          </a:p>
        </p:txBody>
      </p:sp>
      <p:sp>
        <p:nvSpPr>
          <p:cNvPr id="3" name="正方形/長方形 2">
            <a:extLst>
              <a:ext uri="{FF2B5EF4-FFF2-40B4-BE49-F238E27FC236}">
                <a16:creationId xmlns:a16="http://schemas.microsoft.com/office/drawing/2014/main" id="{C9F10BC1-7C9C-9B97-5457-1FE7C69E7CEF}"/>
              </a:ext>
            </a:extLst>
          </p:cNvPr>
          <p:cNvSpPr/>
          <p:nvPr/>
        </p:nvSpPr>
        <p:spPr>
          <a:xfrm>
            <a:off x="140737" y="5816434"/>
            <a:ext cx="4142014" cy="2842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BIZ UDPゴシック" panose="020B0400000000000000" pitchFamily="50" charset="-128"/>
                <a:ea typeface="BIZ UDPゴシック" panose="020B0400000000000000" pitchFamily="50" charset="-128"/>
              </a:rPr>
              <a:t>４　取組の概要（趣旨、実績、今後の展望等）</a:t>
            </a:r>
          </a:p>
        </p:txBody>
      </p:sp>
    </p:spTree>
    <p:extLst>
      <p:ext uri="{BB962C8B-B14F-4D97-AF65-F5344CB8AC3E}">
        <p14:creationId xmlns:p14="http://schemas.microsoft.com/office/powerpoint/2010/main" val="4264792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B0BA2-A094-10DA-86BA-70EB3667F6A1}"/>
            </a:ext>
          </a:extLst>
        </p:cNvPr>
        <p:cNvGrpSpPr/>
        <p:nvPr/>
      </p:nvGrpSpPr>
      <p:grpSpPr>
        <a:xfrm>
          <a:off x="0" y="0"/>
          <a:ext cx="0" cy="0"/>
          <a:chOff x="0" y="0"/>
          <a:chExt cx="0" cy="0"/>
        </a:xfrm>
      </p:grpSpPr>
      <p:sp>
        <p:nvSpPr>
          <p:cNvPr id="72" name="テキスト ボックス 71">
            <a:extLst>
              <a:ext uri="{FF2B5EF4-FFF2-40B4-BE49-F238E27FC236}">
                <a16:creationId xmlns:a16="http://schemas.microsoft.com/office/drawing/2014/main" id="{8389A0EF-743E-CF8F-6851-25381ABE6531}"/>
              </a:ext>
            </a:extLst>
          </p:cNvPr>
          <p:cNvSpPr txBox="1"/>
          <p:nvPr/>
        </p:nvSpPr>
        <p:spPr>
          <a:xfrm rot="5400000">
            <a:off x="-775710" y="8912015"/>
            <a:ext cx="409086" cy="408125"/>
          </a:xfrm>
          <a:prstGeom prst="rect">
            <a:avLst/>
          </a:prstGeom>
          <a:noFill/>
        </p:spPr>
        <p:txBody>
          <a:bodyPr wrap="none" rtlCol="0">
            <a:spAutoFit/>
          </a:bodyPr>
          <a:lstStyle/>
          <a:p>
            <a:r>
              <a:rPr lang="en-US" altLang="ja-JP" sz="2052" b="1" dirty="0"/>
              <a:t>…</a:t>
            </a:r>
            <a:endParaRPr lang="ja-JP" altLang="en-US" sz="2052" b="1" dirty="0"/>
          </a:p>
        </p:txBody>
      </p:sp>
      <p:sp>
        <p:nvSpPr>
          <p:cNvPr id="6" name="直角三角形 5">
            <a:extLst>
              <a:ext uri="{FF2B5EF4-FFF2-40B4-BE49-F238E27FC236}">
                <a16:creationId xmlns:a16="http://schemas.microsoft.com/office/drawing/2014/main" id="{24F13607-EC6F-C6E0-3027-4EEB99C2271C}"/>
              </a:ext>
            </a:extLst>
          </p:cNvPr>
          <p:cNvSpPr/>
          <p:nvPr/>
        </p:nvSpPr>
        <p:spPr>
          <a:xfrm flipH="1">
            <a:off x="8453534" y="3926243"/>
            <a:ext cx="690462" cy="2931757"/>
          </a:xfrm>
          <a:prstGeom prst="rtTriangle">
            <a:avLst/>
          </a:prstGeom>
          <a:gradFill flip="none" rotWithShape="1">
            <a:gsLst>
              <a:gs pos="0">
                <a:schemeClr val="accent1">
                  <a:lumMod val="20000"/>
                  <a:lumOff val="80000"/>
                </a:schemeClr>
              </a:gs>
              <a:gs pos="50000">
                <a:schemeClr val="accent1">
                  <a:lumMod val="60000"/>
                  <a:lumOff val="40000"/>
                </a:schemeClr>
              </a:gs>
              <a:gs pos="100000">
                <a:schemeClr val="tx2">
                  <a:lumMod val="50000"/>
                  <a:lumOff val="5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直角三角形 6">
            <a:extLst>
              <a:ext uri="{FF2B5EF4-FFF2-40B4-BE49-F238E27FC236}">
                <a16:creationId xmlns:a16="http://schemas.microsoft.com/office/drawing/2014/main" id="{7815ECC6-E44A-F62A-6CF9-8CC5F9BF2719}"/>
              </a:ext>
            </a:extLst>
          </p:cNvPr>
          <p:cNvSpPr/>
          <p:nvPr/>
        </p:nvSpPr>
        <p:spPr>
          <a:xfrm>
            <a:off x="0" y="5495925"/>
            <a:ext cx="388215" cy="1362075"/>
          </a:xfrm>
          <a:prstGeom prst="rtTriangle">
            <a:avLst/>
          </a:prstGeom>
          <a:gradFill flip="none" rotWithShape="1">
            <a:gsLst>
              <a:gs pos="0">
                <a:schemeClr val="accent1">
                  <a:lumMod val="20000"/>
                  <a:lumOff val="80000"/>
                </a:schemeClr>
              </a:gs>
              <a:gs pos="50000">
                <a:srgbClr val="00B0F0"/>
              </a:gs>
              <a:gs pos="100000">
                <a:schemeClr val="accent1">
                  <a:lumMod val="60000"/>
                  <a:lumOff val="4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itle 1">
            <a:extLst>
              <a:ext uri="{FF2B5EF4-FFF2-40B4-BE49-F238E27FC236}">
                <a16:creationId xmlns:a16="http://schemas.microsoft.com/office/drawing/2014/main" id="{4A606DCE-76B2-0E9B-D0C1-98FB431F0551}"/>
              </a:ext>
            </a:extLst>
          </p:cNvPr>
          <p:cNvSpPr txBox="1">
            <a:spLocks/>
          </p:cNvSpPr>
          <p:nvPr/>
        </p:nvSpPr>
        <p:spPr>
          <a:xfrm>
            <a:off x="862522" y="3832933"/>
            <a:ext cx="7941471" cy="716545"/>
          </a:xfrm>
          <a:prstGeom prst="rect">
            <a:avLst/>
          </a:prstGeom>
        </p:spPr>
        <p:txBody>
          <a:bodyPr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sz="3200" b="1" dirty="0" err="1">
                <a:latin typeface="BIZ UDPゴシック" panose="020B0400000000000000" pitchFamily="50" charset="-128"/>
                <a:ea typeface="BIZ UDPゴシック" panose="020B0400000000000000" pitchFamily="50" charset="-128"/>
              </a:rPr>
              <a:t>地域とつながる食品ロス削減プロジェクト</a:t>
            </a:r>
            <a:endParaRPr lang="en-US" sz="3200" b="1" dirty="0">
              <a:latin typeface="BIZ UDPゴシック" panose="020B0400000000000000" pitchFamily="50" charset="-128"/>
              <a:ea typeface="BIZ UDPゴシック" panose="020B0400000000000000" pitchFamily="50" charset="-128"/>
            </a:endParaRPr>
          </a:p>
        </p:txBody>
      </p:sp>
      <p:sp>
        <p:nvSpPr>
          <p:cNvPr id="10" name="Subtitle 2">
            <a:extLst>
              <a:ext uri="{FF2B5EF4-FFF2-40B4-BE49-F238E27FC236}">
                <a16:creationId xmlns:a16="http://schemas.microsoft.com/office/drawing/2014/main" id="{EF48EE21-FAB2-6F52-94F0-DD52EE11C992}"/>
              </a:ext>
            </a:extLst>
          </p:cNvPr>
          <p:cNvSpPr txBox="1">
            <a:spLocks/>
          </p:cNvSpPr>
          <p:nvPr/>
        </p:nvSpPr>
        <p:spPr>
          <a:xfrm>
            <a:off x="1305524" y="4742215"/>
            <a:ext cx="7055466" cy="524911"/>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ja-JP" altLang="en-US" sz="1800" dirty="0">
                <a:latin typeface="BIZ UDPゴシック" panose="020B0400000000000000" pitchFamily="50" charset="-128"/>
                <a:ea typeface="BIZ UDPゴシック" panose="020B0400000000000000" pitchFamily="50" charset="-128"/>
              </a:rPr>
              <a:t>～</a:t>
            </a:r>
            <a:r>
              <a:rPr lang="en-US" sz="1800" dirty="0" err="1">
                <a:latin typeface="BIZ UDPゴシック" panose="020B0400000000000000" pitchFamily="50" charset="-128"/>
                <a:ea typeface="BIZ UDPゴシック" panose="020B0400000000000000" pitchFamily="50" charset="-128"/>
              </a:rPr>
              <a:t>地域の協力で持続可能な食料資源を守る</a:t>
            </a:r>
            <a:r>
              <a:rPr lang="ja-JP" altLang="en-US" sz="1800" dirty="0">
                <a:latin typeface="BIZ UDPゴシック" panose="020B0400000000000000" pitchFamily="50" charset="-128"/>
                <a:ea typeface="BIZ UDPゴシック" panose="020B0400000000000000" pitchFamily="50" charset="-128"/>
              </a:rPr>
              <a:t>～</a:t>
            </a:r>
            <a:endParaRPr lang="en-US" sz="1800"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DCD3B96F-A815-A809-D197-50E16796A37D}"/>
              </a:ext>
            </a:extLst>
          </p:cNvPr>
          <p:cNvSpPr/>
          <p:nvPr/>
        </p:nvSpPr>
        <p:spPr>
          <a:xfrm rot="5400000" flipH="1">
            <a:off x="4550656" y="-1259630"/>
            <a:ext cx="45719" cy="9140969"/>
          </a:xfrm>
          <a:prstGeom prst="rect">
            <a:avLst/>
          </a:prstGeom>
          <a:gradFill>
            <a:gsLst>
              <a:gs pos="0">
                <a:srgbClr val="54C3F1">
                  <a:alpha val="60000"/>
                </a:srgbClr>
              </a:gs>
              <a:gs pos="53000">
                <a:srgbClr val="54C3F1"/>
              </a:gs>
              <a:gs pos="100000">
                <a:srgbClr val="1C2B76">
                  <a:alpha val="60000"/>
                </a:srgbClr>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13" name="四角形: 角を丸くする 12">
            <a:extLst>
              <a:ext uri="{FF2B5EF4-FFF2-40B4-BE49-F238E27FC236}">
                <a16:creationId xmlns:a16="http://schemas.microsoft.com/office/drawing/2014/main" id="{2923FCF1-A85A-FF9D-F684-DA60D361FF3C}"/>
              </a:ext>
            </a:extLst>
          </p:cNvPr>
          <p:cNvSpPr/>
          <p:nvPr/>
        </p:nvSpPr>
        <p:spPr>
          <a:xfrm>
            <a:off x="2491659" y="5326415"/>
            <a:ext cx="4434893" cy="776513"/>
          </a:xfrm>
          <a:prstGeom prst="roundRect">
            <a:avLst/>
          </a:prstGeom>
          <a:solidFill>
            <a:schemeClr val="accent2">
              <a:lumMod val="20000"/>
              <a:lumOff val="80000"/>
            </a:schemeClr>
          </a:solidFill>
          <a:ln w="5715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600" b="1" dirty="0">
                <a:solidFill>
                  <a:srgbClr val="FF0000"/>
                </a:solidFill>
                <a:latin typeface="Meiryo UI" panose="020B0604030504040204" pitchFamily="50" charset="-128"/>
                <a:ea typeface="Meiryo UI" panose="020B0604030504040204" pitchFamily="50" charset="-128"/>
              </a:rPr>
              <a:t>こちらの資料はあくまで例示です。</a:t>
            </a:r>
            <a:endParaRPr lang="en-US" altLang="ja-JP" sz="1600" b="1" dirty="0">
              <a:solidFill>
                <a:srgbClr val="FF0000"/>
              </a:solidFill>
              <a:latin typeface="Meiryo UI" panose="020B0604030504040204" pitchFamily="50" charset="-128"/>
              <a:ea typeface="Meiryo UI" panose="020B0604030504040204" pitchFamily="50" charset="-128"/>
            </a:endParaRPr>
          </a:p>
          <a:p>
            <a:r>
              <a:rPr kumimoji="1" lang="ja-JP" altLang="en-US" sz="1600" b="1" dirty="0">
                <a:solidFill>
                  <a:srgbClr val="FF0000"/>
                </a:solidFill>
                <a:latin typeface="Meiryo UI" panose="020B0604030504040204" pitchFamily="50" charset="-128"/>
                <a:ea typeface="Meiryo UI" panose="020B0604030504040204" pitchFamily="50" charset="-128"/>
              </a:rPr>
              <a:t>写真等を活用して、視覚的に取組の実績</a:t>
            </a:r>
            <a:endParaRPr kumimoji="1" lang="en-US" altLang="ja-JP" sz="1600" b="1" dirty="0">
              <a:solidFill>
                <a:srgbClr val="FF0000"/>
              </a:solidFill>
              <a:latin typeface="Meiryo UI" panose="020B0604030504040204" pitchFamily="50" charset="-128"/>
              <a:ea typeface="Meiryo UI" panose="020B0604030504040204" pitchFamily="50" charset="-128"/>
            </a:endParaRPr>
          </a:p>
          <a:p>
            <a:r>
              <a:rPr kumimoji="1" lang="ja-JP" altLang="en-US" sz="1600" b="1" dirty="0">
                <a:solidFill>
                  <a:srgbClr val="FF0000"/>
                </a:solidFill>
                <a:latin typeface="Meiryo UI" panose="020B0604030504040204" pitchFamily="50" charset="-128"/>
                <a:ea typeface="Meiryo UI" panose="020B0604030504040204" pitchFamily="50" charset="-128"/>
              </a:rPr>
              <a:t>がわかる資料を添付</a:t>
            </a:r>
            <a:r>
              <a:rPr lang="ja-JP" altLang="en-US" sz="1600" b="1" dirty="0">
                <a:solidFill>
                  <a:srgbClr val="FF0000"/>
                </a:solidFill>
                <a:latin typeface="Meiryo UI" panose="020B0604030504040204" pitchFamily="50" charset="-128"/>
                <a:ea typeface="Meiryo UI" panose="020B0604030504040204" pitchFamily="50" charset="-128"/>
              </a:rPr>
              <a:t>してください。</a:t>
            </a:r>
            <a:endParaRPr kumimoji="1" lang="en-US" altLang="ja-JP" sz="1600" b="1" dirty="0">
              <a:solidFill>
                <a:srgbClr val="FF0000"/>
              </a:solidFill>
              <a:latin typeface="Meiryo UI" panose="020B0604030504040204" pitchFamily="50" charset="-128"/>
              <a:ea typeface="Meiryo UI" panose="020B0604030504040204" pitchFamily="50" charset="-128"/>
            </a:endParaRPr>
          </a:p>
        </p:txBody>
      </p:sp>
      <p:pic>
        <p:nvPicPr>
          <p:cNvPr id="2" name="図 1" descr="ケーキを持っている男性&#10;&#10;低い精度で自動的に生成された説明">
            <a:extLst>
              <a:ext uri="{FF2B5EF4-FFF2-40B4-BE49-F238E27FC236}">
                <a16:creationId xmlns:a16="http://schemas.microsoft.com/office/drawing/2014/main" id="{2BAA1071-8840-2F6C-3968-14B05B46441F}"/>
              </a:ext>
            </a:extLst>
          </p:cNvPr>
          <p:cNvPicPr>
            <a:picLocks noChangeAspect="1"/>
          </p:cNvPicPr>
          <p:nvPr/>
        </p:nvPicPr>
        <p:blipFill rotWithShape="1">
          <a:blip r:embed="rId3">
            <a:extLst>
              <a:ext uri="{28A0092B-C50C-407E-A947-70E740481C1C}">
                <a14:useLocalDpi xmlns:a14="http://schemas.microsoft.com/office/drawing/2010/main" val="0"/>
              </a:ext>
            </a:extLst>
          </a:blip>
          <a:srcRect t="35995" b="8867"/>
          <a:stretch/>
        </p:blipFill>
        <p:spPr>
          <a:xfrm>
            <a:off x="-4" y="-77514"/>
            <a:ext cx="9144000" cy="3361270"/>
          </a:xfrm>
          <a:prstGeom prst="rect">
            <a:avLst/>
          </a:prstGeom>
        </p:spPr>
      </p:pic>
      <p:sp>
        <p:nvSpPr>
          <p:cNvPr id="4" name="テキスト ボックス 3">
            <a:extLst>
              <a:ext uri="{FF2B5EF4-FFF2-40B4-BE49-F238E27FC236}">
                <a16:creationId xmlns:a16="http://schemas.microsoft.com/office/drawing/2014/main" id="{9359FC9D-B0FD-854F-DFA4-5A9C1249B75D}"/>
              </a:ext>
            </a:extLst>
          </p:cNvPr>
          <p:cNvSpPr txBox="1"/>
          <p:nvPr/>
        </p:nvSpPr>
        <p:spPr>
          <a:xfrm>
            <a:off x="3526971" y="6326124"/>
            <a:ext cx="5019868" cy="369332"/>
          </a:xfrm>
          <a:prstGeom prst="rect">
            <a:avLst/>
          </a:prstGeom>
          <a:noFill/>
        </p:spPr>
        <p:txBody>
          <a:bodyPr wrap="square">
            <a:spAutoFit/>
          </a:bodyPr>
          <a:lstStyle/>
          <a:p>
            <a:r>
              <a:rPr kumimoji="1" lang="ja-JP" altLang="en-US" sz="1800" dirty="0">
                <a:solidFill>
                  <a:schemeClr val="tx1"/>
                </a:solidFill>
                <a:latin typeface="BIZ UDPゴシック" panose="020B0400000000000000" pitchFamily="50" charset="-128"/>
                <a:ea typeface="BIZ UDPゴシック" panose="020B0400000000000000" pitchFamily="50" charset="-128"/>
              </a:rPr>
              <a:t>ひょうご</a:t>
            </a:r>
            <a:r>
              <a:rPr kumimoji="1" lang="en-US" altLang="ja-JP" sz="1800" dirty="0">
                <a:solidFill>
                  <a:schemeClr val="tx1"/>
                </a:solidFill>
                <a:latin typeface="BIZ UDPゴシック" panose="020B0400000000000000" pitchFamily="50" charset="-128"/>
                <a:ea typeface="BIZ UDPゴシック" panose="020B0400000000000000" pitchFamily="50" charset="-128"/>
              </a:rPr>
              <a:t>SDGs Hub</a:t>
            </a:r>
          </a:p>
        </p:txBody>
      </p:sp>
    </p:spTree>
    <p:extLst>
      <p:ext uri="{BB962C8B-B14F-4D97-AF65-F5344CB8AC3E}">
        <p14:creationId xmlns:p14="http://schemas.microsoft.com/office/powerpoint/2010/main" val="185509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700"/>
                                        <p:tgtEl>
                                          <p:spTgt spid="10">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P spid="1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881F5-2DD0-4E22-5030-03CC9FE478C5}"/>
            </a:ext>
          </a:extLst>
        </p:cNvPr>
        <p:cNvGrpSpPr/>
        <p:nvPr/>
      </p:nvGrpSpPr>
      <p:grpSpPr>
        <a:xfrm>
          <a:off x="0" y="0"/>
          <a:ext cx="0" cy="0"/>
          <a:chOff x="0" y="0"/>
          <a:chExt cx="0" cy="0"/>
        </a:xfrm>
      </p:grpSpPr>
      <p:sp>
        <p:nvSpPr>
          <p:cNvPr id="72" name="テキスト ボックス 71">
            <a:extLst>
              <a:ext uri="{FF2B5EF4-FFF2-40B4-BE49-F238E27FC236}">
                <a16:creationId xmlns:a16="http://schemas.microsoft.com/office/drawing/2014/main" id="{7EF971E4-FED5-FE3D-DF54-BC1F0EC8A3A6}"/>
              </a:ext>
            </a:extLst>
          </p:cNvPr>
          <p:cNvSpPr txBox="1"/>
          <p:nvPr/>
        </p:nvSpPr>
        <p:spPr>
          <a:xfrm rot="5400000">
            <a:off x="-775710" y="8912015"/>
            <a:ext cx="409086" cy="408125"/>
          </a:xfrm>
          <a:prstGeom prst="rect">
            <a:avLst/>
          </a:prstGeom>
          <a:noFill/>
        </p:spPr>
        <p:txBody>
          <a:bodyPr wrap="none" rtlCol="0">
            <a:spAutoFit/>
          </a:bodyPr>
          <a:lstStyle/>
          <a:p>
            <a:r>
              <a:rPr lang="en-US" altLang="ja-JP" sz="2052" b="1" dirty="0"/>
              <a:t>…</a:t>
            </a:r>
            <a:endParaRPr lang="ja-JP" altLang="en-US" sz="2052" b="1" dirty="0"/>
          </a:p>
        </p:txBody>
      </p:sp>
      <p:sp>
        <p:nvSpPr>
          <p:cNvPr id="2" name="正方形/長方形 1">
            <a:extLst>
              <a:ext uri="{FF2B5EF4-FFF2-40B4-BE49-F238E27FC236}">
                <a16:creationId xmlns:a16="http://schemas.microsoft.com/office/drawing/2014/main" id="{4BAC48E3-E19E-6BFD-3266-8B632A49F51B}"/>
              </a:ext>
            </a:extLst>
          </p:cNvPr>
          <p:cNvSpPr/>
          <p:nvPr/>
        </p:nvSpPr>
        <p:spPr>
          <a:xfrm>
            <a:off x="272507" y="420624"/>
            <a:ext cx="115708" cy="549681"/>
          </a:xfrm>
          <a:prstGeom prst="rect">
            <a:avLst/>
          </a:prstGeom>
          <a:gradFill>
            <a:gsLst>
              <a:gs pos="0">
                <a:srgbClr val="54C3F1">
                  <a:alpha val="60000"/>
                </a:srgbClr>
              </a:gs>
              <a:gs pos="53000">
                <a:srgbClr val="54C3F1"/>
              </a:gs>
              <a:gs pos="100000">
                <a:srgbClr val="1C2B76">
                  <a:alpha val="60000"/>
                </a:srgbClr>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6" name="直角三角形 5">
            <a:extLst>
              <a:ext uri="{FF2B5EF4-FFF2-40B4-BE49-F238E27FC236}">
                <a16:creationId xmlns:a16="http://schemas.microsoft.com/office/drawing/2014/main" id="{344A9DBC-F2EE-5B63-9D1C-7324D53D5FCB}"/>
              </a:ext>
            </a:extLst>
          </p:cNvPr>
          <p:cNvSpPr/>
          <p:nvPr/>
        </p:nvSpPr>
        <p:spPr>
          <a:xfrm flipH="1">
            <a:off x="8453534" y="3984171"/>
            <a:ext cx="690462" cy="2873829"/>
          </a:xfrm>
          <a:prstGeom prst="rtTriangle">
            <a:avLst/>
          </a:prstGeom>
          <a:gradFill flip="none" rotWithShape="1">
            <a:gsLst>
              <a:gs pos="0">
                <a:schemeClr val="accent1">
                  <a:lumMod val="20000"/>
                  <a:lumOff val="80000"/>
                </a:schemeClr>
              </a:gs>
              <a:gs pos="50000">
                <a:schemeClr val="accent1">
                  <a:lumMod val="60000"/>
                  <a:lumOff val="40000"/>
                </a:schemeClr>
              </a:gs>
              <a:gs pos="100000">
                <a:schemeClr val="tx2">
                  <a:lumMod val="50000"/>
                  <a:lumOff val="5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直角三角形 6">
            <a:extLst>
              <a:ext uri="{FF2B5EF4-FFF2-40B4-BE49-F238E27FC236}">
                <a16:creationId xmlns:a16="http://schemas.microsoft.com/office/drawing/2014/main" id="{8A1B12A3-8113-6778-6111-8BC43FBD6570}"/>
              </a:ext>
            </a:extLst>
          </p:cNvPr>
          <p:cNvSpPr/>
          <p:nvPr/>
        </p:nvSpPr>
        <p:spPr>
          <a:xfrm>
            <a:off x="0" y="5495927"/>
            <a:ext cx="388215" cy="1362075"/>
          </a:xfrm>
          <a:prstGeom prst="rtTriangle">
            <a:avLst/>
          </a:prstGeom>
          <a:gradFill flip="none" rotWithShape="1">
            <a:gsLst>
              <a:gs pos="0">
                <a:schemeClr val="accent1">
                  <a:lumMod val="20000"/>
                  <a:lumOff val="80000"/>
                </a:schemeClr>
              </a:gs>
              <a:gs pos="50000">
                <a:srgbClr val="00B0F0"/>
              </a:gs>
              <a:gs pos="100000">
                <a:schemeClr val="accent1">
                  <a:lumMod val="60000"/>
                  <a:lumOff val="4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a:latin typeface="BIZ UDPゴシック" panose="020B0400000000000000" pitchFamily="50" charset="-128"/>
              <a:ea typeface="BIZ UDPゴシック" panose="020B0400000000000000" pitchFamily="50" charset="-128"/>
            </a:endParaRPr>
          </a:p>
        </p:txBody>
      </p:sp>
      <p:pic>
        <p:nvPicPr>
          <p:cNvPr id="4" name="Content Placeholder 6" descr="漁師の手は魚を選び、運搬し、ベトナム中央沿岸の漁村の魚市場から金銭を集めます">
            <a:extLst>
              <a:ext uri="{FF2B5EF4-FFF2-40B4-BE49-F238E27FC236}">
                <a16:creationId xmlns:a16="http://schemas.microsoft.com/office/drawing/2014/main" id="{6C4B391E-D013-A063-7E0A-BDFCEEDF3F8A}"/>
              </a:ext>
            </a:extLst>
          </p:cNvPr>
          <p:cNvPicPr>
            <a:picLocks noChangeAspect="1"/>
          </p:cNvPicPr>
          <p:nvPr/>
        </p:nvPicPr>
        <p:blipFill>
          <a:blip r:embed="rId3"/>
          <a:srcRect l="40348" r="22600" b="-1"/>
          <a:stretch>
            <a:fillRect/>
          </a:stretch>
        </p:blipFill>
        <p:spPr>
          <a:xfrm>
            <a:off x="6824418" y="0"/>
            <a:ext cx="2319578" cy="6857990"/>
          </a:xfrm>
          <a:prstGeom prst="rect">
            <a:avLst/>
          </a:prstGeom>
        </p:spPr>
      </p:pic>
      <p:sp>
        <p:nvSpPr>
          <p:cNvPr id="5" name="Title 1">
            <a:extLst>
              <a:ext uri="{FF2B5EF4-FFF2-40B4-BE49-F238E27FC236}">
                <a16:creationId xmlns:a16="http://schemas.microsoft.com/office/drawing/2014/main" id="{91D98366-3E0A-2B7B-AEBD-27F51D27E14A}"/>
              </a:ext>
            </a:extLst>
          </p:cNvPr>
          <p:cNvSpPr txBox="1">
            <a:spLocks/>
          </p:cNvSpPr>
          <p:nvPr/>
        </p:nvSpPr>
        <p:spPr>
          <a:xfrm>
            <a:off x="463358" y="129057"/>
            <a:ext cx="6858000" cy="8412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600" b="1" dirty="0">
                <a:latin typeface="BIZ UDPゴシック" panose="020B0400000000000000" pitchFamily="50" charset="-128"/>
                <a:ea typeface="BIZ UDPゴシック" panose="020B0400000000000000" pitchFamily="50" charset="-128"/>
              </a:rPr>
              <a:t>食品ロスプロジェクトとは</a:t>
            </a:r>
            <a:endParaRPr lang="en-US" sz="2600" b="1" dirty="0">
              <a:latin typeface="BIZ UDPゴシック" panose="020B0400000000000000" pitchFamily="50" charset="-128"/>
              <a:ea typeface="BIZ UDPゴシック" panose="020B0400000000000000" pitchFamily="50" charset="-128"/>
            </a:endParaRPr>
          </a:p>
        </p:txBody>
      </p:sp>
      <p:sp>
        <p:nvSpPr>
          <p:cNvPr id="8" name="TextBox 7">
            <a:extLst>
              <a:ext uri="{FF2B5EF4-FFF2-40B4-BE49-F238E27FC236}">
                <a16:creationId xmlns:a16="http://schemas.microsoft.com/office/drawing/2014/main" id="{997EA708-2A5C-D1C9-E29D-011E9F7F7EA1}"/>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14888" y="1562415"/>
            <a:ext cx="6858000" cy="4782312"/>
          </a:xfrm>
          <a:prstGeom prst="rect">
            <a:avLst/>
          </a:prstGeom>
        </p:spPr>
        <p:txBody>
          <a:bodyPr>
            <a:normAutofit/>
          </a:bodyPr>
          <a:lstStyle/>
          <a:p>
            <a:pPr marL="0" indent="0">
              <a:spcBef>
                <a:spcPts val="2500"/>
              </a:spcBef>
              <a:spcAft>
                <a:spcPts val="600"/>
              </a:spcAft>
              <a:buFont typeface="Arial" panose="020B0604020202020204" pitchFamily="34" charset="0"/>
              <a:buNone/>
            </a:pPr>
            <a:r>
              <a:rPr lang="ja-JP" altLang="en-US" sz="1400" b="1" u="sng" dirty="0">
                <a:latin typeface="BIZ UDPゴシック" panose="020B0400000000000000" pitchFamily="50" charset="-128"/>
                <a:ea typeface="BIZ UDPゴシック" panose="020B0400000000000000" pitchFamily="50" charset="-128"/>
              </a:rPr>
              <a:t>●背景</a:t>
            </a:r>
            <a:br>
              <a:rPr lang="en-US" altLang="ja-JP" sz="1400" b="1" u="sng" dirty="0">
                <a:latin typeface="BIZ UDPゴシック" panose="020B0400000000000000" pitchFamily="50" charset="-128"/>
                <a:ea typeface="BIZ UDPゴシック" panose="020B0400000000000000" pitchFamily="50" charset="-128"/>
              </a:rPr>
            </a:br>
            <a:br>
              <a:rPr lang="en-US" altLang="ja-JP" sz="1400" b="1" u="sng" dirty="0">
                <a:latin typeface="BIZ UDPゴシック" panose="020B0400000000000000" pitchFamily="50" charset="-128"/>
                <a:ea typeface="BIZ UDPゴシック" panose="020B0400000000000000" pitchFamily="50" charset="-128"/>
              </a:rPr>
            </a:br>
            <a:r>
              <a:rPr lang="ja-JP" altLang="en-US" sz="1400" dirty="0">
                <a:latin typeface="BIZ UDPゴシック" panose="020B0400000000000000" pitchFamily="50" charset="-128"/>
                <a:ea typeface="BIZ UDPゴシック" panose="020B0400000000000000" pitchFamily="50" charset="-128"/>
              </a:rPr>
              <a:t>日本ではまだ食べられる食品が大量に廃棄されている一方、支援を必要とする人も存在している。</a:t>
            </a:r>
            <a:endParaRPr lang="en-US" altLang="ja-JP" sz="1400" dirty="0">
              <a:latin typeface="BIZ UDPゴシック" panose="020B0400000000000000" pitchFamily="50" charset="-128"/>
              <a:ea typeface="BIZ UDPゴシック" panose="020B0400000000000000" pitchFamily="50" charset="-128"/>
            </a:endParaRPr>
          </a:p>
          <a:p>
            <a:pPr>
              <a:spcBef>
                <a:spcPts val="2500"/>
              </a:spcBef>
              <a:spcAft>
                <a:spcPts val="600"/>
              </a:spcAft>
            </a:pPr>
            <a:r>
              <a:rPr lang="ja-JP" altLang="en-US" sz="1400" b="1" u="sng" dirty="0">
                <a:latin typeface="BIZ UDPゴシック" panose="020B0400000000000000" pitchFamily="50" charset="-128"/>
                <a:ea typeface="BIZ UDPゴシック" panose="020B0400000000000000" pitchFamily="50" charset="-128"/>
              </a:rPr>
              <a:t>●目的</a:t>
            </a:r>
            <a:br>
              <a:rPr lang="en-US" altLang="ja-JP" sz="1400" b="1" u="sng" dirty="0">
                <a:latin typeface="BIZ UDPゴシック" panose="020B0400000000000000" pitchFamily="50" charset="-128"/>
                <a:ea typeface="BIZ UDPゴシック" panose="020B0400000000000000" pitchFamily="50" charset="-128"/>
              </a:rPr>
            </a:br>
            <a:br>
              <a:rPr lang="en-US" altLang="ja-JP" sz="1400" b="1" u="sng" dirty="0">
                <a:latin typeface="BIZ UDPゴシック" panose="020B0400000000000000" pitchFamily="50" charset="-128"/>
                <a:ea typeface="BIZ UDPゴシック" panose="020B0400000000000000" pitchFamily="50" charset="-128"/>
              </a:rPr>
            </a:br>
            <a:r>
              <a:rPr lang="ja-JP" altLang="en-US" sz="1400" dirty="0">
                <a:latin typeface="BIZ UDPゴシック" panose="020B0400000000000000" pitchFamily="50" charset="-128"/>
                <a:ea typeface="BIZ UDPゴシック" panose="020B0400000000000000" pitchFamily="50" charset="-128"/>
              </a:rPr>
              <a:t>地域の未利用食品を有効活用し、食品ロス削減と地域支援を同時に実現する。</a:t>
            </a:r>
          </a:p>
          <a:p>
            <a:pPr marL="0" indent="0">
              <a:spcBef>
                <a:spcPts val="2500"/>
              </a:spcBef>
              <a:spcAft>
                <a:spcPts val="600"/>
              </a:spcAft>
              <a:buFont typeface="Arial" panose="020B0604020202020204" pitchFamily="34" charset="0"/>
              <a:buNone/>
            </a:pPr>
            <a:r>
              <a:rPr lang="ja-JP" altLang="en-US" sz="1400" b="1" u="sng" dirty="0">
                <a:latin typeface="BIZ UDPゴシック" panose="020B0400000000000000" pitchFamily="50" charset="-128"/>
                <a:ea typeface="BIZ UDPゴシック" panose="020B0400000000000000" pitchFamily="50" charset="-128"/>
              </a:rPr>
              <a:t>●仕組</a:t>
            </a:r>
          </a:p>
        </p:txBody>
      </p:sp>
      <p:sp>
        <p:nvSpPr>
          <p:cNvPr id="11" name="四角形: 角を丸くする 10">
            <a:extLst>
              <a:ext uri="{FF2B5EF4-FFF2-40B4-BE49-F238E27FC236}">
                <a16:creationId xmlns:a16="http://schemas.microsoft.com/office/drawing/2014/main" id="{E08099E8-C634-37D1-A8EB-38173D93C9B5}"/>
              </a:ext>
            </a:extLst>
          </p:cNvPr>
          <p:cNvSpPr/>
          <p:nvPr/>
        </p:nvSpPr>
        <p:spPr>
          <a:xfrm>
            <a:off x="578528" y="4432087"/>
            <a:ext cx="2592320" cy="953311"/>
          </a:xfrm>
          <a:prstGeom prst="roundRect">
            <a:avLst/>
          </a:prstGeom>
          <a:solidFill>
            <a:schemeClr val="accent2">
              <a:lumMod val="20000"/>
              <a:lumOff val="80000"/>
            </a:schemeClr>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21FF4453-AC97-4EF5-8A0D-EE6F2244CC13}"/>
              </a:ext>
            </a:extLst>
          </p:cNvPr>
          <p:cNvSpPr txBox="1"/>
          <p:nvPr/>
        </p:nvSpPr>
        <p:spPr>
          <a:xfrm>
            <a:off x="616286" y="4496232"/>
            <a:ext cx="2534466" cy="784830"/>
          </a:xfrm>
          <a:prstGeom prst="rect">
            <a:avLst/>
          </a:prstGeom>
          <a:noFill/>
        </p:spPr>
        <p:txBody>
          <a:bodyPr wrap="square" rtlCol="0">
            <a:spAutoFit/>
          </a:bodyPr>
          <a:lstStyle/>
          <a:p>
            <a:r>
              <a:rPr kumimoji="1" lang="ja-JP" altLang="en-US" sz="1200" b="1" u="sng" dirty="0">
                <a:solidFill>
                  <a:srgbClr val="C00000"/>
                </a:solidFill>
                <a:latin typeface="BIZ UDPゴシック" panose="020B0400000000000000" pitchFamily="50" charset="-128"/>
                <a:ea typeface="BIZ UDPゴシック" panose="020B0400000000000000" pitchFamily="50" charset="-128"/>
              </a:rPr>
              <a:t>①食品提供</a:t>
            </a:r>
            <a:endParaRPr kumimoji="1" lang="en-US" altLang="ja-JP" sz="1200" b="1" u="sng" dirty="0">
              <a:solidFill>
                <a:srgbClr val="C00000"/>
              </a:solidFill>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家庭・企業から、未使用でまだ食べられる食品を提供してもらう。</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例：缶詰、レトルト、米、乾麺など</a:t>
            </a:r>
            <a:r>
              <a:rPr kumimoji="1" lang="en-US" altLang="ja-JP" sz="1100" dirty="0">
                <a:latin typeface="BIZ UDPゴシック" panose="020B0400000000000000" pitchFamily="50" charset="-128"/>
                <a:ea typeface="BIZ UDPゴシック" panose="020B0400000000000000" pitchFamily="50" charset="-128"/>
              </a:rPr>
              <a:t>)</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13" name="四角形: 角を丸くする 12">
            <a:extLst>
              <a:ext uri="{FF2B5EF4-FFF2-40B4-BE49-F238E27FC236}">
                <a16:creationId xmlns:a16="http://schemas.microsoft.com/office/drawing/2014/main" id="{A3797828-72FD-31E1-B916-72226206242E}"/>
              </a:ext>
            </a:extLst>
          </p:cNvPr>
          <p:cNvSpPr/>
          <p:nvPr/>
        </p:nvSpPr>
        <p:spPr>
          <a:xfrm>
            <a:off x="3422527" y="4432087"/>
            <a:ext cx="2592320" cy="953311"/>
          </a:xfrm>
          <a:prstGeom prst="roundRect">
            <a:avLst/>
          </a:prstGeom>
          <a:solidFill>
            <a:schemeClr val="tx2">
              <a:lumMod val="10000"/>
              <a:lumOff val="9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5DBD481E-7AA6-6872-CF6D-178719A02175}"/>
              </a:ext>
            </a:extLst>
          </p:cNvPr>
          <p:cNvSpPr txBox="1"/>
          <p:nvPr/>
        </p:nvSpPr>
        <p:spPr>
          <a:xfrm>
            <a:off x="3480381" y="4496232"/>
            <a:ext cx="2534466" cy="784830"/>
          </a:xfrm>
          <a:prstGeom prst="rect">
            <a:avLst/>
          </a:prstGeom>
          <a:noFill/>
        </p:spPr>
        <p:txBody>
          <a:bodyPr wrap="square" rtlCol="0">
            <a:spAutoFit/>
          </a:bodyPr>
          <a:lstStyle/>
          <a:p>
            <a:r>
              <a:rPr kumimoji="1" lang="ja-JP" altLang="en-US" sz="1200" b="1" u="sng" dirty="0">
                <a:solidFill>
                  <a:srgbClr val="C00000"/>
                </a:solidFill>
                <a:latin typeface="BIZ UDPゴシック" panose="020B0400000000000000" pitchFamily="50" charset="-128"/>
                <a:ea typeface="BIZ UDPゴシック" panose="020B0400000000000000" pitchFamily="50" charset="-128"/>
              </a:rPr>
              <a:t>②回収・受付</a:t>
            </a:r>
            <a:endParaRPr kumimoji="1" lang="en-US" altLang="ja-JP" sz="1200" b="1" u="sng" dirty="0">
              <a:solidFill>
                <a:srgbClr val="C00000"/>
              </a:solidFill>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回収拠点やイベント等で食品を受け取り、賞味期限・品質・分類の確認・整理を行う。</a:t>
            </a:r>
          </a:p>
        </p:txBody>
      </p:sp>
      <p:sp>
        <p:nvSpPr>
          <p:cNvPr id="15" name="四角形: 角を丸くする 14">
            <a:extLst>
              <a:ext uri="{FF2B5EF4-FFF2-40B4-BE49-F238E27FC236}">
                <a16:creationId xmlns:a16="http://schemas.microsoft.com/office/drawing/2014/main" id="{6B26C2DD-9DE6-A984-3F80-8DC936284EC8}"/>
              </a:ext>
            </a:extLst>
          </p:cNvPr>
          <p:cNvSpPr/>
          <p:nvPr/>
        </p:nvSpPr>
        <p:spPr>
          <a:xfrm>
            <a:off x="608728" y="5517424"/>
            <a:ext cx="2592320" cy="953311"/>
          </a:xfrm>
          <a:prstGeom prst="roundRect">
            <a:avLst/>
          </a:prstGeom>
          <a:solidFill>
            <a:schemeClr val="accent6">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a:extLst>
              <a:ext uri="{FF2B5EF4-FFF2-40B4-BE49-F238E27FC236}">
                <a16:creationId xmlns:a16="http://schemas.microsoft.com/office/drawing/2014/main" id="{3DDBD294-F2C3-C668-0C4A-FEC5049FE64D}"/>
              </a:ext>
            </a:extLst>
          </p:cNvPr>
          <p:cNvSpPr txBox="1"/>
          <p:nvPr/>
        </p:nvSpPr>
        <p:spPr>
          <a:xfrm>
            <a:off x="666582" y="5672001"/>
            <a:ext cx="2534466" cy="615553"/>
          </a:xfrm>
          <a:prstGeom prst="rect">
            <a:avLst/>
          </a:prstGeom>
          <a:noFill/>
        </p:spPr>
        <p:txBody>
          <a:bodyPr wrap="square" rtlCol="0">
            <a:spAutoFit/>
          </a:bodyPr>
          <a:lstStyle/>
          <a:p>
            <a:r>
              <a:rPr kumimoji="1" lang="ja-JP" altLang="en-US" sz="1200" b="1" u="sng" dirty="0">
                <a:solidFill>
                  <a:srgbClr val="C00000"/>
                </a:solidFill>
                <a:latin typeface="BIZ UDPゴシック" panose="020B0400000000000000" pitchFamily="50" charset="-128"/>
                <a:ea typeface="BIZ UDPゴシック" panose="020B0400000000000000" pitchFamily="50" charset="-128"/>
              </a:rPr>
              <a:t>③分配</a:t>
            </a:r>
            <a:endParaRPr kumimoji="1" lang="en-US" altLang="ja-JP" sz="1200" b="1" u="sng" dirty="0">
              <a:solidFill>
                <a:srgbClr val="C00000"/>
              </a:solidFill>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子ども食堂、福祉団体、支援施設などニーズに合わせて、食品を提供する。</a:t>
            </a:r>
          </a:p>
        </p:txBody>
      </p:sp>
      <p:sp>
        <p:nvSpPr>
          <p:cNvPr id="18" name="四角形: 角を丸くする 17">
            <a:extLst>
              <a:ext uri="{FF2B5EF4-FFF2-40B4-BE49-F238E27FC236}">
                <a16:creationId xmlns:a16="http://schemas.microsoft.com/office/drawing/2014/main" id="{F605CDCF-CA7F-ADC9-388E-E2D35663F73D}"/>
              </a:ext>
            </a:extLst>
          </p:cNvPr>
          <p:cNvSpPr/>
          <p:nvPr/>
        </p:nvSpPr>
        <p:spPr>
          <a:xfrm>
            <a:off x="3415936" y="5517424"/>
            <a:ext cx="2592320" cy="953311"/>
          </a:xfrm>
          <a:prstGeom prst="roundRect">
            <a:avLst/>
          </a:prstGeom>
          <a:solidFill>
            <a:srgbClr val="FAF4D2"/>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9A681B41-D502-BF13-7CCB-87A5EC5F5C20}"/>
              </a:ext>
            </a:extLst>
          </p:cNvPr>
          <p:cNvSpPr txBox="1"/>
          <p:nvPr/>
        </p:nvSpPr>
        <p:spPr>
          <a:xfrm>
            <a:off x="3433598" y="5661953"/>
            <a:ext cx="2534466" cy="615553"/>
          </a:xfrm>
          <a:prstGeom prst="rect">
            <a:avLst/>
          </a:prstGeom>
          <a:noFill/>
        </p:spPr>
        <p:txBody>
          <a:bodyPr wrap="square" rtlCol="0">
            <a:spAutoFit/>
          </a:bodyPr>
          <a:lstStyle/>
          <a:p>
            <a:r>
              <a:rPr kumimoji="1" lang="ja-JP" altLang="en-US" sz="1200" b="1" u="sng" dirty="0">
                <a:solidFill>
                  <a:srgbClr val="C00000"/>
                </a:solidFill>
                <a:latin typeface="BIZ UDPゴシック" panose="020B0400000000000000" pitchFamily="50" charset="-128"/>
                <a:ea typeface="BIZ UDPゴシック" panose="020B0400000000000000" pitchFamily="50" charset="-128"/>
              </a:rPr>
              <a:t>④フィードバック</a:t>
            </a:r>
            <a:endParaRPr kumimoji="1" lang="en-US" altLang="ja-JP" sz="1200" b="1" u="sng" dirty="0">
              <a:solidFill>
                <a:srgbClr val="C00000"/>
              </a:solidFill>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受け取り団体の声や利用状況を確認し、次回の回収内容や量の改善につなげる。</a:t>
            </a:r>
          </a:p>
        </p:txBody>
      </p:sp>
    </p:spTree>
    <p:extLst>
      <p:ext uri="{BB962C8B-B14F-4D97-AF65-F5344CB8AC3E}">
        <p14:creationId xmlns:p14="http://schemas.microsoft.com/office/powerpoint/2010/main" val="112696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FE03F-5BD0-AFF9-0762-524249930F2F}"/>
            </a:ext>
          </a:extLst>
        </p:cNvPr>
        <p:cNvGrpSpPr/>
        <p:nvPr/>
      </p:nvGrpSpPr>
      <p:grpSpPr>
        <a:xfrm>
          <a:off x="0" y="0"/>
          <a:ext cx="0" cy="0"/>
          <a:chOff x="0" y="0"/>
          <a:chExt cx="0" cy="0"/>
        </a:xfrm>
      </p:grpSpPr>
      <p:sp>
        <p:nvSpPr>
          <p:cNvPr id="72" name="テキスト ボックス 71">
            <a:extLst>
              <a:ext uri="{FF2B5EF4-FFF2-40B4-BE49-F238E27FC236}">
                <a16:creationId xmlns:a16="http://schemas.microsoft.com/office/drawing/2014/main" id="{4F21DA8D-2A24-981E-681D-F2B76CFAFB93}"/>
              </a:ext>
            </a:extLst>
          </p:cNvPr>
          <p:cNvSpPr txBox="1"/>
          <p:nvPr/>
        </p:nvSpPr>
        <p:spPr>
          <a:xfrm rot="5400000">
            <a:off x="-775710" y="8912015"/>
            <a:ext cx="409086" cy="408125"/>
          </a:xfrm>
          <a:prstGeom prst="rect">
            <a:avLst/>
          </a:prstGeom>
          <a:noFill/>
        </p:spPr>
        <p:txBody>
          <a:bodyPr wrap="none" rtlCol="0">
            <a:spAutoFit/>
          </a:bodyPr>
          <a:lstStyle/>
          <a:p>
            <a:r>
              <a:rPr lang="en-US" altLang="ja-JP" sz="2052" b="1" dirty="0"/>
              <a:t>…</a:t>
            </a:r>
            <a:endParaRPr lang="ja-JP" altLang="en-US" sz="2052" b="1" dirty="0"/>
          </a:p>
        </p:txBody>
      </p:sp>
      <p:sp>
        <p:nvSpPr>
          <p:cNvPr id="2" name="正方形/長方形 1">
            <a:extLst>
              <a:ext uri="{FF2B5EF4-FFF2-40B4-BE49-F238E27FC236}">
                <a16:creationId xmlns:a16="http://schemas.microsoft.com/office/drawing/2014/main" id="{09D0B401-9BBA-3950-8494-021D42380E0C}"/>
              </a:ext>
            </a:extLst>
          </p:cNvPr>
          <p:cNvSpPr/>
          <p:nvPr/>
        </p:nvSpPr>
        <p:spPr>
          <a:xfrm>
            <a:off x="272507" y="420624"/>
            <a:ext cx="115708" cy="549681"/>
          </a:xfrm>
          <a:prstGeom prst="rect">
            <a:avLst/>
          </a:prstGeom>
          <a:gradFill>
            <a:gsLst>
              <a:gs pos="0">
                <a:srgbClr val="54C3F1">
                  <a:alpha val="60000"/>
                </a:srgbClr>
              </a:gs>
              <a:gs pos="53000">
                <a:srgbClr val="54C3F1"/>
              </a:gs>
              <a:gs pos="100000">
                <a:srgbClr val="1C2B76">
                  <a:alpha val="60000"/>
                </a:srgbClr>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6" name="直角三角形 5">
            <a:extLst>
              <a:ext uri="{FF2B5EF4-FFF2-40B4-BE49-F238E27FC236}">
                <a16:creationId xmlns:a16="http://schemas.microsoft.com/office/drawing/2014/main" id="{BE4E3355-C3D0-41CF-F083-4A0740F8EC13}"/>
              </a:ext>
            </a:extLst>
          </p:cNvPr>
          <p:cNvSpPr/>
          <p:nvPr/>
        </p:nvSpPr>
        <p:spPr>
          <a:xfrm flipH="1">
            <a:off x="8453534" y="3984171"/>
            <a:ext cx="690462" cy="2873829"/>
          </a:xfrm>
          <a:prstGeom prst="rtTriangle">
            <a:avLst/>
          </a:prstGeom>
          <a:gradFill flip="none" rotWithShape="1">
            <a:gsLst>
              <a:gs pos="0">
                <a:schemeClr val="accent1">
                  <a:lumMod val="20000"/>
                  <a:lumOff val="80000"/>
                </a:schemeClr>
              </a:gs>
              <a:gs pos="50000">
                <a:schemeClr val="accent1">
                  <a:lumMod val="60000"/>
                  <a:lumOff val="40000"/>
                </a:schemeClr>
              </a:gs>
              <a:gs pos="100000">
                <a:schemeClr val="tx2">
                  <a:lumMod val="50000"/>
                  <a:lumOff val="5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直角三角形 6">
            <a:extLst>
              <a:ext uri="{FF2B5EF4-FFF2-40B4-BE49-F238E27FC236}">
                <a16:creationId xmlns:a16="http://schemas.microsoft.com/office/drawing/2014/main" id="{3615786E-6775-08F4-D788-33D889093BE9}"/>
              </a:ext>
            </a:extLst>
          </p:cNvPr>
          <p:cNvSpPr/>
          <p:nvPr/>
        </p:nvSpPr>
        <p:spPr>
          <a:xfrm>
            <a:off x="0" y="5495925"/>
            <a:ext cx="388215" cy="1362075"/>
          </a:xfrm>
          <a:prstGeom prst="rtTriangle">
            <a:avLst/>
          </a:prstGeom>
          <a:gradFill flip="none" rotWithShape="1">
            <a:gsLst>
              <a:gs pos="0">
                <a:schemeClr val="accent1">
                  <a:lumMod val="20000"/>
                  <a:lumOff val="80000"/>
                </a:schemeClr>
              </a:gs>
              <a:gs pos="50000">
                <a:srgbClr val="00B0F0"/>
              </a:gs>
              <a:gs pos="100000">
                <a:schemeClr val="accent1">
                  <a:lumMod val="60000"/>
                  <a:lumOff val="4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itle 1">
            <a:extLst>
              <a:ext uri="{FF2B5EF4-FFF2-40B4-BE49-F238E27FC236}">
                <a16:creationId xmlns:a16="http://schemas.microsoft.com/office/drawing/2014/main" id="{E297BB9E-8A39-BE07-3AAD-D0DC58FBD62D}"/>
              </a:ext>
            </a:extLst>
          </p:cNvPr>
          <p:cNvSpPr txBox="1">
            <a:spLocks/>
          </p:cNvSpPr>
          <p:nvPr/>
        </p:nvSpPr>
        <p:spPr>
          <a:xfrm>
            <a:off x="463358" y="129057"/>
            <a:ext cx="6858000" cy="8412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600" b="1" dirty="0" err="1">
                <a:latin typeface="BIZ UDPゴシック" panose="020B0400000000000000" pitchFamily="50" charset="-128"/>
                <a:ea typeface="BIZ UDPゴシック" panose="020B0400000000000000" pitchFamily="50" charset="-128"/>
              </a:rPr>
              <a:t>活動実績と地域への波及効果</a:t>
            </a:r>
            <a:endParaRPr lang="en-US" sz="2600" b="1" dirty="0">
              <a:latin typeface="BIZ UDPゴシック" panose="020B0400000000000000" pitchFamily="50" charset="-128"/>
              <a:ea typeface="BIZ UDPゴシック" panose="020B0400000000000000" pitchFamily="50" charset="-128"/>
            </a:endParaRPr>
          </a:p>
        </p:txBody>
      </p:sp>
      <p:sp>
        <p:nvSpPr>
          <p:cNvPr id="8" name="TextBox 7">
            <a:extLst>
              <a:ext uri="{FF2B5EF4-FFF2-40B4-BE49-F238E27FC236}">
                <a16:creationId xmlns:a16="http://schemas.microsoft.com/office/drawing/2014/main" id="{C47B8271-C3FC-BBD8-B7D1-9F930B0F8D06}"/>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14888" y="1562415"/>
            <a:ext cx="6409847" cy="4782312"/>
          </a:xfrm>
          <a:prstGeom prst="rect">
            <a:avLst/>
          </a:prstGeom>
        </p:spPr>
        <p:txBody>
          <a:bodyPr>
            <a:normAutofit/>
          </a:bodyPr>
          <a:lstStyle/>
          <a:p>
            <a:pPr>
              <a:spcBef>
                <a:spcPts val="2500"/>
              </a:spcBef>
              <a:spcAft>
                <a:spcPts val="600"/>
              </a:spcAft>
            </a:pPr>
            <a:r>
              <a:rPr lang="ja-JP" altLang="en-US" sz="1400" b="1" u="sng" dirty="0">
                <a:latin typeface="BIZ UDPゴシック" panose="020B0400000000000000" pitchFamily="50" charset="-128"/>
                <a:ea typeface="BIZ UDPゴシック" panose="020B0400000000000000" pitchFamily="50" charset="-128"/>
              </a:rPr>
              <a:t>●食品の有効活用による環境貢献</a:t>
            </a:r>
          </a:p>
          <a:p>
            <a:pPr marL="0" lvl="1" indent="0">
              <a:spcBef>
                <a:spcPts val="1000"/>
              </a:spcBef>
              <a:spcAft>
                <a:spcPts val="600"/>
              </a:spcAft>
              <a:buFont typeface="Arial" panose="020B0604020202020204" pitchFamily="34" charset="0"/>
              <a:buNone/>
            </a:pPr>
            <a:r>
              <a:rPr lang="ja-JP" altLang="en-US" sz="1400" dirty="0">
                <a:latin typeface="BIZ UDPゴシック" panose="020B0400000000000000" pitchFamily="50" charset="-128"/>
                <a:ea typeface="BIZ UDPゴシック" panose="020B0400000000000000" pitchFamily="50" charset="-128"/>
              </a:rPr>
              <a:t>未利用食品を地域で再活用し、廃棄物削減と環境負荷軽減に寄与しています。</a:t>
            </a:r>
          </a:p>
          <a:p>
            <a:pPr>
              <a:spcBef>
                <a:spcPts val="2500"/>
              </a:spcBef>
              <a:spcAft>
                <a:spcPts val="600"/>
              </a:spcAft>
            </a:pPr>
            <a:r>
              <a:rPr lang="ja-JP" altLang="en-US" sz="1400" b="1" u="sng" dirty="0">
                <a:latin typeface="BIZ UDPゴシック" panose="020B0400000000000000" pitchFamily="50" charset="-128"/>
                <a:ea typeface="BIZ UDPゴシック" panose="020B0400000000000000" pitchFamily="50" charset="-128"/>
              </a:rPr>
              <a:t>●地域連携の強化</a:t>
            </a:r>
          </a:p>
          <a:p>
            <a:pPr marL="0" lvl="1" indent="0">
              <a:spcBef>
                <a:spcPts val="1000"/>
              </a:spcBef>
              <a:spcAft>
                <a:spcPts val="600"/>
              </a:spcAft>
              <a:buFont typeface="Arial" panose="020B0604020202020204" pitchFamily="34" charset="0"/>
              <a:buNone/>
            </a:pPr>
            <a:r>
              <a:rPr lang="ja-JP" altLang="en-US" sz="1400" dirty="0">
                <a:latin typeface="BIZ UDPゴシック" panose="020B0400000000000000" pitchFamily="50" charset="-128"/>
                <a:ea typeface="BIZ UDPゴシック" panose="020B0400000000000000" pitchFamily="50" charset="-128"/>
              </a:rPr>
              <a:t>地域団体や企業の参加で多様な立場を超えた連携が生まれ、ネットワークが強化されました。</a:t>
            </a:r>
          </a:p>
          <a:p>
            <a:pPr>
              <a:spcBef>
                <a:spcPts val="2500"/>
              </a:spcBef>
              <a:spcAft>
                <a:spcPts val="600"/>
              </a:spcAft>
            </a:pPr>
            <a:r>
              <a:rPr lang="ja-JP" altLang="en-US" sz="1400" b="1" u="sng" dirty="0">
                <a:latin typeface="BIZ UDPゴシック" panose="020B0400000000000000" pitchFamily="50" charset="-128"/>
                <a:ea typeface="BIZ UDPゴシック" panose="020B0400000000000000" pitchFamily="50" charset="-128"/>
              </a:rPr>
              <a:t>●意識変化の促進</a:t>
            </a:r>
          </a:p>
          <a:p>
            <a:pPr marL="0" lvl="1" indent="0">
              <a:spcBef>
                <a:spcPts val="1000"/>
              </a:spcBef>
              <a:spcAft>
                <a:spcPts val="600"/>
              </a:spcAft>
              <a:buFont typeface="Arial" panose="020B0604020202020204" pitchFamily="34" charset="0"/>
              <a:buNone/>
            </a:pPr>
            <a:r>
              <a:rPr lang="ja-JP" altLang="en-US" sz="1400" dirty="0">
                <a:latin typeface="BIZ UDPゴシック" panose="020B0400000000000000" pitchFamily="50" charset="-128"/>
                <a:ea typeface="BIZ UDPゴシック" panose="020B0400000000000000" pitchFamily="50" charset="-128"/>
              </a:rPr>
              <a:t>参加者が食品ロスへの意識を高め、日常生活の行動も見直すようになりました。</a:t>
            </a:r>
          </a:p>
          <a:p>
            <a:pPr>
              <a:spcBef>
                <a:spcPts val="2500"/>
              </a:spcBef>
              <a:spcAft>
                <a:spcPts val="600"/>
              </a:spcAft>
            </a:pPr>
            <a:r>
              <a:rPr lang="ja-JP" altLang="en-US" sz="1400" b="1" u="sng" dirty="0">
                <a:latin typeface="BIZ UDPゴシック" panose="020B0400000000000000" pitchFamily="50" charset="-128"/>
                <a:ea typeface="BIZ UDPゴシック" panose="020B0400000000000000" pitchFamily="50" charset="-128"/>
              </a:rPr>
              <a:t>●持続可能な社会への波及効果</a:t>
            </a:r>
          </a:p>
          <a:p>
            <a:pPr marL="0" lvl="1" indent="0">
              <a:spcBef>
                <a:spcPts val="1000"/>
              </a:spcBef>
              <a:spcAft>
                <a:spcPts val="600"/>
              </a:spcAft>
              <a:buFont typeface="Arial" panose="020B0604020202020204" pitchFamily="34" charset="0"/>
              <a:buNone/>
            </a:pPr>
            <a:r>
              <a:rPr lang="ja-JP" altLang="en-US" sz="1400" dirty="0">
                <a:latin typeface="BIZ UDPゴシック" panose="020B0400000000000000" pitchFamily="50" charset="-128"/>
                <a:ea typeface="BIZ UDPゴシック" panose="020B0400000000000000" pitchFamily="50" charset="-128"/>
              </a:rPr>
              <a:t>活動が口コミやイベントで広がり、他地域への影響と持続可能社会づくりに貢献しています。</a:t>
            </a:r>
          </a:p>
        </p:txBody>
      </p:sp>
      <p:pic>
        <p:nvPicPr>
          <p:cNvPr id="3" name="Content Placeholder 6" descr="野菜を手植えるシニア女性たち">
            <a:extLst>
              <a:ext uri="{FF2B5EF4-FFF2-40B4-BE49-F238E27FC236}">
                <a16:creationId xmlns:a16="http://schemas.microsoft.com/office/drawing/2014/main" id="{B7D8A0AE-9E8C-3C22-B000-D9E6A155B288}"/>
              </a:ext>
            </a:extLst>
          </p:cNvPr>
          <p:cNvPicPr>
            <a:picLocks noChangeAspect="1"/>
          </p:cNvPicPr>
          <p:nvPr/>
        </p:nvPicPr>
        <p:blipFill>
          <a:blip r:embed="rId3"/>
          <a:srcRect l="30699" r="30957" b="-1"/>
          <a:stretch>
            <a:fillRect/>
          </a:stretch>
        </p:blipFill>
        <p:spPr>
          <a:xfrm>
            <a:off x="6829019" y="10"/>
            <a:ext cx="2314978" cy="6857990"/>
          </a:xfrm>
          <a:prstGeom prst="rect">
            <a:avLst/>
          </a:prstGeom>
        </p:spPr>
      </p:pic>
    </p:spTree>
    <p:extLst>
      <p:ext uri="{BB962C8B-B14F-4D97-AF65-F5344CB8AC3E}">
        <p14:creationId xmlns:p14="http://schemas.microsoft.com/office/powerpoint/2010/main" val="362406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73ADF-14A9-F861-33A8-31C6EEC95F28}"/>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A94D6619-7527-1AA3-72F2-E0DBD0993B30}"/>
              </a:ext>
            </a:extLst>
          </p:cNvPr>
          <p:cNvSpPr/>
          <p:nvPr/>
        </p:nvSpPr>
        <p:spPr>
          <a:xfrm>
            <a:off x="0" y="0"/>
            <a:ext cx="2314981" cy="6858000"/>
          </a:xfrm>
          <a:prstGeom prst="rect">
            <a:avLst/>
          </a:prstGeom>
          <a:solidFill>
            <a:schemeClr val="bg1">
              <a:lumMod val="85000"/>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テキスト ボックス 71">
            <a:extLst>
              <a:ext uri="{FF2B5EF4-FFF2-40B4-BE49-F238E27FC236}">
                <a16:creationId xmlns:a16="http://schemas.microsoft.com/office/drawing/2014/main" id="{217CDC1E-4B68-6852-C2A7-A1186344C67B}"/>
              </a:ext>
            </a:extLst>
          </p:cNvPr>
          <p:cNvSpPr txBox="1"/>
          <p:nvPr/>
        </p:nvSpPr>
        <p:spPr>
          <a:xfrm rot="5400000">
            <a:off x="-775710" y="8912015"/>
            <a:ext cx="409086" cy="408125"/>
          </a:xfrm>
          <a:prstGeom prst="rect">
            <a:avLst/>
          </a:prstGeom>
          <a:noFill/>
        </p:spPr>
        <p:txBody>
          <a:bodyPr wrap="none" rtlCol="0">
            <a:spAutoFit/>
          </a:bodyPr>
          <a:lstStyle/>
          <a:p>
            <a:r>
              <a:rPr lang="en-US" altLang="ja-JP" sz="2052" b="1" dirty="0"/>
              <a:t>…</a:t>
            </a:r>
            <a:endParaRPr lang="ja-JP" altLang="en-US" sz="2052" b="1" dirty="0"/>
          </a:p>
        </p:txBody>
      </p:sp>
      <p:sp>
        <p:nvSpPr>
          <p:cNvPr id="2" name="正方形/長方形 1">
            <a:extLst>
              <a:ext uri="{FF2B5EF4-FFF2-40B4-BE49-F238E27FC236}">
                <a16:creationId xmlns:a16="http://schemas.microsoft.com/office/drawing/2014/main" id="{8A899877-A369-316C-C751-E93D888A609A}"/>
              </a:ext>
            </a:extLst>
          </p:cNvPr>
          <p:cNvSpPr/>
          <p:nvPr/>
        </p:nvSpPr>
        <p:spPr>
          <a:xfrm>
            <a:off x="2521187" y="396521"/>
            <a:ext cx="115708" cy="549681"/>
          </a:xfrm>
          <a:prstGeom prst="rect">
            <a:avLst/>
          </a:prstGeom>
          <a:gradFill>
            <a:gsLst>
              <a:gs pos="0">
                <a:srgbClr val="54C3F1">
                  <a:alpha val="60000"/>
                </a:srgbClr>
              </a:gs>
              <a:gs pos="53000">
                <a:srgbClr val="54C3F1"/>
              </a:gs>
              <a:gs pos="100000">
                <a:srgbClr val="1C2B76">
                  <a:alpha val="60000"/>
                </a:srgbClr>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539"/>
          </a:p>
        </p:txBody>
      </p:sp>
      <p:sp>
        <p:nvSpPr>
          <p:cNvPr id="6" name="直角三角形 5">
            <a:extLst>
              <a:ext uri="{FF2B5EF4-FFF2-40B4-BE49-F238E27FC236}">
                <a16:creationId xmlns:a16="http://schemas.microsoft.com/office/drawing/2014/main" id="{DA998412-61F1-29FE-CEA0-5884F575478F}"/>
              </a:ext>
            </a:extLst>
          </p:cNvPr>
          <p:cNvSpPr/>
          <p:nvPr/>
        </p:nvSpPr>
        <p:spPr>
          <a:xfrm flipH="1">
            <a:off x="8453534" y="3209731"/>
            <a:ext cx="690462" cy="3648269"/>
          </a:xfrm>
          <a:prstGeom prst="rtTriangle">
            <a:avLst/>
          </a:prstGeom>
          <a:gradFill flip="none" rotWithShape="1">
            <a:gsLst>
              <a:gs pos="0">
                <a:schemeClr val="accent1">
                  <a:lumMod val="20000"/>
                  <a:lumOff val="80000"/>
                </a:schemeClr>
              </a:gs>
              <a:gs pos="50000">
                <a:schemeClr val="accent1">
                  <a:lumMod val="60000"/>
                  <a:lumOff val="40000"/>
                </a:schemeClr>
              </a:gs>
              <a:gs pos="100000">
                <a:schemeClr val="tx2">
                  <a:lumMod val="50000"/>
                  <a:lumOff val="5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直角三角形 6">
            <a:extLst>
              <a:ext uri="{FF2B5EF4-FFF2-40B4-BE49-F238E27FC236}">
                <a16:creationId xmlns:a16="http://schemas.microsoft.com/office/drawing/2014/main" id="{AD4752AC-0A0D-F523-BD7C-0214D2376433}"/>
              </a:ext>
            </a:extLst>
          </p:cNvPr>
          <p:cNvSpPr/>
          <p:nvPr/>
        </p:nvSpPr>
        <p:spPr>
          <a:xfrm>
            <a:off x="0" y="5495925"/>
            <a:ext cx="388215" cy="1362075"/>
          </a:xfrm>
          <a:prstGeom prst="rtTriangle">
            <a:avLst/>
          </a:prstGeom>
          <a:gradFill flip="none" rotWithShape="1">
            <a:gsLst>
              <a:gs pos="0">
                <a:schemeClr val="accent1">
                  <a:lumMod val="20000"/>
                  <a:lumOff val="80000"/>
                </a:schemeClr>
              </a:gs>
              <a:gs pos="50000">
                <a:srgbClr val="00B0F0"/>
              </a:gs>
              <a:gs pos="100000">
                <a:schemeClr val="accent1">
                  <a:lumMod val="60000"/>
                  <a:lumOff val="4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Content Placeholder 6" descr="白地に小さな人間のシルエットで構成された個別の円形または地球儀。それぞれのフィギュアは虹に見られるような異なる色をしています。また、ゲイの誇りを象徴している可能性もあります。">
            <a:extLst>
              <a:ext uri="{FF2B5EF4-FFF2-40B4-BE49-F238E27FC236}">
                <a16:creationId xmlns:a16="http://schemas.microsoft.com/office/drawing/2014/main" id="{609AFD9A-5F60-A158-0C87-1F9660776907}"/>
              </a:ext>
            </a:extLst>
          </p:cNvPr>
          <p:cNvPicPr>
            <a:picLocks noChangeAspect="1"/>
          </p:cNvPicPr>
          <p:nvPr/>
        </p:nvPicPr>
        <p:blipFill>
          <a:blip r:embed="rId3">
            <a:clrChange>
              <a:clrFrom>
                <a:srgbClr val="FAFAFA"/>
              </a:clrFrom>
              <a:clrTo>
                <a:srgbClr val="FAFAFA">
                  <a:alpha val="0"/>
                </a:srgbClr>
              </a:clrTo>
            </a:clrChange>
          </a:blip>
          <a:srcRect l="30845" r="30528" b="-1"/>
          <a:stretch>
            <a:fillRect/>
          </a:stretch>
        </p:blipFill>
        <p:spPr>
          <a:xfrm>
            <a:off x="-13786" y="1238474"/>
            <a:ext cx="2281405" cy="3942514"/>
          </a:xfrm>
          <a:prstGeom prst="rect">
            <a:avLst/>
          </a:prstGeom>
        </p:spPr>
      </p:pic>
      <p:sp>
        <p:nvSpPr>
          <p:cNvPr id="9" name="Title 1">
            <a:extLst>
              <a:ext uri="{FF2B5EF4-FFF2-40B4-BE49-F238E27FC236}">
                <a16:creationId xmlns:a16="http://schemas.microsoft.com/office/drawing/2014/main" id="{B40D18A8-77D6-6B54-15B3-C8BD742A9157}"/>
              </a:ext>
            </a:extLst>
          </p:cNvPr>
          <p:cNvSpPr txBox="1">
            <a:spLocks/>
          </p:cNvSpPr>
          <p:nvPr/>
        </p:nvSpPr>
        <p:spPr>
          <a:xfrm>
            <a:off x="2759126" y="58774"/>
            <a:ext cx="6858000" cy="84124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sz="2600" b="1" dirty="0" err="1">
                <a:latin typeface="BIZ UDPゴシック" panose="020B0400000000000000" pitchFamily="50" charset="-128"/>
                <a:ea typeface="BIZ UDPゴシック" panose="020B0400000000000000" pitchFamily="50" charset="-128"/>
              </a:rPr>
              <a:t>継続性と今後の展望</a:t>
            </a:r>
            <a:endParaRPr lang="en-US" sz="26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827F87A-20BB-C31E-7362-5DB094323EF1}"/>
              </a:ext>
            </a:extLst>
          </p:cNvPr>
          <p:cNvSpPr txBox="1"/>
          <p:nvPr/>
        </p:nvSpPr>
        <p:spPr>
          <a:xfrm>
            <a:off x="2636895" y="1238474"/>
            <a:ext cx="5934450" cy="4475584"/>
          </a:xfrm>
          <a:prstGeom prst="rect">
            <a:avLst/>
          </a:prstGeom>
          <a:noFill/>
        </p:spPr>
        <p:txBody>
          <a:bodyPr wrap="square">
            <a:spAutoFit/>
          </a:bodyPr>
          <a:lstStyle/>
          <a:p>
            <a:pPr marL="0" indent="0">
              <a:spcBef>
                <a:spcPts val="2500"/>
              </a:spcBef>
              <a:spcAft>
                <a:spcPts val="600"/>
              </a:spcAft>
              <a:buFont typeface="Arial" panose="020B0604020202020204" pitchFamily="34" charset="0"/>
              <a:buNone/>
            </a:pPr>
            <a:r>
              <a:rPr lang="ja-JP" altLang="en-US" sz="1400" b="1" u="sng" dirty="0">
                <a:latin typeface="BIZ UDPゴシック" panose="020B0400000000000000" pitchFamily="50" charset="-128"/>
                <a:ea typeface="BIZ UDPゴシック" panose="020B0400000000000000" pitchFamily="50" charset="-128"/>
              </a:rPr>
              <a:t>●協力体制の強み</a:t>
            </a:r>
          </a:p>
          <a:p>
            <a:pPr marL="0" lvl="1" indent="0">
              <a:spcBef>
                <a:spcPts val="1000"/>
              </a:spcBef>
              <a:spcAft>
                <a:spcPts val="600"/>
              </a:spcAft>
              <a:buFont typeface="Arial" panose="020B0604020202020204" pitchFamily="34" charset="0"/>
              <a:buNone/>
            </a:pPr>
            <a:r>
              <a:rPr lang="ja-JP" altLang="en-US" sz="1400" dirty="0">
                <a:latin typeface="BIZ UDPゴシック" panose="020B0400000000000000" pitchFamily="50" charset="-128"/>
                <a:ea typeface="BIZ UDPゴシック" panose="020B0400000000000000" pitchFamily="50" charset="-128"/>
              </a:rPr>
              <a:t>地域住民、企業、支援団体が対等に協力し、負担が特定個人に集中しない仕組みを構築しています。</a:t>
            </a:r>
          </a:p>
          <a:p>
            <a:pPr marL="0" indent="0">
              <a:spcBef>
                <a:spcPts val="2500"/>
              </a:spcBef>
              <a:spcAft>
                <a:spcPts val="600"/>
              </a:spcAft>
              <a:buFont typeface="Arial" panose="020B0604020202020204" pitchFamily="34" charset="0"/>
              <a:buNone/>
            </a:pPr>
            <a:r>
              <a:rPr lang="ja-JP" altLang="en-US" sz="1400" b="1" u="sng" dirty="0">
                <a:latin typeface="BIZ UDPゴシック" panose="020B0400000000000000" pitchFamily="50" charset="-128"/>
                <a:ea typeface="BIZ UDPゴシック" panose="020B0400000000000000" pitchFamily="50" charset="-128"/>
              </a:rPr>
              <a:t>●信頼と好循環の形成</a:t>
            </a:r>
          </a:p>
          <a:p>
            <a:pPr marL="0" lvl="1" indent="0">
              <a:spcBef>
                <a:spcPts val="1000"/>
              </a:spcBef>
              <a:spcAft>
                <a:spcPts val="600"/>
              </a:spcAft>
              <a:buFont typeface="Arial" panose="020B0604020202020204" pitchFamily="34" charset="0"/>
              <a:buNone/>
            </a:pPr>
            <a:r>
              <a:rPr lang="ja-JP" altLang="en-US" sz="1400" dirty="0">
                <a:latin typeface="BIZ UDPゴシック" panose="020B0400000000000000" pitchFamily="50" charset="-128"/>
                <a:ea typeface="BIZ UDPゴシック" panose="020B0400000000000000" pitchFamily="50" charset="-128"/>
              </a:rPr>
              <a:t>活動を通じて信頼関係が生まれ、自発的な協力や新たな参加者の増加を促進しています。</a:t>
            </a:r>
          </a:p>
          <a:p>
            <a:pPr marL="0" indent="0">
              <a:spcBef>
                <a:spcPts val="2500"/>
              </a:spcBef>
              <a:spcAft>
                <a:spcPts val="600"/>
              </a:spcAft>
              <a:buFont typeface="Arial" panose="020B0604020202020204" pitchFamily="34" charset="0"/>
              <a:buNone/>
            </a:pPr>
            <a:r>
              <a:rPr lang="ja-JP" altLang="en-US" sz="1400" b="1" u="sng" dirty="0">
                <a:latin typeface="BIZ UDPゴシック" panose="020B0400000000000000" pitchFamily="50" charset="-128"/>
                <a:ea typeface="BIZ UDPゴシック" panose="020B0400000000000000" pitchFamily="50" charset="-128"/>
              </a:rPr>
              <a:t>●啓発と実践の定着</a:t>
            </a:r>
          </a:p>
          <a:p>
            <a:pPr marL="0" lvl="1" indent="0">
              <a:spcBef>
                <a:spcPts val="1000"/>
              </a:spcBef>
              <a:spcAft>
                <a:spcPts val="600"/>
              </a:spcAft>
              <a:buFont typeface="Arial" panose="020B0604020202020204" pitchFamily="34" charset="0"/>
              <a:buNone/>
            </a:pPr>
            <a:r>
              <a:rPr lang="ja-JP" altLang="en-US" sz="1400" dirty="0">
                <a:latin typeface="BIZ UDPゴシック" panose="020B0400000000000000" pitchFamily="50" charset="-128"/>
                <a:ea typeface="BIZ UDPゴシック" panose="020B0400000000000000" pitchFamily="50" charset="-128"/>
              </a:rPr>
              <a:t>食品ロス削減の意識が定着し、参加者は日常生活で実践を続けています。</a:t>
            </a:r>
          </a:p>
          <a:p>
            <a:pPr marL="0" indent="0">
              <a:spcBef>
                <a:spcPts val="2500"/>
              </a:spcBef>
              <a:spcAft>
                <a:spcPts val="600"/>
              </a:spcAft>
              <a:buFont typeface="Arial" panose="020B0604020202020204" pitchFamily="34" charset="0"/>
              <a:buNone/>
            </a:pPr>
            <a:r>
              <a:rPr lang="ja-JP" altLang="en-US" sz="1400" b="1" u="sng" dirty="0">
                <a:latin typeface="BIZ UDPゴシック" panose="020B0400000000000000" pitchFamily="50" charset="-128"/>
                <a:ea typeface="BIZ UDPゴシック" panose="020B0400000000000000" pitchFamily="50" charset="-128"/>
              </a:rPr>
              <a:t>●今後の展望</a:t>
            </a:r>
          </a:p>
          <a:p>
            <a:pPr marL="0" lvl="1" indent="0">
              <a:spcBef>
                <a:spcPts val="1000"/>
              </a:spcBef>
              <a:spcAft>
                <a:spcPts val="600"/>
              </a:spcAft>
              <a:buFont typeface="Arial" panose="020B0604020202020204" pitchFamily="34" charset="0"/>
              <a:buNone/>
            </a:pPr>
            <a:r>
              <a:rPr lang="ja-JP" altLang="en-US" sz="1400" dirty="0">
                <a:latin typeface="BIZ UDPゴシック" panose="020B0400000000000000" pitchFamily="50" charset="-128"/>
                <a:ea typeface="BIZ UDPゴシック" panose="020B0400000000000000" pitchFamily="50" charset="-128"/>
              </a:rPr>
              <a:t>回収・提供の仕組み強化や学校・企業との連携による学習機会創出を目指します。</a:t>
            </a:r>
          </a:p>
        </p:txBody>
      </p:sp>
    </p:spTree>
    <p:extLst>
      <p:ext uri="{BB962C8B-B14F-4D97-AF65-F5344CB8AC3E}">
        <p14:creationId xmlns:p14="http://schemas.microsoft.com/office/powerpoint/2010/main" val="109888575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1559</TotalTime>
  <Words>1360</Words>
  <Application>Microsoft Office PowerPoint</Application>
  <PresentationFormat>画面に合わせる (4:3)</PresentationFormat>
  <Paragraphs>129</Paragraphs>
  <Slides>8</Slides>
  <Notes>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BIZ UDPゴシック</vt:lpstr>
      <vt:lpstr>Meiryo UI</vt:lpstr>
      <vt:lpstr>游ゴシック</vt:lpstr>
      <vt:lpstr>Aptos</vt:lpstr>
      <vt:lpstr>Aptos Display</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兵庫県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越智　敏文</dc:creator>
  <cp:lastModifiedBy>岸野　桃子</cp:lastModifiedBy>
  <cp:revision>145</cp:revision>
  <cp:lastPrinted>2025-06-19T02:34:48Z</cp:lastPrinted>
  <dcterms:created xsi:type="dcterms:W3CDTF">2024-11-22T04:02:15Z</dcterms:created>
  <dcterms:modified xsi:type="dcterms:W3CDTF">2026-05-27T04:11:38Z</dcterms:modified>
</cp:coreProperties>
</file>