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66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870129CF-EEED-4DBF-B409-3D387C121780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8"/>
            <a:ext cx="5445760" cy="3913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9892E6F7-5AA1-47F3-8934-D4B9CDC72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33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C0CC0-AFEE-4FC4-8799-1CC86E7A7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942BEDC-7BB0-49AC-BEBB-7CBD4DDB2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F8B295-E539-4FFF-AB71-91F1A56A5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F6249D-E054-422F-A6A6-AE4A54EED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A7C20B-A237-48A0-800B-B971C3575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58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7A4D85-C91D-432E-987D-B0DD5DF97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F9D968-2BA1-44A0-AA55-5E4330008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702F57-00B4-46E9-8558-CFD8A0ABE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EB83CC-0DD8-42A3-AA71-BBDF53216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A30B65-7A8A-48FC-A2D4-7E41CCA98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15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3B597A8-DFB8-40F8-82ED-6FB1BFDE36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D57A2C6-FEB4-4BA7-BBA6-21125A174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0BE653-C3F0-44EC-9999-7C88E5F6B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E60D58-84A5-4CDD-8B01-83BB51E8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554C8F-22EF-4A48-A145-C82FDB5D6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950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AE7085-A7EA-4E0E-B879-5A57F4BFD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5CEDC8-5996-4B20-8CA3-6CA169343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5766E2-ABB4-4311-B793-908D62F06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099813-A10B-41E1-AED7-1844FC7A1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CB2CC6-7C48-429D-930D-CF63B9C5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81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B4CC1F-2436-4EC4-9721-43E59B881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9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E657CC-6795-4F29-AEF4-6A193A7F3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9" y="4589466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01DAC2-66B0-4C92-89B5-04A8C881E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021A77-E599-41EA-958B-AC310AD8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52E0DD-D062-4B84-8AF8-4EDD13F4C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06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28324B-BA81-46D6-8231-7377739DF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696315-CCA2-4A06-B3C1-E2DE4AF363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411CC3-01C8-44E4-9BAB-008845C81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113F3E6-CDC2-4432-884B-D0574FC6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E2F3E7-C0B0-4883-A7BA-78D6583BD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516C1C2-3A5B-4FD0-BA2F-5878BB48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04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3D1503-4E02-4151-9D67-41E7BB02D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365128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1540C2-D3C6-4F16-A122-D66AEC504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307999-696A-4711-8BFC-D31B470AA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98F6374-4214-47B4-937D-4A2FBFD54F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D70D0E1-B9C4-42FB-81C7-93F48F3706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F570195-0A1D-47FB-8A68-4A988EFFC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6048317-9B96-4F6D-8225-63DB1AA0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31FD8D5-F94F-4115-88E2-EACCE90D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59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AA712F-F556-4B89-80FB-21E2FAD4F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ED68982-C5DB-4324-B753-C993DAD56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E070F0-9785-4C0E-BB71-0A1D8CD7B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56C010F-4C1B-47E1-83E5-6C016F638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26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85E5D56-E899-490C-94EC-CECBAF105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4000154-7614-4A85-907C-FAABE32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718B9A-7F02-44EC-AF31-D8DAADD7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22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018537-EE8D-4C1A-81C0-58E0C7C19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D72957-F435-44F2-8D64-70B5F20CA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8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C792AE-4913-4511-BF43-259C4A092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BE40F5-D68E-4631-AA2D-8ECD8CF81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C915F3-2BE9-426E-8B47-A64AFF276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9CE011-B5BE-49D0-8FE4-1ABF50F6F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506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41043A-E717-4093-9B83-67D0D5CB2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4736B43-0E2F-4E95-98B1-F72AFFA08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8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0BB87A-6B5F-4F0F-B1F8-A9FAD0D5F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747080-A3F2-4C27-BE05-F7F14F91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44D0C0-1755-4A48-BC28-A7F57FF8B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E6F80D-0116-492D-9627-8F0DCBBCA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6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199E94E-584B-4D1D-8BF3-3E926A378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8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FA0A412-AD16-4544-9E9F-12BE09EF6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A5C86F-1C3C-48BE-A86A-FA62A0265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818DC-FBCA-4CB4-A7B2-CB4856268B4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E31A4D-51D9-4AF4-A052-64343760BD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4" y="6356353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A1F98F-DC15-4EDC-A46B-2FD035D9BE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DF61B-795B-43CC-AFCF-3B982AB37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94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hyogoken.viewer.kintoneapp.com/public/syounikansensyousyste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hyogoken.viewer.kintoneapp.com/public/5495dd7fe41814b1a168862dc08f43a8d8c1ca849ec3ae2d405a8a4c2bfb202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hyogoken.viewer.kintoneapp.com/public/001f70d2bc8b83b488b3ba790b7320d7bceba6aa2a86ccb60a3021dc48092d2c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hyogoken.viewer.kintoneapp.com/public/e270f8358cbf7c42d2e0c79ee868dc47e793bb8e41dce06a8c3f9aa6f56647f6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hyogoken.viewer.kintoneapp.com/public/dcd5540d665a5b370493b18a162610d013dad161e483828d24bd5498f9020b8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hyogoken.viewer.kintoneapp.com/public/6700a2fb5dea1540ab305c13bbd128931313480e55f856f6e2698f2d5b8c7460" TargetMode="External"/><Relationship Id="rId4" Type="http://schemas.openxmlformats.org/officeDocument/2006/relationships/hyperlink" Target="https://hyogoken.viewer.kintoneapp.com/public/6500619fc8f558d716104fd62ce796cde76fc11f530b0d93bc56d9260c3c08e4" TargetMode="Externa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hyogoken.viewer.kintoneapp.com/public/50b0285a9e0e0a230a964eeef4fe049563404bae95006180e16b0a7a1c54a4d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7276F71A-3C16-458F-873C-BE56EF736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505" y="787784"/>
            <a:ext cx="9003323" cy="23749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rIns="180000" anchor="ctr">
            <a:noAutofit/>
          </a:bodyPr>
          <a:lstStyle/>
          <a:p>
            <a:pPr algn="just">
              <a:spcBef>
                <a:spcPts val="600"/>
              </a:spcBef>
            </a:pPr>
            <a:r>
              <a:rPr lang="ja-JP" altLang="en-US" sz="2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報告いただいたデータで、推移等をまとめたグラフをアップしています。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spcBef>
                <a:spcPts val="300"/>
              </a:spcBef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直近の状況は、</a:t>
            </a:r>
            <a:r>
              <a:rPr lang="en-US" altLang="ja-JP" sz="2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Ctrl</a:t>
            </a:r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ボタンを押しながら各画像又は記載の</a:t>
            </a:r>
            <a:r>
              <a:rPr lang="en-US" altLang="ja-JP" sz="2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をクリックして、確認いただけます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spcBef>
                <a:spcPts val="300"/>
              </a:spcBef>
            </a:pP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 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リンク先ＵＲＬは関係者以外への共有不可のため、取扱いにはご注意願います。</a:t>
            </a:r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spcBef>
                <a:spcPts val="600"/>
              </a:spcBef>
            </a:pPr>
            <a:r>
              <a:rPr lang="ja-JP" altLang="en-US" sz="2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その他、直近２日間の日次報告データは下記ＵＲＬで参照いただけます。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（欄外の図の「リアルタイム共有ページ」に該当します。）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spcBef>
                <a:spcPts val="0"/>
              </a:spcBef>
            </a:pP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  <a:hlinkClick r:id="rId2"/>
              </a:rPr>
              <a:t>https://hyogoken.viewer.kintoneapp.com/public/syounikansensyousystem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9FE108C-B3EE-4C84-A7E5-19FA5A53C8C4}"/>
              </a:ext>
            </a:extLst>
          </p:cNvPr>
          <p:cNvSpPr/>
          <p:nvPr/>
        </p:nvSpPr>
        <p:spPr>
          <a:xfrm>
            <a:off x="382172" y="192471"/>
            <a:ext cx="9312244" cy="672983"/>
          </a:xfrm>
          <a:prstGeom prst="roundRect">
            <a:avLst>
              <a:gd name="adj" fmla="val 28894"/>
            </a:avLst>
          </a:prstGeom>
          <a:solidFill>
            <a:srgbClr val="0000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600" b="1" spc="-9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小児感染症医療情報共有システム 推移等グラフについて</a:t>
            </a:r>
            <a:endParaRPr lang="ja-JP" altLang="en-US" sz="2600" spc="-90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BC19A9B4-6DE9-4080-98DD-587663563B2C}"/>
              </a:ext>
            </a:extLst>
          </p:cNvPr>
          <p:cNvSpPr txBox="1">
            <a:spLocks/>
          </p:cNvSpPr>
          <p:nvPr/>
        </p:nvSpPr>
        <p:spPr>
          <a:xfrm>
            <a:off x="520505" y="3275334"/>
            <a:ext cx="1941341" cy="11086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参考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報告ﾃﾞｰﾀの共有、</a:t>
            </a:r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ﾌｨｰﾄﾞﾊﾞｯｸｲﾒｰｼﾞ</a:t>
            </a:r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7105C50-1510-404D-9C10-B70215D3F9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3034" y="3276317"/>
            <a:ext cx="7230794" cy="346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8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EE9B5-B6D7-4906-A967-871400DBD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04229" cy="464457"/>
          </a:xfrm>
          <a:solidFill>
            <a:srgbClr val="0000CC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en-US" altLang="ja-JP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日次報告集計</a:t>
            </a:r>
            <a:r>
              <a:rPr kumimoji="1" lang="en-US" altLang="ja-JP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疾患別の入院状況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87AFD67-FE8B-4CF2-B03B-4E16FDF1BD53}"/>
              </a:ext>
            </a:extLst>
          </p:cNvPr>
          <p:cNvSpPr txBox="1"/>
          <p:nvPr/>
        </p:nvSpPr>
        <p:spPr>
          <a:xfrm>
            <a:off x="174171" y="496163"/>
            <a:ext cx="515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疾患別新規患者数の推移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週単位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>
            <a:hlinkClick r:id="rId2"/>
            <a:extLst>
              <a:ext uri="{FF2B5EF4-FFF2-40B4-BE49-F238E27FC236}">
                <a16:creationId xmlns:a16="http://schemas.microsoft.com/office/drawing/2014/main" id="{791325FE-8A6F-46A1-9408-5C13C4BBFA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157" y="807251"/>
            <a:ext cx="7059178" cy="248414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908332-A93C-4064-B9A0-4A4B60B42F05}"/>
              </a:ext>
            </a:extLst>
          </p:cNvPr>
          <p:cNvSpPr txBox="1"/>
          <p:nvPr/>
        </p:nvSpPr>
        <p:spPr>
          <a:xfrm>
            <a:off x="7469945" y="2151297"/>
            <a:ext cx="2261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hlinkClick r:id="rId2"/>
              </a:rPr>
              <a:t>https://hyogoken.viewer.kintoneapp.com/public/5495dd7fe41814b1a168862dc08f43a8d8c1ca849ec3ae2d405a8a4c2bfb2028</a:t>
            </a:r>
            <a:endParaRPr lang="en-US" altLang="ja-JP" sz="1200" dirty="0"/>
          </a:p>
          <a:p>
            <a:endParaRPr lang="en-US" altLang="ja-JP" sz="12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10B56FF-0B3B-49AB-B919-D9C919B2EE1E}"/>
              </a:ext>
            </a:extLst>
          </p:cNvPr>
          <p:cNvSpPr txBox="1"/>
          <p:nvPr/>
        </p:nvSpPr>
        <p:spPr>
          <a:xfrm>
            <a:off x="174171" y="3411860"/>
            <a:ext cx="8786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疾患別入院患者数の推移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日単位、前月以降。継続入院患者含む。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7BC3A27-986D-4D98-B2DA-C21DF43FBE5C}"/>
              </a:ext>
            </a:extLst>
          </p:cNvPr>
          <p:cNvSpPr txBox="1"/>
          <p:nvPr/>
        </p:nvSpPr>
        <p:spPr>
          <a:xfrm>
            <a:off x="7343335" y="5683200"/>
            <a:ext cx="2447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hlinkClick r:id="rId4"/>
              </a:rPr>
              <a:t>https://hyogoken.viewer.kintoneapp.com/public/001f70d2bc8b83b488b3ba790b7320d7bceba6aa2a86ccb60a3021dc48092d2c</a:t>
            </a:r>
            <a:endParaRPr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EC04C12-FF8E-46E4-9D03-94ADD7E91ED2}"/>
              </a:ext>
            </a:extLst>
          </p:cNvPr>
          <p:cNvSpPr txBox="1"/>
          <p:nvPr/>
        </p:nvSpPr>
        <p:spPr>
          <a:xfrm>
            <a:off x="7469945" y="865495"/>
            <a:ext cx="226188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週単位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月曜から日曜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の疾患別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｢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新規患者数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(※)｣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を表示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前回回答からの新規患者数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1AC9130-BEBC-41C6-A0DF-21D3BDD28C4E}"/>
              </a:ext>
            </a:extLst>
          </p:cNvPr>
          <p:cNvSpPr txBox="1"/>
          <p:nvPr/>
        </p:nvSpPr>
        <p:spPr>
          <a:xfrm>
            <a:off x="7436053" y="3841426"/>
            <a:ext cx="2261884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前月１日からの疾患別の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｢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入院患者数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｣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を日単位で表示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※｢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直近１ヶ月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｣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ではなく、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｢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前月１日から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｣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のため、月初は約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日間分、月末は約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日間分が表示される</a:t>
            </a:r>
          </a:p>
        </p:txBody>
      </p:sp>
      <p:pic>
        <p:nvPicPr>
          <p:cNvPr id="15" name="図 14">
            <a:hlinkClick r:id="rId4"/>
            <a:extLst>
              <a:ext uri="{FF2B5EF4-FFF2-40B4-BE49-F238E27FC236}">
                <a16:creationId xmlns:a16="http://schemas.microsoft.com/office/drawing/2014/main" id="{826F8D56-FA9D-4793-AE6A-4E09EB3A74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063" y="3783442"/>
            <a:ext cx="7073705" cy="297169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80468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EE9B5-B6D7-4906-A967-871400DBD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04229" cy="464457"/>
          </a:xfrm>
          <a:solidFill>
            <a:srgbClr val="0000CC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en-US" altLang="ja-JP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日次報告集計</a:t>
            </a:r>
            <a:r>
              <a:rPr kumimoji="1" lang="en-US" altLang="ja-JP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病床別の入院状況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87AFD67-FE8B-4CF2-B03B-4E16FDF1BD53}"/>
              </a:ext>
            </a:extLst>
          </p:cNvPr>
          <p:cNvSpPr txBox="1"/>
          <p:nvPr/>
        </p:nvSpPr>
        <p:spPr>
          <a:xfrm>
            <a:off x="174171" y="496163"/>
            <a:ext cx="515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病床別入院患者数の推移</a:t>
            </a:r>
            <a:r>
              <a:rPr lang="en-US" altLang="ja-JP" b="1" dirty="0"/>
              <a:t>(</a:t>
            </a:r>
            <a:r>
              <a:rPr lang="ja-JP" altLang="en-US" b="1" dirty="0"/>
              <a:t>日単位、前月以降</a:t>
            </a:r>
            <a:r>
              <a:rPr lang="en-US" altLang="ja-JP" b="1" dirty="0"/>
              <a:t>)</a:t>
            </a:r>
            <a:endParaRPr lang="ja-JP" altLang="en-US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908332-A93C-4064-B9A0-4A4B60B42F05}"/>
              </a:ext>
            </a:extLst>
          </p:cNvPr>
          <p:cNvSpPr txBox="1"/>
          <p:nvPr/>
        </p:nvSpPr>
        <p:spPr>
          <a:xfrm>
            <a:off x="7377225" y="2239580"/>
            <a:ext cx="2447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hlinkClick r:id="rId2"/>
              </a:rPr>
              <a:t>https://hyogoken.viewer.kintoneapp.com/public/dcd5540d665a5b370493b18a162610d013dad161e483828d24bd5498f9020b8f</a:t>
            </a:r>
            <a:endParaRPr lang="en-US" altLang="ja-JP" sz="1200" dirty="0"/>
          </a:p>
          <a:p>
            <a:endParaRPr lang="en-US" altLang="ja-JP" sz="12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10B56FF-0B3B-49AB-B919-D9C919B2EE1E}"/>
              </a:ext>
            </a:extLst>
          </p:cNvPr>
          <p:cNvSpPr txBox="1"/>
          <p:nvPr/>
        </p:nvSpPr>
        <p:spPr>
          <a:xfrm>
            <a:off x="174171" y="3835513"/>
            <a:ext cx="626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病床別疾患内訳（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月単位。</a:t>
            </a:r>
            <a:r>
              <a:rPr lang="en-US" altLang="zh-TW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ICU</a:t>
            </a:r>
            <a:r>
              <a:rPr lang="ja-JP" altLang="en-US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altLang="zh-TW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HCU</a:t>
            </a:r>
            <a:r>
              <a:rPr lang="zh-TW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等中間</a:t>
            </a:r>
            <a:r>
              <a:rPr lang="ja-JP" altLang="en-US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一般病床</a:t>
            </a:r>
            <a:r>
              <a:rPr lang="zh-TW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7BC3A27-986D-4D98-B2DA-C21DF43FBE5C}"/>
              </a:ext>
            </a:extLst>
          </p:cNvPr>
          <p:cNvSpPr txBox="1"/>
          <p:nvPr/>
        </p:nvSpPr>
        <p:spPr>
          <a:xfrm>
            <a:off x="7321023" y="4204845"/>
            <a:ext cx="244732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ＩＣＵ</a:t>
            </a:r>
            <a:r>
              <a:rPr lang="en-US" altLang="ja-JP" sz="1000" dirty="0">
                <a:hlinkClick r:id="rId3"/>
              </a:rPr>
              <a:t>https://hyogoken.viewer.kintoneapp.com/public/e270f8358cbf7c42d2e0c79ee868dc47e793bb8e41dce06a8c3f9aa6f56647f6</a:t>
            </a:r>
            <a:endParaRPr kumimoji="1" lang="en-US" altLang="ja-JP" sz="1000" dirty="0"/>
          </a:p>
          <a:p>
            <a:pPr>
              <a:spcBef>
                <a:spcPts val="600"/>
              </a:spcBef>
            </a:pPr>
            <a:r>
              <a:rPr lang="en-US" altLang="ja-JP" sz="1000" dirty="0"/>
              <a:t>HCU</a:t>
            </a:r>
            <a:r>
              <a:rPr lang="ja-JP" altLang="en-US" sz="1000" dirty="0"/>
              <a:t>等中間</a:t>
            </a:r>
            <a:endParaRPr lang="en-US" altLang="ja-JP" sz="1000" dirty="0"/>
          </a:p>
          <a:p>
            <a:r>
              <a:rPr lang="en-US" altLang="ja-JP" sz="1000" dirty="0">
                <a:hlinkClick r:id="rId4"/>
              </a:rPr>
              <a:t>https://hyogoken.viewer.kintoneapp.com/public/6500619fc8f558d716104fd62ce796cde76fc11f530b0d93bc56d9260c3c08e4</a:t>
            </a:r>
            <a:endParaRPr kumimoji="1" lang="en-US" altLang="ja-JP" sz="1000" dirty="0"/>
          </a:p>
          <a:p>
            <a:pPr>
              <a:spcBef>
                <a:spcPts val="600"/>
              </a:spcBef>
            </a:pPr>
            <a:r>
              <a:rPr kumimoji="1" lang="ja-JP" altLang="en-US" sz="1000" dirty="0"/>
              <a:t>一般病床</a:t>
            </a:r>
            <a:endParaRPr kumimoji="1" lang="en-US" altLang="ja-JP" sz="1000" dirty="0"/>
          </a:p>
          <a:p>
            <a:r>
              <a:rPr lang="en-US" altLang="ja-JP" sz="1000" dirty="0">
                <a:hlinkClick r:id="rId5"/>
              </a:rPr>
              <a:t>https://hyogoken.viewer.kintoneapp.com/public/6700a2fb5dea1540ab305c13bbd128931313480e55f856f6e2698f2d5b8c7460</a:t>
            </a:r>
            <a:endParaRPr lang="en-US" altLang="ja-JP" sz="1000" dirty="0"/>
          </a:p>
          <a:p>
            <a:endParaRPr kumimoji="1" lang="ja-JP" altLang="en-US" sz="10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EC04C12-FF8E-46E4-9D03-94ADD7E91ED2}"/>
              </a:ext>
            </a:extLst>
          </p:cNvPr>
          <p:cNvSpPr txBox="1"/>
          <p:nvPr/>
        </p:nvSpPr>
        <p:spPr>
          <a:xfrm>
            <a:off x="7377225" y="3866290"/>
            <a:ext cx="2354604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月単位で内訳を表示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1AC9130-BEBC-41C6-A0DF-21D3BDD28C4E}"/>
              </a:ext>
            </a:extLst>
          </p:cNvPr>
          <p:cNvSpPr txBox="1"/>
          <p:nvPr/>
        </p:nvSpPr>
        <p:spPr>
          <a:xfrm>
            <a:off x="7377226" y="841866"/>
            <a:ext cx="2447320" cy="12618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前月１日からの病床別の入院患者数を日単位で表示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※｢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直近１ヶ月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｣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ではなく、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｢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前月１日から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｣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のため、月初は約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日間分、月末は約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日間分が表示される</a:t>
            </a:r>
          </a:p>
        </p:txBody>
      </p:sp>
      <p:pic>
        <p:nvPicPr>
          <p:cNvPr id="4" name="図 3">
            <a:hlinkClick r:id="rId2"/>
            <a:extLst>
              <a:ext uri="{FF2B5EF4-FFF2-40B4-BE49-F238E27FC236}">
                <a16:creationId xmlns:a16="http://schemas.microsoft.com/office/drawing/2014/main" id="{A4B7E21B-1847-4DC3-8127-3D9817E613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171" y="835935"/>
            <a:ext cx="7062909" cy="286356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1" name="図 10">
            <a:hlinkClick r:id="rId3"/>
            <a:extLst>
              <a:ext uri="{FF2B5EF4-FFF2-40B4-BE49-F238E27FC236}">
                <a16:creationId xmlns:a16="http://schemas.microsoft.com/office/drawing/2014/main" id="{72D80522-632E-4F7F-A2EE-252FD9FA18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4172" y="4553806"/>
            <a:ext cx="2265327" cy="206942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5" name="図 14">
            <a:hlinkClick r:id="rId4"/>
            <a:extLst>
              <a:ext uri="{FF2B5EF4-FFF2-40B4-BE49-F238E27FC236}">
                <a16:creationId xmlns:a16="http://schemas.microsoft.com/office/drawing/2014/main" id="{C50AFB7B-CC16-410A-9E3A-361758DC89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68928" y="4553806"/>
            <a:ext cx="2285596" cy="206942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6" name="図 15">
            <a:hlinkClick r:id="rId5"/>
            <a:extLst>
              <a:ext uri="{FF2B5EF4-FFF2-40B4-BE49-F238E27FC236}">
                <a16:creationId xmlns:a16="http://schemas.microsoft.com/office/drawing/2014/main" id="{CDDFB766-0475-4501-AC8B-F497A4C0D42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71753" y="4548763"/>
            <a:ext cx="2265327" cy="2088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5B3E2A-85B8-4C4A-BE02-5638600A5849}"/>
              </a:ext>
            </a:extLst>
          </p:cNvPr>
          <p:cNvSpPr txBox="1"/>
          <p:nvPr/>
        </p:nvSpPr>
        <p:spPr>
          <a:xfrm>
            <a:off x="174171" y="4238304"/>
            <a:ext cx="1907915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ＩＣＵ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CAD9DE4-5874-4C08-8E3E-220CB0C1DA1A}"/>
              </a:ext>
            </a:extLst>
          </p:cNvPr>
          <p:cNvSpPr txBox="1"/>
          <p:nvPr/>
        </p:nvSpPr>
        <p:spPr>
          <a:xfrm>
            <a:off x="2439499" y="4264631"/>
            <a:ext cx="1907915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ＨＣＵ等中間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B2C7DCE-A041-4D44-9D64-91E23EDC7D38}"/>
              </a:ext>
            </a:extLst>
          </p:cNvPr>
          <p:cNvSpPr txBox="1"/>
          <p:nvPr/>
        </p:nvSpPr>
        <p:spPr>
          <a:xfrm>
            <a:off x="4846929" y="4264630"/>
            <a:ext cx="1907915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一般病床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4664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EE9B5-B6D7-4906-A967-871400DBD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908431" cy="464457"/>
          </a:xfrm>
          <a:solidFill>
            <a:srgbClr val="0000CC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en-US" altLang="ja-JP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日次報告集計</a:t>
            </a:r>
            <a:r>
              <a:rPr kumimoji="1" lang="en-US" altLang="ja-JP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医療提供体制のひっ迫度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87AFD67-FE8B-4CF2-B03B-4E16FDF1BD53}"/>
              </a:ext>
            </a:extLst>
          </p:cNvPr>
          <p:cNvSpPr txBox="1"/>
          <p:nvPr/>
        </p:nvSpPr>
        <p:spPr>
          <a:xfrm>
            <a:off x="174171" y="496163"/>
            <a:ext cx="515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感染症入院患者受入（月単位）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908332-A93C-4064-B9A0-4A4B60B42F05}"/>
              </a:ext>
            </a:extLst>
          </p:cNvPr>
          <p:cNvSpPr txBox="1"/>
          <p:nvPr/>
        </p:nvSpPr>
        <p:spPr>
          <a:xfrm>
            <a:off x="7047915" y="2563137"/>
            <a:ext cx="26839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hlinkClick r:id="rId2"/>
              </a:rPr>
              <a:t>https://hyogoken.viewer.kintoneapp.com/public/50b0285a9e0e0a230a964eeef4fe049563404bae95006180e16b0a7a1c54a4d9</a:t>
            </a:r>
            <a:endParaRPr lang="en-US" altLang="ja-JP" sz="1200" dirty="0"/>
          </a:p>
          <a:p>
            <a:endParaRPr lang="en-US" altLang="ja-JP" sz="12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1AC9130-BEBC-41C6-A0DF-21D3BDD28C4E}"/>
              </a:ext>
            </a:extLst>
          </p:cNvPr>
          <p:cNvSpPr txBox="1"/>
          <p:nvPr/>
        </p:nvSpPr>
        <p:spPr>
          <a:xfrm>
            <a:off x="6991642" y="884070"/>
            <a:ext cx="2776632" cy="1600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R6.1.12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は４段階から選択（◎、○、△、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）、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R6.1.13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以降は３段階から選択（○、△、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選択の目安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：５床以上、△：１～４床、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：０床（満床）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図 2">
            <a:hlinkClick r:id="rId2"/>
            <a:extLst>
              <a:ext uri="{FF2B5EF4-FFF2-40B4-BE49-F238E27FC236}">
                <a16:creationId xmlns:a16="http://schemas.microsoft.com/office/drawing/2014/main" id="{A8BBAED6-2FE5-4B61-A361-ECBB56A1C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170" y="897201"/>
            <a:ext cx="6676795" cy="257005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884470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</TotalTime>
  <Words>507</Words>
  <Application>Microsoft Office PowerPoint</Application>
  <PresentationFormat>A4 210 x 297 mm</PresentationFormat>
  <Paragraphs>40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ＭＳ 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【日次報告集計】疾患別の入院状況</vt:lpstr>
      <vt:lpstr>【日次報告集計】病床別の入院状況</vt:lpstr>
      <vt:lpstr>【日次報告集計】医療提供体制のひっ迫度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小児感染症医療情報ツール 日次報告ダッシュボード</dc:title>
  <dc:creator>虎谷　美由紀</dc:creator>
  <cp:lastModifiedBy>虎谷　美由紀</cp:lastModifiedBy>
  <cp:revision>27</cp:revision>
  <cp:lastPrinted>2024-02-16T04:50:03Z</cp:lastPrinted>
  <dcterms:created xsi:type="dcterms:W3CDTF">2024-02-15T05:35:01Z</dcterms:created>
  <dcterms:modified xsi:type="dcterms:W3CDTF">2024-03-04T04:48:23Z</dcterms:modified>
</cp:coreProperties>
</file>