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873" r:id="rId1"/>
  </p:sldMasterIdLst>
  <p:notesMasterIdLst>
    <p:notesMasterId r:id="rId6"/>
  </p:notesMasterIdLst>
  <p:handoutMasterIdLst>
    <p:handoutMasterId r:id="rId7"/>
  </p:handoutMasterIdLst>
  <p:sldIdLst>
    <p:sldId id="276" r:id="rId2"/>
    <p:sldId id="274" r:id="rId3"/>
    <p:sldId id="268" r:id="rId4"/>
    <p:sldId id="273" r:id="rId5"/>
  </p:sldIdLst>
  <p:sldSz cx="6858000" cy="9906000" type="A4"/>
  <p:notesSz cx="7099300" cy="10234613"/>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7AAD"/>
    <a:srgbClr val="000099"/>
    <a:srgbClr val="FF0000"/>
    <a:srgbClr val="FFFF00"/>
    <a:srgbClr val="FF6600"/>
    <a:srgbClr val="66FFFF"/>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6739" autoAdjust="0"/>
  </p:normalViewPr>
  <p:slideViewPr>
    <p:cSldViewPr>
      <p:cViewPr varScale="1">
        <p:scale>
          <a:sx n="84" d="100"/>
          <a:sy n="84" d="100"/>
        </p:scale>
        <p:origin x="3042" y="11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1" d="100"/>
          <a:sy n="51" d="100"/>
        </p:scale>
        <p:origin x="297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C0F264E3-5B0D-48C9-9A45-898BD971B825}"/>
              </a:ext>
            </a:extLst>
          </p:cNvPr>
          <p:cNvSpPr>
            <a:spLocks noGrp="1" noChangeArrowheads="1"/>
          </p:cNvSpPr>
          <p:nvPr>
            <p:ph type="hdr" sz="quarter"/>
          </p:nvPr>
        </p:nvSpPr>
        <p:spPr bwMode="auto">
          <a:xfrm>
            <a:off x="0" y="2"/>
            <a:ext cx="3076143" cy="51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528" tIns="47263" rIns="94528" bIns="47263" numCol="1" anchor="t" anchorCtr="0" compatLnSpc="1">
            <a:prstTxWarp prst="textNoShape">
              <a:avLst/>
            </a:prstTxWarp>
          </a:bodyPr>
          <a:lstStyle>
            <a:lvl1pPr defTabSz="944997" eaLnBrk="1" hangingPunct="1">
              <a:defRPr sz="1100">
                <a:latin typeface="Arial" charset="0"/>
              </a:defRPr>
            </a:lvl1pPr>
          </a:lstStyle>
          <a:p>
            <a:pPr>
              <a:defRPr/>
            </a:pPr>
            <a:endParaRPr lang="en-US" altLang="ja-JP"/>
          </a:p>
        </p:txBody>
      </p:sp>
      <p:sp>
        <p:nvSpPr>
          <p:cNvPr id="230403" name="Rectangle 3">
            <a:extLst>
              <a:ext uri="{FF2B5EF4-FFF2-40B4-BE49-F238E27FC236}">
                <a16:creationId xmlns:a16="http://schemas.microsoft.com/office/drawing/2014/main" id="{72560A5C-B7AA-4B6F-95A7-92D468919F5A}"/>
              </a:ext>
            </a:extLst>
          </p:cNvPr>
          <p:cNvSpPr>
            <a:spLocks noGrp="1" noChangeArrowheads="1"/>
          </p:cNvSpPr>
          <p:nvPr>
            <p:ph type="dt" sz="quarter" idx="1"/>
          </p:nvPr>
        </p:nvSpPr>
        <p:spPr bwMode="auto">
          <a:xfrm>
            <a:off x="4021505" y="2"/>
            <a:ext cx="3076143" cy="51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528" tIns="47263" rIns="94528" bIns="47263" numCol="1" anchor="t" anchorCtr="0" compatLnSpc="1">
            <a:prstTxWarp prst="textNoShape">
              <a:avLst/>
            </a:prstTxWarp>
          </a:bodyPr>
          <a:lstStyle>
            <a:lvl1pPr algn="r" defTabSz="944997" eaLnBrk="1" hangingPunct="1">
              <a:defRPr sz="1100">
                <a:latin typeface="Arial" charset="0"/>
              </a:defRPr>
            </a:lvl1pPr>
          </a:lstStyle>
          <a:p>
            <a:pPr>
              <a:defRPr/>
            </a:pPr>
            <a:endParaRPr lang="en-US" altLang="ja-JP"/>
          </a:p>
        </p:txBody>
      </p:sp>
      <p:sp>
        <p:nvSpPr>
          <p:cNvPr id="230404" name="Rectangle 4">
            <a:extLst>
              <a:ext uri="{FF2B5EF4-FFF2-40B4-BE49-F238E27FC236}">
                <a16:creationId xmlns:a16="http://schemas.microsoft.com/office/drawing/2014/main" id="{30A0BE3C-746B-4E92-AB0C-8692CEC4E3DD}"/>
              </a:ext>
            </a:extLst>
          </p:cNvPr>
          <p:cNvSpPr>
            <a:spLocks noGrp="1" noChangeArrowheads="1"/>
          </p:cNvSpPr>
          <p:nvPr>
            <p:ph type="ftr" sz="quarter" idx="2"/>
          </p:nvPr>
        </p:nvSpPr>
        <p:spPr bwMode="auto">
          <a:xfrm>
            <a:off x="0" y="9721331"/>
            <a:ext cx="3076143" cy="51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528" tIns="47263" rIns="94528" bIns="47263" numCol="1" anchor="b" anchorCtr="0" compatLnSpc="1">
            <a:prstTxWarp prst="textNoShape">
              <a:avLst/>
            </a:prstTxWarp>
          </a:bodyPr>
          <a:lstStyle>
            <a:lvl1pPr defTabSz="944997" eaLnBrk="1" hangingPunct="1">
              <a:defRPr sz="1100">
                <a:latin typeface="Arial" charset="0"/>
              </a:defRPr>
            </a:lvl1pPr>
          </a:lstStyle>
          <a:p>
            <a:pPr>
              <a:defRPr/>
            </a:pPr>
            <a:endParaRPr lang="en-US" altLang="ja-JP"/>
          </a:p>
        </p:txBody>
      </p:sp>
      <p:sp>
        <p:nvSpPr>
          <p:cNvPr id="230405" name="Rectangle 5">
            <a:extLst>
              <a:ext uri="{FF2B5EF4-FFF2-40B4-BE49-F238E27FC236}">
                <a16:creationId xmlns:a16="http://schemas.microsoft.com/office/drawing/2014/main" id="{BA0A2A01-E442-46D2-9ACD-4D2A47B573CE}"/>
              </a:ext>
            </a:extLst>
          </p:cNvPr>
          <p:cNvSpPr>
            <a:spLocks noGrp="1" noChangeArrowheads="1"/>
          </p:cNvSpPr>
          <p:nvPr>
            <p:ph type="sldNum" sz="quarter" idx="3"/>
          </p:nvPr>
        </p:nvSpPr>
        <p:spPr bwMode="auto">
          <a:xfrm>
            <a:off x="4021505" y="9721331"/>
            <a:ext cx="3076143" cy="51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528" tIns="47263" rIns="94528" bIns="47263" numCol="1" anchor="b" anchorCtr="0" compatLnSpc="1">
            <a:prstTxWarp prst="textNoShape">
              <a:avLst/>
            </a:prstTxWarp>
          </a:bodyPr>
          <a:lstStyle>
            <a:lvl1pPr algn="r" defTabSz="944193" eaLnBrk="1" hangingPunct="1">
              <a:defRPr sz="1100"/>
            </a:lvl1pPr>
          </a:lstStyle>
          <a:p>
            <a:pPr>
              <a:defRPr/>
            </a:pPr>
            <a:fld id="{BAE8A8D3-2270-4045-AE17-EBCA7C25DFCB}" type="slidenum">
              <a:rPr lang="en-US" altLang="ja-JP"/>
              <a:pPr>
                <a:defRPr/>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D71FBDF9-81EE-47B7-B848-BFF1D0707D5F}"/>
              </a:ext>
            </a:extLst>
          </p:cNvPr>
          <p:cNvSpPr>
            <a:spLocks noGrp="1" noChangeArrowheads="1"/>
          </p:cNvSpPr>
          <p:nvPr>
            <p:ph type="hdr" sz="quarter"/>
          </p:nvPr>
        </p:nvSpPr>
        <p:spPr bwMode="auto">
          <a:xfrm>
            <a:off x="0" y="2"/>
            <a:ext cx="3076143" cy="51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4" rIns="91330" bIns="45664" numCol="1" anchor="t" anchorCtr="0" compatLnSpc="1">
            <a:prstTxWarp prst="textNoShape">
              <a:avLst/>
            </a:prstTxWarp>
          </a:bodyPr>
          <a:lstStyle>
            <a:lvl1pPr eaLnBrk="1" hangingPunct="1">
              <a:defRPr sz="1100">
                <a:latin typeface="Arial" charset="0"/>
              </a:defRPr>
            </a:lvl1pPr>
          </a:lstStyle>
          <a:p>
            <a:pPr>
              <a:defRPr/>
            </a:pPr>
            <a:endParaRPr lang="en-US" altLang="ja-JP"/>
          </a:p>
        </p:txBody>
      </p:sp>
      <p:sp>
        <p:nvSpPr>
          <p:cNvPr id="241667" name="Rectangle 3">
            <a:extLst>
              <a:ext uri="{FF2B5EF4-FFF2-40B4-BE49-F238E27FC236}">
                <a16:creationId xmlns:a16="http://schemas.microsoft.com/office/drawing/2014/main" id="{F6CF238C-D863-4B3D-86E6-D768E08321AE}"/>
              </a:ext>
            </a:extLst>
          </p:cNvPr>
          <p:cNvSpPr>
            <a:spLocks noGrp="1" noChangeArrowheads="1"/>
          </p:cNvSpPr>
          <p:nvPr>
            <p:ph type="dt" idx="1"/>
          </p:nvPr>
        </p:nvSpPr>
        <p:spPr bwMode="auto">
          <a:xfrm>
            <a:off x="4021505" y="2"/>
            <a:ext cx="3076143" cy="511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4" rIns="91330" bIns="45664" numCol="1" anchor="t" anchorCtr="0" compatLnSpc="1">
            <a:prstTxWarp prst="textNoShape">
              <a:avLst/>
            </a:prstTxWarp>
          </a:bodyPr>
          <a:lstStyle>
            <a:lvl1pPr algn="r" eaLnBrk="1" hangingPunct="1">
              <a:defRPr sz="1100">
                <a:latin typeface="Arial" charset="0"/>
              </a:defRPr>
            </a:lvl1pPr>
          </a:lstStyle>
          <a:p>
            <a:pPr>
              <a:defRPr/>
            </a:pPr>
            <a:endParaRPr lang="en-US" altLang="ja-JP"/>
          </a:p>
        </p:txBody>
      </p:sp>
      <p:sp>
        <p:nvSpPr>
          <p:cNvPr id="15364" name="Rectangle 4"/>
          <p:cNvSpPr>
            <a:spLocks noGrp="1" noRot="1" noChangeAspect="1" noChangeArrowheads="1" noTextEdit="1"/>
          </p:cNvSpPr>
          <p:nvPr>
            <p:ph type="sldImg" idx="2"/>
          </p:nvPr>
        </p:nvSpPr>
        <p:spPr bwMode="auto">
          <a:xfrm>
            <a:off x="2220913" y="768350"/>
            <a:ext cx="265747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1669" name="Rectangle 5">
            <a:extLst>
              <a:ext uri="{FF2B5EF4-FFF2-40B4-BE49-F238E27FC236}">
                <a16:creationId xmlns:a16="http://schemas.microsoft.com/office/drawing/2014/main" id="{A79762C8-CB22-4950-BCB4-70AD243C1B59}"/>
              </a:ext>
            </a:extLst>
          </p:cNvPr>
          <p:cNvSpPr>
            <a:spLocks noGrp="1" noChangeArrowheads="1"/>
          </p:cNvSpPr>
          <p:nvPr>
            <p:ph type="body" sz="quarter" idx="3"/>
          </p:nvPr>
        </p:nvSpPr>
        <p:spPr bwMode="auto">
          <a:xfrm>
            <a:off x="710262" y="4861484"/>
            <a:ext cx="5678778" cy="460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4" rIns="91330" bIns="45664"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241670" name="Rectangle 6">
            <a:extLst>
              <a:ext uri="{FF2B5EF4-FFF2-40B4-BE49-F238E27FC236}">
                <a16:creationId xmlns:a16="http://schemas.microsoft.com/office/drawing/2014/main" id="{9556B302-4504-4398-AF05-4E5FA3ECC5D6}"/>
              </a:ext>
            </a:extLst>
          </p:cNvPr>
          <p:cNvSpPr>
            <a:spLocks noGrp="1" noChangeArrowheads="1"/>
          </p:cNvSpPr>
          <p:nvPr>
            <p:ph type="ftr" sz="quarter" idx="4"/>
          </p:nvPr>
        </p:nvSpPr>
        <p:spPr bwMode="auto">
          <a:xfrm>
            <a:off x="0" y="9721331"/>
            <a:ext cx="3076143" cy="51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4" rIns="91330" bIns="45664" numCol="1" anchor="b" anchorCtr="0" compatLnSpc="1">
            <a:prstTxWarp prst="textNoShape">
              <a:avLst/>
            </a:prstTxWarp>
          </a:bodyPr>
          <a:lstStyle>
            <a:lvl1pPr eaLnBrk="1" hangingPunct="1">
              <a:defRPr sz="1100">
                <a:latin typeface="Arial" charset="0"/>
              </a:defRPr>
            </a:lvl1pPr>
          </a:lstStyle>
          <a:p>
            <a:pPr>
              <a:defRPr/>
            </a:pPr>
            <a:endParaRPr lang="en-US" altLang="ja-JP"/>
          </a:p>
        </p:txBody>
      </p:sp>
      <p:sp>
        <p:nvSpPr>
          <p:cNvPr id="241671" name="Rectangle 7">
            <a:extLst>
              <a:ext uri="{FF2B5EF4-FFF2-40B4-BE49-F238E27FC236}">
                <a16:creationId xmlns:a16="http://schemas.microsoft.com/office/drawing/2014/main" id="{D7D92979-E308-4BF3-B8C6-8CA8E06B3354}"/>
              </a:ext>
            </a:extLst>
          </p:cNvPr>
          <p:cNvSpPr>
            <a:spLocks noGrp="1" noChangeArrowheads="1"/>
          </p:cNvSpPr>
          <p:nvPr>
            <p:ph type="sldNum" sz="quarter" idx="5"/>
          </p:nvPr>
        </p:nvSpPr>
        <p:spPr bwMode="auto">
          <a:xfrm>
            <a:off x="4021505" y="9721331"/>
            <a:ext cx="3076143" cy="51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0" tIns="45664" rIns="91330" bIns="45664" numCol="1" anchor="b" anchorCtr="0" compatLnSpc="1">
            <a:prstTxWarp prst="textNoShape">
              <a:avLst/>
            </a:prstTxWarp>
          </a:bodyPr>
          <a:lstStyle>
            <a:lvl1pPr algn="r" eaLnBrk="1" hangingPunct="1">
              <a:defRPr sz="1100"/>
            </a:lvl1pPr>
          </a:lstStyle>
          <a:p>
            <a:pPr>
              <a:defRPr/>
            </a:pPr>
            <a:fld id="{A25C2B0C-3DEF-4253-93DE-F7D97D12943C}"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64D2525-A132-478E-9FB3-D6DC73FA7963}" type="slidenum">
              <a:rPr kumimoji="1" lang="ja-JP" altLang="en-US" smtClean="0"/>
              <a:t>0</a:t>
            </a:fld>
            <a:endParaRPr kumimoji="1" lang="ja-JP" altLang="en-US" dirty="0"/>
          </a:p>
        </p:txBody>
      </p:sp>
    </p:spTree>
    <p:extLst>
      <p:ext uri="{BB962C8B-B14F-4D97-AF65-F5344CB8AC3E}">
        <p14:creationId xmlns:p14="http://schemas.microsoft.com/office/powerpoint/2010/main" val="47305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ー 1"/>
          <p:cNvSpPr>
            <a:spLocks noGrp="1" noRot="1" noChangeAspect="1" noChangeArrowheads="1" noTextEdit="1"/>
          </p:cNvSpPr>
          <p:nvPr>
            <p:ph type="sldImg"/>
          </p:nvPr>
        </p:nvSpPr>
        <p:spPr>
          <a:ln/>
        </p:spPr>
      </p:sp>
      <p:sp>
        <p:nvSpPr>
          <p:cNvPr id="20483" name="ノート プレースホルダー 2"/>
          <p:cNvSpPr>
            <a:spLocks noGrp="1" noChangeArrowheads="1"/>
          </p:cNvSpPr>
          <p:nvPr>
            <p:ph type="body" idx="1"/>
          </p:nvPr>
        </p:nvSpPr>
        <p:spPr>
          <a:noFill/>
        </p:spPr>
        <p:txBody>
          <a:bodyPr/>
          <a:lstStyle/>
          <a:p>
            <a:endParaRPr lang="ja-JP" altLang="en-US" dirty="0">
              <a:latin typeface="Arial" panose="020B0604020202020204" pitchFamily="34" charset="0"/>
            </a:endParaRPr>
          </a:p>
        </p:txBody>
      </p:sp>
      <p:sp>
        <p:nvSpPr>
          <p:cNvPr id="20484" name="スライド番号プレースホルダー 3"/>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68492" indent="-295573">
              <a:defRPr kumimoji="1">
                <a:solidFill>
                  <a:schemeClr val="tx1"/>
                </a:solidFill>
                <a:latin typeface="Arial" panose="020B0604020202020204" pitchFamily="34" charset="0"/>
                <a:ea typeface="ＭＳ Ｐゴシック" panose="020B0600070205080204" pitchFamily="50" charset="-128"/>
              </a:defRPr>
            </a:lvl2pPr>
            <a:lvl3pPr marL="1182295" indent="-236459">
              <a:defRPr kumimoji="1">
                <a:solidFill>
                  <a:schemeClr val="tx1"/>
                </a:solidFill>
                <a:latin typeface="Arial" panose="020B0604020202020204" pitchFamily="34" charset="0"/>
                <a:ea typeface="ＭＳ Ｐゴシック" panose="020B0600070205080204" pitchFamily="50" charset="-128"/>
              </a:defRPr>
            </a:lvl3pPr>
            <a:lvl4pPr marL="1655211" indent="-236459">
              <a:defRPr kumimoji="1">
                <a:solidFill>
                  <a:schemeClr val="tx1"/>
                </a:solidFill>
                <a:latin typeface="Arial" panose="020B0604020202020204" pitchFamily="34" charset="0"/>
                <a:ea typeface="ＭＳ Ｐゴシック" panose="020B0600070205080204" pitchFamily="50" charset="-128"/>
              </a:defRPr>
            </a:lvl4pPr>
            <a:lvl5pPr marL="2128129" indent="-236459">
              <a:defRPr kumimoji="1">
                <a:solidFill>
                  <a:schemeClr val="tx1"/>
                </a:solidFill>
                <a:latin typeface="Arial" panose="020B0604020202020204" pitchFamily="34" charset="0"/>
                <a:ea typeface="ＭＳ Ｐゴシック" panose="020B0600070205080204" pitchFamily="50" charset="-128"/>
              </a:defRPr>
            </a:lvl5pPr>
            <a:lvl6pPr marL="2601046"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73963"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546878"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4019796"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34F5E710-FC7A-412E-ABDD-BEA3A7DFDA58}" type="slidenum">
              <a:rPr lang="en-US" altLang="ja-JP" smtClean="0"/>
              <a:pPr/>
              <a:t>1</a:t>
            </a:fld>
            <a:endParaRPr lang="en-US" altLang="ja-JP" dirty="0"/>
          </a:p>
        </p:txBody>
      </p:sp>
    </p:spTree>
    <p:extLst>
      <p:ext uri="{BB962C8B-B14F-4D97-AF65-F5344CB8AC3E}">
        <p14:creationId xmlns:p14="http://schemas.microsoft.com/office/powerpoint/2010/main" val="699669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A25C2B0C-3DEF-4253-93DE-F7D97D12943C}" type="slidenum">
              <a:rPr lang="en-US" altLang="ja-JP" smtClean="0"/>
              <a:pPr>
                <a:defRPr/>
              </a:pPr>
              <a:t>2</a:t>
            </a:fld>
            <a:endParaRPr lang="en-US" altLang="ja-JP"/>
          </a:p>
        </p:txBody>
      </p:sp>
    </p:spTree>
    <p:extLst>
      <p:ext uri="{BB962C8B-B14F-4D97-AF65-F5344CB8AC3E}">
        <p14:creationId xmlns:p14="http://schemas.microsoft.com/office/powerpoint/2010/main" val="247371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ChangeArrowheads="1" noTextEdit="1"/>
          </p:cNvSpPr>
          <p:nvPr>
            <p:ph type="sldImg"/>
          </p:nvPr>
        </p:nvSpPr>
        <p:spPr>
          <a:ln/>
        </p:spPr>
      </p:sp>
      <p:sp>
        <p:nvSpPr>
          <p:cNvPr id="23555" name="ノート プレースホルダー 2"/>
          <p:cNvSpPr>
            <a:spLocks noGrp="1" noChangeArrowheads="1"/>
          </p:cNvSpPr>
          <p:nvPr>
            <p:ph type="body" idx="1"/>
          </p:nvPr>
        </p:nvSpPr>
        <p:spPr>
          <a:noFill/>
        </p:spPr>
        <p:txBody>
          <a:bodyPr/>
          <a:lstStyle/>
          <a:p>
            <a:endParaRPr lang="ja-JP" altLang="en-US" dirty="0">
              <a:latin typeface="Arial" panose="020B0604020202020204" pitchFamily="34" charset="0"/>
            </a:endParaRPr>
          </a:p>
        </p:txBody>
      </p:sp>
      <p:sp>
        <p:nvSpPr>
          <p:cNvPr id="23556" name="スライド番号プレースホルダー 3"/>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68492" indent="-295573">
              <a:defRPr kumimoji="1">
                <a:solidFill>
                  <a:schemeClr val="tx1"/>
                </a:solidFill>
                <a:latin typeface="Arial" panose="020B0604020202020204" pitchFamily="34" charset="0"/>
                <a:ea typeface="ＭＳ Ｐゴシック" panose="020B0600070205080204" pitchFamily="50" charset="-128"/>
              </a:defRPr>
            </a:lvl2pPr>
            <a:lvl3pPr marL="1182295" indent="-236459">
              <a:defRPr kumimoji="1">
                <a:solidFill>
                  <a:schemeClr val="tx1"/>
                </a:solidFill>
                <a:latin typeface="Arial" panose="020B0604020202020204" pitchFamily="34" charset="0"/>
                <a:ea typeface="ＭＳ Ｐゴシック" panose="020B0600070205080204" pitchFamily="50" charset="-128"/>
              </a:defRPr>
            </a:lvl3pPr>
            <a:lvl4pPr marL="1655211" indent="-236459">
              <a:defRPr kumimoji="1">
                <a:solidFill>
                  <a:schemeClr val="tx1"/>
                </a:solidFill>
                <a:latin typeface="Arial" panose="020B0604020202020204" pitchFamily="34" charset="0"/>
                <a:ea typeface="ＭＳ Ｐゴシック" panose="020B0600070205080204" pitchFamily="50" charset="-128"/>
              </a:defRPr>
            </a:lvl4pPr>
            <a:lvl5pPr marL="2128129" indent="-236459">
              <a:defRPr kumimoji="1">
                <a:solidFill>
                  <a:schemeClr val="tx1"/>
                </a:solidFill>
                <a:latin typeface="Arial" panose="020B0604020202020204" pitchFamily="34" charset="0"/>
                <a:ea typeface="ＭＳ Ｐゴシック" panose="020B0600070205080204" pitchFamily="50" charset="-128"/>
              </a:defRPr>
            </a:lvl5pPr>
            <a:lvl6pPr marL="2601046"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3073963"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546878"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4019796" indent="-236459"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40E841B1-36F7-462A-A841-EE0BBA0E3CF3}" type="slidenum">
              <a:rPr lang="en-US" altLang="ja-JP" smtClean="0"/>
              <a:pPr/>
              <a:t>3</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6575"/>
            <a:ext cx="5829300" cy="2124075"/>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613400"/>
            <a:ext cx="4800600" cy="25320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a:extLst>
              <a:ext uri="{FF2B5EF4-FFF2-40B4-BE49-F238E27FC236}">
                <a16:creationId xmlns:a16="http://schemas.microsoft.com/office/drawing/2014/main" id="{A830F4AE-DA0F-4BE2-AD96-4D8A8689EEF7}"/>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5" name="Rectangle 5">
            <a:extLst>
              <a:ext uri="{FF2B5EF4-FFF2-40B4-BE49-F238E27FC236}">
                <a16:creationId xmlns:a16="http://schemas.microsoft.com/office/drawing/2014/main" id="{A7F218ED-739E-4E4C-92F6-1A8E6425FE6B}"/>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6" name="Rectangle 6">
            <a:extLst>
              <a:ext uri="{FF2B5EF4-FFF2-40B4-BE49-F238E27FC236}">
                <a16:creationId xmlns:a16="http://schemas.microsoft.com/office/drawing/2014/main" id="{82C7A612-9CBD-4AEF-8E91-3BFD72808C0F}"/>
              </a:ext>
            </a:extLst>
          </p:cNvPr>
          <p:cNvSpPr>
            <a:spLocks noGrp="1" noChangeArrowheads="1"/>
          </p:cNvSpPr>
          <p:nvPr>
            <p:ph type="sldNum" sz="quarter" idx="12"/>
          </p:nvPr>
        </p:nvSpPr>
        <p:spPr/>
        <p:txBody>
          <a:bodyPr/>
          <a:lstStyle>
            <a:lvl1pPr eaLnBrk="0" hangingPunct="0">
              <a:defRPr kumimoji="0"/>
            </a:lvl1pPr>
          </a:lstStyle>
          <a:p>
            <a:pPr>
              <a:defRPr/>
            </a:pPr>
            <a:fld id="{0C1C21FE-A7C1-45C6-9781-0BF6075024A1}" type="slidenum">
              <a:rPr lang="en-US" altLang="ja-JP"/>
              <a:pPr>
                <a:defRPr/>
              </a:pPr>
              <a:t>‹#›</a:t>
            </a:fld>
            <a:endParaRPr lang="en-US" altLang="ja-JP"/>
          </a:p>
        </p:txBody>
      </p:sp>
    </p:spTree>
    <p:extLst>
      <p:ext uri="{BB962C8B-B14F-4D97-AF65-F5344CB8AC3E}">
        <p14:creationId xmlns:p14="http://schemas.microsoft.com/office/powerpoint/2010/main" val="3454553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F993362B-CEE8-4517-B80D-EC2F9DA9639D}"/>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5" name="Rectangle 5">
            <a:extLst>
              <a:ext uri="{FF2B5EF4-FFF2-40B4-BE49-F238E27FC236}">
                <a16:creationId xmlns:a16="http://schemas.microsoft.com/office/drawing/2014/main" id="{0796503F-75A2-47BA-A9AC-DC4BEB9C5930}"/>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6" name="Rectangle 6">
            <a:extLst>
              <a:ext uri="{FF2B5EF4-FFF2-40B4-BE49-F238E27FC236}">
                <a16:creationId xmlns:a16="http://schemas.microsoft.com/office/drawing/2014/main" id="{72D29564-A252-4E43-8008-D0F84D361359}"/>
              </a:ext>
            </a:extLst>
          </p:cNvPr>
          <p:cNvSpPr>
            <a:spLocks noGrp="1" noChangeArrowheads="1"/>
          </p:cNvSpPr>
          <p:nvPr>
            <p:ph type="sldNum" sz="quarter" idx="12"/>
          </p:nvPr>
        </p:nvSpPr>
        <p:spPr/>
        <p:txBody>
          <a:bodyPr/>
          <a:lstStyle>
            <a:lvl1pPr eaLnBrk="0" hangingPunct="0">
              <a:defRPr kumimoji="0"/>
            </a:lvl1pPr>
          </a:lstStyle>
          <a:p>
            <a:pPr>
              <a:defRPr/>
            </a:pPr>
            <a:fld id="{7E889931-00DC-42EE-B3C5-06684F5C0582}" type="slidenum">
              <a:rPr lang="en-US" altLang="ja-JP"/>
              <a:pPr>
                <a:defRPr/>
              </a:pPr>
              <a:t>‹#›</a:t>
            </a:fld>
            <a:endParaRPr lang="en-US" altLang="ja-JP"/>
          </a:p>
        </p:txBody>
      </p:sp>
    </p:spTree>
    <p:extLst>
      <p:ext uri="{BB962C8B-B14F-4D97-AF65-F5344CB8AC3E}">
        <p14:creationId xmlns:p14="http://schemas.microsoft.com/office/powerpoint/2010/main" val="2906448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6365875"/>
            <a:ext cx="5829300" cy="1966913"/>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338" y="4198938"/>
            <a:ext cx="5829300" cy="21669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59701E05-A009-4891-B194-993AF4858254}"/>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5" name="Rectangle 5">
            <a:extLst>
              <a:ext uri="{FF2B5EF4-FFF2-40B4-BE49-F238E27FC236}">
                <a16:creationId xmlns:a16="http://schemas.microsoft.com/office/drawing/2014/main" id="{DD4CE0B8-5F07-44BA-8C52-E119A27CF226}"/>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6" name="Rectangle 6">
            <a:extLst>
              <a:ext uri="{FF2B5EF4-FFF2-40B4-BE49-F238E27FC236}">
                <a16:creationId xmlns:a16="http://schemas.microsoft.com/office/drawing/2014/main" id="{BF1233EF-4233-4614-AB5F-6975941366DF}"/>
              </a:ext>
            </a:extLst>
          </p:cNvPr>
          <p:cNvSpPr>
            <a:spLocks noGrp="1" noChangeArrowheads="1"/>
          </p:cNvSpPr>
          <p:nvPr>
            <p:ph type="sldNum" sz="quarter" idx="12"/>
          </p:nvPr>
        </p:nvSpPr>
        <p:spPr/>
        <p:txBody>
          <a:bodyPr/>
          <a:lstStyle>
            <a:lvl1pPr eaLnBrk="0" hangingPunct="0">
              <a:defRPr kumimoji="0"/>
            </a:lvl1pPr>
          </a:lstStyle>
          <a:p>
            <a:pPr>
              <a:defRPr/>
            </a:pPr>
            <a:fld id="{13CF8547-0BA7-4E58-AE88-7C250C61AA17}" type="slidenum">
              <a:rPr lang="en-US" altLang="ja-JP"/>
              <a:pPr>
                <a:defRPr/>
              </a:pPr>
              <a:t>‹#›</a:t>
            </a:fld>
            <a:endParaRPr lang="en-US" altLang="ja-JP"/>
          </a:p>
        </p:txBody>
      </p:sp>
    </p:spTree>
    <p:extLst>
      <p:ext uri="{BB962C8B-B14F-4D97-AF65-F5344CB8AC3E}">
        <p14:creationId xmlns:p14="http://schemas.microsoft.com/office/powerpoint/2010/main" val="1982537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0" y="2311400"/>
            <a:ext cx="3009900"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505200" y="2311400"/>
            <a:ext cx="3009900" cy="6537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D7E3A8C6-68ED-4EDB-AFCF-7C8199D22E6A}"/>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6" name="Rectangle 5">
            <a:extLst>
              <a:ext uri="{FF2B5EF4-FFF2-40B4-BE49-F238E27FC236}">
                <a16:creationId xmlns:a16="http://schemas.microsoft.com/office/drawing/2014/main" id="{D3D3363B-64F4-4FC3-8CC4-688325A927B3}"/>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7" name="Rectangle 6">
            <a:extLst>
              <a:ext uri="{FF2B5EF4-FFF2-40B4-BE49-F238E27FC236}">
                <a16:creationId xmlns:a16="http://schemas.microsoft.com/office/drawing/2014/main" id="{7EA8FFA9-9455-4F38-946C-E7D70078AA84}"/>
              </a:ext>
            </a:extLst>
          </p:cNvPr>
          <p:cNvSpPr>
            <a:spLocks noGrp="1" noChangeArrowheads="1"/>
          </p:cNvSpPr>
          <p:nvPr>
            <p:ph type="sldNum" sz="quarter" idx="12"/>
          </p:nvPr>
        </p:nvSpPr>
        <p:spPr/>
        <p:txBody>
          <a:bodyPr/>
          <a:lstStyle>
            <a:lvl1pPr eaLnBrk="0" hangingPunct="0">
              <a:defRPr kumimoji="0"/>
            </a:lvl1pPr>
          </a:lstStyle>
          <a:p>
            <a:pPr>
              <a:defRPr/>
            </a:pPr>
            <a:fld id="{B5165060-9D35-472D-B2FA-6643D7BF5116}" type="slidenum">
              <a:rPr lang="en-US" altLang="ja-JP"/>
              <a:pPr>
                <a:defRPr/>
              </a:pPr>
              <a:t>‹#›</a:t>
            </a:fld>
            <a:endParaRPr lang="en-US" altLang="ja-JP"/>
          </a:p>
        </p:txBody>
      </p:sp>
    </p:spTree>
    <p:extLst>
      <p:ext uri="{BB962C8B-B14F-4D97-AF65-F5344CB8AC3E}">
        <p14:creationId xmlns:p14="http://schemas.microsoft.com/office/powerpoint/2010/main" val="1451567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0" y="2217738"/>
            <a:ext cx="3030538"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0" y="3141663"/>
            <a:ext cx="3030538"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4563" y="2217738"/>
            <a:ext cx="3030537"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4563" y="3141663"/>
            <a:ext cx="3030537"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BEB51083-AA80-4153-A313-9BE122D11645}"/>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8" name="Rectangle 5">
            <a:extLst>
              <a:ext uri="{FF2B5EF4-FFF2-40B4-BE49-F238E27FC236}">
                <a16:creationId xmlns:a16="http://schemas.microsoft.com/office/drawing/2014/main" id="{B220D062-D38F-4C8F-B71D-CC38912D3B90}"/>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9" name="Rectangle 6">
            <a:extLst>
              <a:ext uri="{FF2B5EF4-FFF2-40B4-BE49-F238E27FC236}">
                <a16:creationId xmlns:a16="http://schemas.microsoft.com/office/drawing/2014/main" id="{369CA413-C7A3-4D61-8933-67683487F657}"/>
              </a:ext>
            </a:extLst>
          </p:cNvPr>
          <p:cNvSpPr>
            <a:spLocks noGrp="1" noChangeArrowheads="1"/>
          </p:cNvSpPr>
          <p:nvPr>
            <p:ph type="sldNum" sz="quarter" idx="12"/>
          </p:nvPr>
        </p:nvSpPr>
        <p:spPr/>
        <p:txBody>
          <a:bodyPr/>
          <a:lstStyle>
            <a:lvl1pPr eaLnBrk="0" hangingPunct="0">
              <a:defRPr kumimoji="0"/>
            </a:lvl1pPr>
          </a:lstStyle>
          <a:p>
            <a:pPr>
              <a:defRPr/>
            </a:pPr>
            <a:fld id="{464283EF-1759-4884-8ADD-D6DA47908476}" type="slidenum">
              <a:rPr lang="en-US" altLang="ja-JP"/>
              <a:pPr>
                <a:defRPr/>
              </a:pPr>
              <a:t>‹#›</a:t>
            </a:fld>
            <a:endParaRPr lang="en-US" altLang="ja-JP"/>
          </a:p>
        </p:txBody>
      </p:sp>
    </p:spTree>
    <p:extLst>
      <p:ext uri="{BB962C8B-B14F-4D97-AF65-F5344CB8AC3E}">
        <p14:creationId xmlns:p14="http://schemas.microsoft.com/office/powerpoint/2010/main" val="940309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DCE70A35-9AD6-4776-AA3E-AF97A1655FEE}"/>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4" name="Rectangle 5">
            <a:extLst>
              <a:ext uri="{FF2B5EF4-FFF2-40B4-BE49-F238E27FC236}">
                <a16:creationId xmlns:a16="http://schemas.microsoft.com/office/drawing/2014/main" id="{2977DD03-F9C7-438F-A1AA-4F0DF2E5BCE3}"/>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5" name="Rectangle 6">
            <a:extLst>
              <a:ext uri="{FF2B5EF4-FFF2-40B4-BE49-F238E27FC236}">
                <a16:creationId xmlns:a16="http://schemas.microsoft.com/office/drawing/2014/main" id="{C41CFB69-1F0E-4328-B438-87F1A701820C}"/>
              </a:ext>
            </a:extLst>
          </p:cNvPr>
          <p:cNvSpPr>
            <a:spLocks noGrp="1" noChangeArrowheads="1"/>
          </p:cNvSpPr>
          <p:nvPr>
            <p:ph type="sldNum" sz="quarter" idx="12"/>
          </p:nvPr>
        </p:nvSpPr>
        <p:spPr/>
        <p:txBody>
          <a:bodyPr/>
          <a:lstStyle>
            <a:lvl1pPr eaLnBrk="0" hangingPunct="0">
              <a:defRPr kumimoji="0"/>
            </a:lvl1pPr>
          </a:lstStyle>
          <a:p>
            <a:pPr>
              <a:defRPr/>
            </a:pPr>
            <a:fld id="{2D5B92C4-16C0-4E1E-80B1-348656F33337}" type="slidenum">
              <a:rPr lang="en-US" altLang="ja-JP"/>
              <a:pPr>
                <a:defRPr/>
              </a:pPr>
              <a:t>‹#›</a:t>
            </a:fld>
            <a:endParaRPr lang="en-US" altLang="ja-JP"/>
          </a:p>
        </p:txBody>
      </p:sp>
    </p:spTree>
    <p:extLst>
      <p:ext uri="{BB962C8B-B14F-4D97-AF65-F5344CB8AC3E}">
        <p14:creationId xmlns:p14="http://schemas.microsoft.com/office/powerpoint/2010/main" val="2126230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CC8B4B3-A9E3-4E85-8C94-5CBAC02EBBD8}"/>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3" name="Rectangle 5">
            <a:extLst>
              <a:ext uri="{FF2B5EF4-FFF2-40B4-BE49-F238E27FC236}">
                <a16:creationId xmlns:a16="http://schemas.microsoft.com/office/drawing/2014/main" id="{3CCC0CBC-ED42-4BD6-9EBA-B5E3B60D4A33}"/>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4" name="Rectangle 6">
            <a:extLst>
              <a:ext uri="{FF2B5EF4-FFF2-40B4-BE49-F238E27FC236}">
                <a16:creationId xmlns:a16="http://schemas.microsoft.com/office/drawing/2014/main" id="{4F80FF79-9406-45BF-97C7-14BFC2C02EBD}"/>
              </a:ext>
            </a:extLst>
          </p:cNvPr>
          <p:cNvSpPr>
            <a:spLocks noGrp="1" noChangeArrowheads="1"/>
          </p:cNvSpPr>
          <p:nvPr>
            <p:ph type="sldNum" sz="quarter" idx="12"/>
          </p:nvPr>
        </p:nvSpPr>
        <p:spPr/>
        <p:txBody>
          <a:bodyPr/>
          <a:lstStyle>
            <a:lvl1pPr eaLnBrk="0" hangingPunct="0">
              <a:defRPr kumimoji="0"/>
            </a:lvl1pPr>
          </a:lstStyle>
          <a:p>
            <a:pPr>
              <a:defRPr/>
            </a:pPr>
            <a:fld id="{B4C76783-8AD7-4A4A-93FF-443D655AA3D2}" type="slidenum">
              <a:rPr lang="en-US" altLang="ja-JP"/>
              <a:pPr>
                <a:defRPr/>
              </a:pPr>
              <a:t>‹#›</a:t>
            </a:fld>
            <a:endParaRPr lang="en-US" altLang="ja-JP"/>
          </a:p>
        </p:txBody>
      </p:sp>
    </p:spTree>
    <p:extLst>
      <p:ext uri="{BB962C8B-B14F-4D97-AF65-F5344CB8AC3E}">
        <p14:creationId xmlns:p14="http://schemas.microsoft.com/office/powerpoint/2010/main" val="336114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3700"/>
            <a:ext cx="2255838" cy="1679575"/>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88" y="393700"/>
            <a:ext cx="3833812" cy="8455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0" y="2073275"/>
            <a:ext cx="2255838" cy="67754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2DE60585-E071-49FA-AD79-3C3FA2DBDCDF}"/>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6" name="Rectangle 5">
            <a:extLst>
              <a:ext uri="{FF2B5EF4-FFF2-40B4-BE49-F238E27FC236}">
                <a16:creationId xmlns:a16="http://schemas.microsoft.com/office/drawing/2014/main" id="{9FA3E0F9-B2F9-46A4-992D-87354CE1B40D}"/>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7" name="Rectangle 6">
            <a:extLst>
              <a:ext uri="{FF2B5EF4-FFF2-40B4-BE49-F238E27FC236}">
                <a16:creationId xmlns:a16="http://schemas.microsoft.com/office/drawing/2014/main" id="{E14683BB-3377-41FE-80D7-D4F450FD20D4}"/>
              </a:ext>
            </a:extLst>
          </p:cNvPr>
          <p:cNvSpPr>
            <a:spLocks noGrp="1" noChangeArrowheads="1"/>
          </p:cNvSpPr>
          <p:nvPr>
            <p:ph type="sldNum" sz="quarter" idx="12"/>
          </p:nvPr>
        </p:nvSpPr>
        <p:spPr/>
        <p:txBody>
          <a:bodyPr/>
          <a:lstStyle>
            <a:lvl1pPr eaLnBrk="0" hangingPunct="0">
              <a:defRPr kumimoji="0"/>
            </a:lvl1pPr>
          </a:lstStyle>
          <a:p>
            <a:pPr>
              <a:defRPr/>
            </a:pPr>
            <a:fld id="{C6C601E2-29FF-4981-B6AA-5FD9B79765B1}" type="slidenum">
              <a:rPr lang="en-US" altLang="ja-JP"/>
              <a:pPr>
                <a:defRPr/>
              </a:pPr>
              <a:t>‹#›</a:t>
            </a:fld>
            <a:endParaRPr lang="en-US" altLang="ja-JP"/>
          </a:p>
        </p:txBody>
      </p:sp>
    </p:spTree>
    <p:extLst>
      <p:ext uri="{BB962C8B-B14F-4D97-AF65-F5344CB8AC3E}">
        <p14:creationId xmlns:p14="http://schemas.microsoft.com/office/powerpoint/2010/main" val="74855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934200"/>
            <a:ext cx="4114800" cy="819150"/>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613" y="885825"/>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613" y="7753350"/>
            <a:ext cx="4114800" cy="11620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231FE26F-2DED-44A7-A58D-AC64B57DDF4E}"/>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6" name="Rectangle 5">
            <a:extLst>
              <a:ext uri="{FF2B5EF4-FFF2-40B4-BE49-F238E27FC236}">
                <a16:creationId xmlns:a16="http://schemas.microsoft.com/office/drawing/2014/main" id="{22F4D826-FB7B-4F12-A161-3C898144FC8C}"/>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7" name="Rectangle 6">
            <a:extLst>
              <a:ext uri="{FF2B5EF4-FFF2-40B4-BE49-F238E27FC236}">
                <a16:creationId xmlns:a16="http://schemas.microsoft.com/office/drawing/2014/main" id="{5EF38206-7B51-4066-A3FF-41669BD56E1A}"/>
              </a:ext>
            </a:extLst>
          </p:cNvPr>
          <p:cNvSpPr>
            <a:spLocks noGrp="1" noChangeArrowheads="1"/>
          </p:cNvSpPr>
          <p:nvPr>
            <p:ph type="sldNum" sz="quarter" idx="12"/>
          </p:nvPr>
        </p:nvSpPr>
        <p:spPr/>
        <p:txBody>
          <a:bodyPr/>
          <a:lstStyle>
            <a:lvl1pPr eaLnBrk="0" hangingPunct="0">
              <a:defRPr kumimoji="0"/>
            </a:lvl1pPr>
          </a:lstStyle>
          <a:p>
            <a:pPr>
              <a:defRPr/>
            </a:pPr>
            <a:fld id="{4192C8DB-373A-458D-A915-E50465ECFAE1}" type="slidenum">
              <a:rPr lang="en-US" altLang="ja-JP"/>
              <a:pPr>
                <a:defRPr/>
              </a:pPr>
              <a:t>‹#›</a:t>
            </a:fld>
            <a:endParaRPr lang="en-US" altLang="ja-JP"/>
          </a:p>
        </p:txBody>
      </p:sp>
    </p:spTree>
    <p:extLst>
      <p:ext uri="{BB962C8B-B14F-4D97-AF65-F5344CB8AC3E}">
        <p14:creationId xmlns:p14="http://schemas.microsoft.com/office/powerpoint/2010/main" val="1833313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A4062FDF-1DD7-4AAB-8E81-5CB8776E30D7}"/>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5" name="Rectangle 5">
            <a:extLst>
              <a:ext uri="{FF2B5EF4-FFF2-40B4-BE49-F238E27FC236}">
                <a16:creationId xmlns:a16="http://schemas.microsoft.com/office/drawing/2014/main" id="{1B67EFAD-1311-4C49-8642-5AC269BA9FA8}"/>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6" name="Rectangle 6">
            <a:extLst>
              <a:ext uri="{FF2B5EF4-FFF2-40B4-BE49-F238E27FC236}">
                <a16:creationId xmlns:a16="http://schemas.microsoft.com/office/drawing/2014/main" id="{B8E7A8B9-07E7-482F-9244-AF8FA03F1B3F}"/>
              </a:ext>
            </a:extLst>
          </p:cNvPr>
          <p:cNvSpPr>
            <a:spLocks noGrp="1" noChangeArrowheads="1"/>
          </p:cNvSpPr>
          <p:nvPr>
            <p:ph type="sldNum" sz="quarter" idx="12"/>
          </p:nvPr>
        </p:nvSpPr>
        <p:spPr/>
        <p:txBody>
          <a:bodyPr/>
          <a:lstStyle>
            <a:lvl1pPr eaLnBrk="0" hangingPunct="0">
              <a:defRPr kumimoji="0"/>
            </a:lvl1pPr>
          </a:lstStyle>
          <a:p>
            <a:pPr>
              <a:defRPr/>
            </a:pPr>
            <a:fld id="{4E3310C6-1B03-4AAB-85F6-120C6E23E9D6}" type="slidenum">
              <a:rPr lang="en-US" altLang="ja-JP"/>
              <a:pPr>
                <a:defRPr/>
              </a:pPr>
              <a:t>‹#›</a:t>
            </a:fld>
            <a:endParaRPr lang="en-US" altLang="ja-JP"/>
          </a:p>
        </p:txBody>
      </p:sp>
    </p:spTree>
    <p:extLst>
      <p:ext uri="{BB962C8B-B14F-4D97-AF65-F5344CB8AC3E}">
        <p14:creationId xmlns:p14="http://schemas.microsoft.com/office/powerpoint/2010/main" val="2588430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875"/>
            <a:ext cx="1543050" cy="845185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342900" y="396875"/>
            <a:ext cx="4476750" cy="84518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B3EBF1FC-37C7-42F8-BB93-1AEAF6AD21FC}"/>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5" name="Rectangle 5">
            <a:extLst>
              <a:ext uri="{FF2B5EF4-FFF2-40B4-BE49-F238E27FC236}">
                <a16:creationId xmlns:a16="http://schemas.microsoft.com/office/drawing/2014/main" id="{58DD2160-230C-4DEF-8632-6017FDFE2B47}"/>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6" name="Rectangle 6">
            <a:extLst>
              <a:ext uri="{FF2B5EF4-FFF2-40B4-BE49-F238E27FC236}">
                <a16:creationId xmlns:a16="http://schemas.microsoft.com/office/drawing/2014/main" id="{251F1C31-6F54-49AF-81EE-BA42B1A51909}"/>
              </a:ext>
            </a:extLst>
          </p:cNvPr>
          <p:cNvSpPr>
            <a:spLocks noGrp="1" noChangeArrowheads="1"/>
          </p:cNvSpPr>
          <p:nvPr>
            <p:ph type="sldNum" sz="quarter" idx="12"/>
          </p:nvPr>
        </p:nvSpPr>
        <p:spPr/>
        <p:txBody>
          <a:bodyPr/>
          <a:lstStyle>
            <a:lvl1pPr eaLnBrk="0" hangingPunct="0">
              <a:defRPr kumimoji="0"/>
            </a:lvl1pPr>
          </a:lstStyle>
          <a:p>
            <a:pPr>
              <a:defRPr/>
            </a:pPr>
            <a:fld id="{C43A046C-AE4B-43CD-8CFF-197F0A316996}" type="slidenum">
              <a:rPr lang="en-US" altLang="ja-JP"/>
              <a:pPr>
                <a:defRPr/>
              </a:pPr>
              <a:t>‹#›</a:t>
            </a:fld>
            <a:endParaRPr lang="en-US" altLang="ja-JP"/>
          </a:p>
        </p:txBody>
      </p:sp>
    </p:spTree>
    <p:extLst>
      <p:ext uri="{BB962C8B-B14F-4D97-AF65-F5344CB8AC3E}">
        <p14:creationId xmlns:p14="http://schemas.microsoft.com/office/powerpoint/2010/main" val="2865823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96875"/>
            <a:ext cx="6172200" cy="845185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a:extLst>
              <a:ext uri="{FF2B5EF4-FFF2-40B4-BE49-F238E27FC236}">
                <a16:creationId xmlns:a16="http://schemas.microsoft.com/office/drawing/2014/main" id="{B7750BC3-CD7A-4C46-936E-7D424D4A1E43}"/>
              </a:ext>
            </a:extLst>
          </p:cNvPr>
          <p:cNvSpPr>
            <a:spLocks noGrp="1" noChangeArrowheads="1"/>
          </p:cNvSpPr>
          <p:nvPr>
            <p:ph type="dt" sz="half" idx="10"/>
          </p:nvPr>
        </p:nvSpPr>
        <p:spPr/>
        <p:txBody>
          <a:bodyPr/>
          <a:lstStyle>
            <a:lvl1pPr eaLnBrk="0" hangingPunct="0">
              <a:defRPr kumimoji="0"/>
            </a:lvl1pPr>
          </a:lstStyle>
          <a:p>
            <a:pPr>
              <a:defRPr/>
            </a:pPr>
            <a:endParaRPr lang="en-US" altLang="ja-JP"/>
          </a:p>
        </p:txBody>
      </p:sp>
      <p:sp>
        <p:nvSpPr>
          <p:cNvPr id="4" name="Rectangle 5">
            <a:extLst>
              <a:ext uri="{FF2B5EF4-FFF2-40B4-BE49-F238E27FC236}">
                <a16:creationId xmlns:a16="http://schemas.microsoft.com/office/drawing/2014/main" id="{EB797701-C504-4049-AD2D-00ADC2EB0E86}"/>
              </a:ext>
            </a:extLst>
          </p:cNvPr>
          <p:cNvSpPr>
            <a:spLocks noGrp="1" noChangeArrowheads="1"/>
          </p:cNvSpPr>
          <p:nvPr>
            <p:ph type="ftr" sz="quarter" idx="11"/>
          </p:nvPr>
        </p:nvSpPr>
        <p:spPr/>
        <p:txBody>
          <a:bodyPr/>
          <a:lstStyle>
            <a:lvl1pPr eaLnBrk="0" hangingPunct="0">
              <a:defRPr kumimoji="0"/>
            </a:lvl1pPr>
          </a:lstStyle>
          <a:p>
            <a:pPr>
              <a:defRPr/>
            </a:pPr>
            <a:endParaRPr lang="en-US" altLang="ja-JP"/>
          </a:p>
        </p:txBody>
      </p:sp>
      <p:sp>
        <p:nvSpPr>
          <p:cNvPr id="5" name="Rectangle 6">
            <a:extLst>
              <a:ext uri="{FF2B5EF4-FFF2-40B4-BE49-F238E27FC236}">
                <a16:creationId xmlns:a16="http://schemas.microsoft.com/office/drawing/2014/main" id="{4A1E4F5D-B095-491C-92B7-EDB18BB0E49B}"/>
              </a:ext>
            </a:extLst>
          </p:cNvPr>
          <p:cNvSpPr>
            <a:spLocks noGrp="1" noChangeArrowheads="1"/>
          </p:cNvSpPr>
          <p:nvPr>
            <p:ph type="sldNum" sz="quarter" idx="12"/>
          </p:nvPr>
        </p:nvSpPr>
        <p:spPr/>
        <p:txBody>
          <a:bodyPr/>
          <a:lstStyle>
            <a:lvl1pPr eaLnBrk="0" hangingPunct="0">
              <a:defRPr kumimoji="0"/>
            </a:lvl1pPr>
          </a:lstStyle>
          <a:p>
            <a:pPr>
              <a:defRPr/>
            </a:pPr>
            <a:fld id="{38ABEB1F-E523-4AFF-996C-3D0DC0311974}" type="slidenum">
              <a:rPr lang="en-US" altLang="ja-JP"/>
              <a:pPr>
                <a:defRPr/>
              </a:pPr>
              <a:t>‹#›</a:t>
            </a:fld>
            <a:endParaRPr lang="en-US" altLang="ja-JP"/>
          </a:p>
        </p:txBody>
      </p:sp>
    </p:spTree>
    <p:extLst>
      <p:ext uri="{BB962C8B-B14F-4D97-AF65-F5344CB8AC3E}">
        <p14:creationId xmlns:p14="http://schemas.microsoft.com/office/powerpoint/2010/main" val="3039929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42900" y="396875"/>
            <a:ext cx="61722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1" name="Rectangle 3"/>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75108" name="Rectangle 4">
            <a:extLst>
              <a:ext uri="{FF2B5EF4-FFF2-40B4-BE49-F238E27FC236}">
                <a16:creationId xmlns:a16="http://schemas.microsoft.com/office/drawing/2014/main" id="{86141D65-90DF-443E-BF95-42176ED768FB}"/>
              </a:ext>
            </a:extLst>
          </p:cNvPr>
          <p:cNvSpPr>
            <a:spLocks noGrp="1" noChangeArrowheads="1"/>
          </p:cNvSpPr>
          <p:nvPr>
            <p:ph type="dt" sz="half" idx="2"/>
          </p:nvPr>
        </p:nvSpPr>
        <p:spPr bwMode="auto">
          <a:xfrm>
            <a:off x="342900" y="9020175"/>
            <a:ext cx="1600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400">
                <a:solidFill>
                  <a:srgbClr val="000000"/>
                </a:solidFill>
                <a:latin typeface="Arial" charset="0"/>
              </a:defRPr>
            </a:lvl1pPr>
          </a:lstStyle>
          <a:p>
            <a:pPr>
              <a:defRPr/>
            </a:pPr>
            <a:endParaRPr lang="en-US" altLang="ja-JP"/>
          </a:p>
        </p:txBody>
      </p:sp>
      <p:sp>
        <p:nvSpPr>
          <p:cNvPr id="175109" name="Rectangle 5">
            <a:extLst>
              <a:ext uri="{FF2B5EF4-FFF2-40B4-BE49-F238E27FC236}">
                <a16:creationId xmlns:a16="http://schemas.microsoft.com/office/drawing/2014/main" id="{D6023E0E-A7E3-43E8-A40A-AEB1E822C15F}"/>
              </a:ext>
            </a:extLst>
          </p:cNvPr>
          <p:cNvSpPr>
            <a:spLocks noGrp="1" noChangeArrowheads="1"/>
          </p:cNvSpPr>
          <p:nvPr>
            <p:ph type="ftr" sz="quarter" idx="3"/>
          </p:nvPr>
        </p:nvSpPr>
        <p:spPr bwMode="auto">
          <a:xfrm>
            <a:off x="2343150" y="9020175"/>
            <a:ext cx="21717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1" sz="1400">
                <a:solidFill>
                  <a:srgbClr val="000000"/>
                </a:solidFill>
                <a:latin typeface="Arial" charset="0"/>
              </a:defRPr>
            </a:lvl1pPr>
          </a:lstStyle>
          <a:p>
            <a:pPr>
              <a:defRPr/>
            </a:pPr>
            <a:endParaRPr lang="en-US" altLang="ja-JP"/>
          </a:p>
        </p:txBody>
      </p:sp>
      <p:sp>
        <p:nvSpPr>
          <p:cNvPr id="175110" name="Rectangle 6">
            <a:extLst>
              <a:ext uri="{FF2B5EF4-FFF2-40B4-BE49-F238E27FC236}">
                <a16:creationId xmlns:a16="http://schemas.microsoft.com/office/drawing/2014/main" id="{0DEFBB61-AC76-4AED-AC1D-9CC6BFC6C38B}"/>
              </a:ext>
            </a:extLst>
          </p:cNvPr>
          <p:cNvSpPr>
            <a:spLocks noGrp="1" noChangeArrowheads="1"/>
          </p:cNvSpPr>
          <p:nvPr>
            <p:ph type="sldNum" sz="quarter" idx="4"/>
          </p:nvPr>
        </p:nvSpPr>
        <p:spPr bwMode="auto">
          <a:xfrm>
            <a:off x="4914900" y="9020175"/>
            <a:ext cx="1600200"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7CA52D21-6438-49D7-BC1D-21A2C9218DEC}"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6604" r:id="rId1"/>
    <p:sldLayoutId id="2147486605" r:id="rId2"/>
    <p:sldLayoutId id="2147486606" r:id="rId3"/>
    <p:sldLayoutId id="2147486607" r:id="rId4"/>
    <p:sldLayoutId id="2147486608" r:id="rId5"/>
    <p:sldLayoutId id="2147486609" r:id="rId6"/>
    <p:sldLayoutId id="2147486610" r:id="rId7"/>
    <p:sldLayoutId id="2147486611" r:id="rId8"/>
    <p:sldLayoutId id="2147486612" r:id="rId9"/>
    <p:sldLayoutId id="2147486613" r:id="rId10"/>
    <p:sldLayoutId id="2147486614" r:id="rId11"/>
    <p:sldLayoutId id="2147486615" r:id="rId12"/>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Takeshi_Ueshimo@pref.hyogo.lg.jp" TargetMode="External"/><Relationship Id="rId7" Type="http://schemas.openxmlformats.org/officeDocument/2006/relationships/hyperlink" Target="mailto:Youko_Yano@pref.hyogo.lg.jp"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Masako_Yamamoto01@pref.hyogo.lg.jp" TargetMode="External"/><Relationship Id="rId5" Type="http://schemas.openxmlformats.org/officeDocument/2006/relationships/hyperlink" Target="mailto:Yuriko_Yamauchi@pref.hyogo.lg.jp" TargetMode="External"/><Relationship Id="rId4" Type="http://schemas.openxmlformats.org/officeDocument/2006/relationships/hyperlink" Target="mailto:Kaori_Tsurutani@pref.hyogo.lg.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AFB28AD-82AB-FFBE-E651-9CCE0C7BB9E7}"/>
              </a:ext>
            </a:extLst>
          </p:cNvPr>
          <p:cNvSpPr txBox="1"/>
          <p:nvPr/>
        </p:nvSpPr>
        <p:spPr>
          <a:xfrm>
            <a:off x="1469833" y="1133364"/>
            <a:ext cx="1824038" cy="461665"/>
          </a:xfrm>
          <a:prstGeom prst="rect">
            <a:avLst/>
          </a:prstGeom>
          <a:noFill/>
        </p:spPr>
        <p:txBody>
          <a:bodyPr wrap="square" rtlCol="0">
            <a:spAutoFit/>
          </a:bodyPr>
          <a:lstStyle/>
          <a:p>
            <a:pPr algn="dist"/>
            <a:r>
              <a:rPr kumimoji="1" lang="ja-JP" altLang="en-US" sz="2400" b="1" dirty="0">
                <a:solidFill>
                  <a:srgbClr val="227AAD"/>
                </a:solidFill>
                <a:latin typeface="BIZ UDPゴシック" panose="020B0400000000000000" pitchFamily="50" charset="-128"/>
                <a:ea typeface="BIZ UDPゴシック" panose="020B0400000000000000" pitchFamily="50" charset="-128"/>
              </a:rPr>
              <a:t>令和</a:t>
            </a:r>
            <a:r>
              <a:rPr lang="ja-JP" altLang="en-US" sz="2400" b="1" dirty="0">
                <a:solidFill>
                  <a:srgbClr val="227AAD"/>
                </a:solidFill>
                <a:latin typeface="BIZ UDPゴシック" panose="020B0400000000000000" pitchFamily="50" charset="-128"/>
                <a:ea typeface="BIZ UDPゴシック" panose="020B0400000000000000" pitchFamily="50" charset="-128"/>
              </a:rPr>
              <a:t>９</a:t>
            </a:r>
            <a:r>
              <a:rPr kumimoji="1" lang="ja-JP" altLang="en-US" sz="2400" b="1" dirty="0">
                <a:solidFill>
                  <a:srgbClr val="227AAD"/>
                </a:solidFill>
                <a:latin typeface="BIZ UDPゴシック" panose="020B0400000000000000" pitchFamily="50" charset="-128"/>
                <a:ea typeface="BIZ UDPゴシック" panose="020B0400000000000000" pitchFamily="50" charset="-128"/>
              </a:rPr>
              <a:t>年度</a:t>
            </a:r>
          </a:p>
        </p:txBody>
      </p:sp>
      <p:sp>
        <p:nvSpPr>
          <p:cNvPr id="7" name="テキスト ボックス 6">
            <a:extLst>
              <a:ext uri="{FF2B5EF4-FFF2-40B4-BE49-F238E27FC236}">
                <a16:creationId xmlns:a16="http://schemas.microsoft.com/office/drawing/2014/main" id="{88841E9D-21DF-B1B0-60F5-96A32E2668BE}"/>
              </a:ext>
            </a:extLst>
          </p:cNvPr>
          <p:cNvSpPr txBox="1"/>
          <p:nvPr/>
        </p:nvSpPr>
        <p:spPr>
          <a:xfrm>
            <a:off x="1469833" y="1596505"/>
            <a:ext cx="2174557" cy="461665"/>
          </a:xfrm>
          <a:prstGeom prst="rect">
            <a:avLst/>
          </a:prstGeom>
          <a:noFill/>
        </p:spPr>
        <p:txBody>
          <a:bodyPr wrap="square" rtlCol="0">
            <a:spAutoFit/>
          </a:bodyPr>
          <a:lstStyle/>
          <a:p>
            <a:pPr algn="dist"/>
            <a:r>
              <a:rPr kumimoji="1" lang="ja-JP" altLang="en-US" sz="2400" b="1" dirty="0">
                <a:solidFill>
                  <a:srgbClr val="227AAD"/>
                </a:solidFill>
                <a:latin typeface="BIZ UDPゴシック" panose="020B0400000000000000" pitchFamily="50" charset="-128"/>
                <a:ea typeface="BIZ UDPゴシック" panose="020B0400000000000000" pitchFamily="50" charset="-128"/>
              </a:rPr>
              <a:t>兵庫県立病院</a:t>
            </a:r>
          </a:p>
        </p:txBody>
      </p:sp>
      <p:sp>
        <p:nvSpPr>
          <p:cNvPr id="8" name="テキスト ボックス 7">
            <a:extLst>
              <a:ext uri="{FF2B5EF4-FFF2-40B4-BE49-F238E27FC236}">
                <a16:creationId xmlns:a16="http://schemas.microsoft.com/office/drawing/2014/main" id="{3013E238-1EB4-EDD7-8257-4B161F803C63}"/>
              </a:ext>
            </a:extLst>
          </p:cNvPr>
          <p:cNvSpPr txBox="1"/>
          <p:nvPr/>
        </p:nvSpPr>
        <p:spPr>
          <a:xfrm>
            <a:off x="1469833" y="2055218"/>
            <a:ext cx="4465638" cy="461665"/>
          </a:xfrm>
          <a:prstGeom prst="rect">
            <a:avLst/>
          </a:prstGeom>
          <a:noFill/>
        </p:spPr>
        <p:txBody>
          <a:bodyPr wrap="square" rtlCol="0">
            <a:spAutoFit/>
          </a:bodyPr>
          <a:lstStyle/>
          <a:p>
            <a:pPr algn="dist"/>
            <a:r>
              <a:rPr kumimoji="1" lang="ja-JP" altLang="en-US" sz="2400" b="1" dirty="0">
                <a:solidFill>
                  <a:srgbClr val="227AAD"/>
                </a:solidFill>
                <a:latin typeface="BIZ UDPゴシック" panose="020B0400000000000000" pitchFamily="50" charset="-128"/>
                <a:ea typeface="BIZ UDPゴシック" panose="020B0400000000000000" pitchFamily="50" charset="-128"/>
              </a:rPr>
              <a:t>臨床検査技師レジデント募集</a:t>
            </a:r>
          </a:p>
        </p:txBody>
      </p:sp>
      <p:sp>
        <p:nvSpPr>
          <p:cNvPr id="9" name="テキスト ボックス 8">
            <a:extLst>
              <a:ext uri="{FF2B5EF4-FFF2-40B4-BE49-F238E27FC236}">
                <a16:creationId xmlns:a16="http://schemas.microsoft.com/office/drawing/2014/main" id="{67F43CA8-730F-1092-1F83-556E31ADDCA7}"/>
              </a:ext>
            </a:extLst>
          </p:cNvPr>
          <p:cNvSpPr txBox="1"/>
          <p:nvPr/>
        </p:nvSpPr>
        <p:spPr>
          <a:xfrm>
            <a:off x="1559560" y="715328"/>
            <a:ext cx="1229360" cy="276999"/>
          </a:xfrm>
          <a:prstGeom prst="rect">
            <a:avLst/>
          </a:prstGeom>
          <a:solidFill>
            <a:srgbClr val="227AAD"/>
          </a:solidFill>
        </p:spPr>
        <p:txBody>
          <a:bodyPr wrap="square" rtlCol="0">
            <a:spAutoFit/>
          </a:bodyPr>
          <a:lstStyle/>
          <a:p>
            <a:pPr algn="dist"/>
            <a:r>
              <a:rPr kumimoji="1" lang="ja-JP" altLang="en-US" sz="1200" b="1" dirty="0">
                <a:solidFill>
                  <a:schemeClr val="bg1"/>
                </a:solidFill>
                <a:latin typeface="BIZ UDPゴシック" panose="020B0400000000000000" pitchFamily="50" charset="-128"/>
                <a:ea typeface="BIZ UDPゴシック" panose="020B0400000000000000" pitchFamily="50" charset="-128"/>
              </a:rPr>
              <a:t>臨床検査技師</a:t>
            </a:r>
          </a:p>
        </p:txBody>
      </p:sp>
      <p:sp>
        <p:nvSpPr>
          <p:cNvPr id="10" name="テキスト ボックス 9">
            <a:extLst>
              <a:ext uri="{FF2B5EF4-FFF2-40B4-BE49-F238E27FC236}">
                <a16:creationId xmlns:a16="http://schemas.microsoft.com/office/drawing/2014/main" id="{3EE91050-C4E6-AC92-B967-8AF2FD46462B}"/>
              </a:ext>
            </a:extLst>
          </p:cNvPr>
          <p:cNvSpPr txBox="1"/>
          <p:nvPr/>
        </p:nvSpPr>
        <p:spPr>
          <a:xfrm>
            <a:off x="1599882" y="3010258"/>
            <a:ext cx="2519998" cy="338554"/>
          </a:xfrm>
          <a:prstGeom prst="rect">
            <a:avLst/>
          </a:prstGeom>
          <a:noFill/>
        </p:spPr>
        <p:txBody>
          <a:bodyPr wrap="square" rtlCol="0">
            <a:spAutoFit/>
          </a:bodyPr>
          <a:lstStyle/>
          <a:p>
            <a:pPr algn="dist"/>
            <a:r>
              <a:rPr kumimoji="1" lang="ja-JP" altLang="en-US" sz="1600" b="1" dirty="0">
                <a:solidFill>
                  <a:srgbClr val="227AAD"/>
                </a:solidFill>
                <a:latin typeface="BIZ UDPゴシック" panose="020B0400000000000000" pitchFamily="50" charset="-128"/>
                <a:ea typeface="BIZ UDPゴシック" panose="020B0400000000000000" pitchFamily="50" charset="-128"/>
              </a:rPr>
              <a:t>県立病院で実務経験を</a:t>
            </a:r>
          </a:p>
        </p:txBody>
      </p:sp>
      <p:sp>
        <p:nvSpPr>
          <p:cNvPr id="12" name="テキスト ボックス 11">
            <a:extLst>
              <a:ext uri="{FF2B5EF4-FFF2-40B4-BE49-F238E27FC236}">
                <a16:creationId xmlns:a16="http://schemas.microsoft.com/office/drawing/2014/main" id="{E2DD85EC-2BD6-664B-81E6-FB9036841F21}"/>
              </a:ext>
            </a:extLst>
          </p:cNvPr>
          <p:cNvSpPr txBox="1"/>
          <p:nvPr/>
        </p:nvSpPr>
        <p:spPr>
          <a:xfrm>
            <a:off x="1469833" y="3703162"/>
            <a:ext cx="3749358" cy="400110"/>
          </a:xfrm>
          <a:prstGeom prst="rect">
            <a:avLst/>
          </a:prstGeom>
          <a:noFill/>
        </p:spPr>
        <p:txBody>
          <a:bodyPr wrap="square" rtlCol="0">
            <a:spAutoFit/>
          </a:bodyPr>
          <a:lstStyle/>
          <a:p>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臨床実務研修により実践的な臨床検査技術を身につけることができます</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90290A1A-133E-3921-8AD1-94433D53FCF2}"/>
              </a:ext>
            </a:extLst>
          </p:cNvPr>
          <p:cNvSpPr txBox="1"/>
          <p:nvPr/>
        </p:nvSpPr>
        <p:spPr>
          <a:xfrm>
            <a:off x="1469833" y="4126291"/>
            <a:ext cx="3749358" cy="400110"/>
          </a:xfrm>
          <a:prstGeom prst="rect">
            <a:avLst/>
          </a:prstGeom>
          <a:noFill/>
        </p:spPr>
        <p:txBody>
          <a:bodyPr wrap="square" rtlCol="0">
            <a:spAutoFit/>
          </a:bodyPr>
          <a:lstStyle/>
          <a:p>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安全で安心な良質の医療に貢献するための基礎的知識を備えた即戦力となる臨床検査技師を育成します</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8CF30F63-EFEB-8884-FC6C-AFCB641E19D8}"/>
              </a:ext>
            </a:extLst>
          </p:cNvPr>
          <p:cNvSpPr txBox="1"/>
          <p:nvPr/>
        </p:nvSpPr>
        <p:spPr>
          <a:xfrm>
            <a:off x="1488122" y="5093073"/>
            <a:ext cx="968566" cy="246221"/>
          </a:xfrm>
          <a:prstGeom prst="rect">
            <a:avLst/>
          </a:prstGeom>
          <a:noFill/>
        </p:spPr>
        <p:txBody>
          <a:bodyPr wrap="square" rtlCol="0">
            <a:spAutoFit/>
          </a:bodyPr>
          <a:lstStyle/>
          <a:p>
            <a:pPr algn="dist"/>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各病院若干名</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CF4BF6B2-0EC2-C11E-BD31-61A241B0D33D}"/>
              </a:ext>
            </a:extLst>
          </p:cNvPr>
          <p:cNvSpPr txBox="1"/>
          <p:nvPr/>
        </p:nvSpPr>
        <p:spPr>
          <a:xfrm>
            <a:off x="1488122" y="4823833"/>
            <a:ext cx="696278" cy="246221"/>
          </a:xfrm>
          <a:prstGeom prst="rect">
            <a:avLst/>
          </a:prstGeom>
          <a:solidFill>
            <a:schemeClr val="accent1">
              <a:lumMod val="20000"/>
              <a:lumOff val="80000"/>
            </a:schemeClr>
          </a:solidFill>
        </p:spPr>
        <p:txBody>
          <a:bodyPr wrap="square" rtlCol="0">
            <a:spAutoFit/>
          </a:bodyPr>
          <a:lstStyle/>
          <a:p>
            <a:pPr algn="ctr"/>
            <a:r>
              <a:rPr lang="ja-JP" altLang="en-US" sz="1000" b="1" dirty="0">
                <a:solidFill>
                  <a:srgbClr val="227AAD"/>
                </a:solidFill>
                <a:latin typeface="BIZ UDPゴシック" panose="020B0400000000000000" pitchFamily="50" charset="-128"/>
                <a:ea typeface="BIZ UDPゴシック" panose="020B0400000000000000" pitchFamily="50" charset="-128"/>
              </a:rPr>
              <a:t>募集人員</a:t>
            </a:r>
            <a:endParaRPr lang="ja-JP" altLang="en-US" sz="1000" b="1" dirty="0">
              <a:solidFill>
                <a:srgbClr val="227AAD"/>
              </a:solidFill>
              <a:effectLst/>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DA2E2C10-A151-F2B0-6735-DE270F0CFE68}"/>
              </a:ext>
            </a:extLst>
          </p:cNvPr>
          <p:cNvSpPr txBox="1"/>
          <p:nvPr/>
        </p:nvSpPr>
        <p:spPr>
          <a:xfrm>
            <a:off x="1488121" y="5778873"/>
            <a:ext cx="2786632" cy="246221"/>
          </a:xfrm>
          <a:prstGeom prst="rect">
            <a:avLst/>
          </a:prstGeom>
          <a:noFill/>
        </p:spPr>
        <p:txBody>
          <a:bodyPr wrap="square" rtlCol="0">
            <a:spAutoFit/>
          </a:bodyPr>
          <a:lstStyle/>
          <a:p>
            <a:pPr algn="dist"/>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令和８年１</a:t>
            </a:r>
            <a:r>
              <a:rPr lang="en-US" altLang="ja-JP" sz="1000" b="1" i="0" dirty="0">
                <a:solidFill>
                  <a:srgbClr val="227AAD"/>
                </a:solidFill>
                <a:effectLst/>
                <a:latin typeface="BIZ UDPゴシック" panose="020B0400000000000000" pitchFamily="50" charset="-128"/>
                <a:ea typeface="BIZ UDPゴシック" panose="020B0400000000000000" pitchFamily="50" charset="-128"/>
              </a:rPr>
              <a:t>0</a:t>
            </a:r>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月</a:t>
            </a:r>
            <a:r>
              <a:rPr lang="en-US" altLang="ja-JP" sz="1000" b="1" dirty="0">
                <a:solidFill>
                  <a:srgbClr val="227AAD"/>
                </a:solidFill>
                <a:latin typeface="BIZ UDPゴシック" panose="020B0400000000000000" pitchFamily="50" charset="-128"/>
                <a:ea typeface="BIZ UDPゴシック" panose="020B0400000000000000" pitchFamily="50" charset="-128"/>
              </a:rPr>
              <a:t>26</a:t>
            </a:r>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日 ～ 令和</a:t>
            </a:r>
            <a:r>
              <a:rPr lang="ja-JP" altLang="en-US" sz="1000" b="1" dirty="0">
                <a:solidFill>
                  <a:srgbClr val="227AAD"/>
                </a:solidFill>
                <a:latin typeface="BIZ UDPゴシック" panose="020B0400000000000000" pitchFamily="50" charset="-128"/>
                <a:ea typeface="BIZ UDPゴシック" panose="020B0400000000000000" pitchFamily="50" charset="-128"/>
              </a:rPr>
              <a:t>８</a:t>
            </a:r>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年</a:t>
            </a:r>
            <a:r>
              <a:rPr lang="en-US" altLang="ja-JP" sz="1000" b="1" i="0">
                <a:solidFill>
                  <a:srgbClr val="227AAD"/>
                </a:solidFill>
                <a:effectLst/>
                <a:latin typeface="BIZ UDPゴシック" panose="020B0400000000000000" pitchFamily="50" charset="-128"/>
                <a:ea typeface="BIZ UDPゴシック" panose="020B0400000000000000" pitchFamily="50" charset="-128"/>
              </a:rPr>
              <a:t>11</a:t>
            </a:r>
            <a:r>
              <a:rPr lang="ja-JP" altLang="en-US" sz="1000" b="1" i="0">
                <a:solidFill>
                  <a:srgbClr val="227AAD"/>
                </a:solidFill>
                <a:effectLst/>
                <a:latin typeface="BIZ UDPゴシック" panose="020B0400000000000000" pitchFamily="50" charset="-128"/>
                <a:ea typeface="BIZ UDPゴシック" panose="020B0400000000000000" pitchFamily="50" charset="-128"/>
              </a:rPr>
              <a:t>月</a:t>
            </a:r>
            <a:r>
              <a:rPr lang="en-US" altLang="ja-JP" sz="1000" b="1" i="0" dirty="0">
                <a:solidFill>
                  <a:srgbClr val="227AAD"/>
                </a:solidFill>
                <a:effectLst/>
                <a:latin typeface="BIZ UDPゴシック" panose="020B0400000000000000" pitchFamily="50" charset="-128"/>
                <a:ea typeface="BIZ UDPゴシック" panose="020B0400000000000000" pitchFamily="50" charset="-128"/>
              </a:rPr>
              <a:t>20</a:t>
            </a:r>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日</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A73144DD-3217-F933-0D02-DCD7C3574E2B}"/>
              </a:ext>
            </a:extLst>
          </p:cNvPr>
          <p:cNvSpPr txBox="1"/>
          <p:nvPr/>
        </p:nvSpPr>
        <p:spPr>
          <a:xfrm>
            <a:off x="1488122" y="5509633"/>
            <a:ext cx="696278" cy="246221"/>
          </a:xfrm>
          <a:prstGeom prst="rect">
            <a:avLst/>
          </a:prstGeom>
          <a:solidFill>
            <a:schemeClr val="accent1">
              <a:lumMod val="20000"/>
              <a:lumOff val="80000"/>
            </a:schemeClr>
          </a:solidFill>
        </p:spPr>
        <p:txBody>
          <a:bodyPr wrap="square" rtlCol="0">
            <a:spAutoFit/>
          </a:bodyPr>
          <a:lstStyle/>
          <a:p>
            <a:pPr algn="ctr"/>
            <a:r>
              <a:rPr lang="ja-JP" altLang="en-US" sz="1000" b="1" dirty="0">
                <a:solidFill>
                  <a:srgbClr val="227AAD"/>
                </a:solidFill>
                <a:effectLst/>
                <a:latin typeface="BIZ UDPゴシック" panose="020B0400000000000000" pitchFamily="50" charset="-128"/>
                <a:ea typeface="BIZ UDPゴシック" panose="020B0400000000000000" pitchFamily="50" charset="-128"/>
              </a:rPr>
              <a:t>募集期間</a:t>
            </a:r>
          </a:p>
        </p:txBody>
      </p:sp>
      <p:grpSp>
        <p:nvGrpSpPr>
          <p:cNvPr id="26" name="グループ化 25">
            <a:extLst>
              <a:ext uri="{FF2B5EF4-FFF2-40B4-BE49-F238E27FC236}">
                <a16:creationId xmlns:a16="http://schemas.microsoft.com/office/drawing/2014/main" id="{820EE27F-3E78-7D9E-3DD7-6C754FE0922C}"/>
              </a:ext>
            </a:extLst>
          </p:cNvPr>
          <p:cNvGrpSpPr/>
          <p:nvPr/>
        </p:nvGrpSpPr>
        <p:grpSpPr>
          <a:xfrm>
            <a:off x="-31366" y="-102870"/>
            <a:ext cx="6905204" cy="10392230"/>
            <a:chOff x="-27749" y="-102929"/>
            <a:chExt cx="6905204" cy="10392230"/>
          </a:xfrm>
          <a:solidFill>
            <a:srgbClr val="227AAD"/>
          </a:solidFill>
        </p:grpSpPr>
        <p:sp>
          <p:nvSpPr>
            <p:cNvPr id="11" name="正方形/長方形 10">
              <a:extLst>
                <a:ext uri="{FF2B5EF4-FFF2-40B4-BE49-F238E27FC236}">
                  <a16:creationId xmlns:a16="http://schemas.microsoft.com/office/drawing/2014/main" id="{C79119B3-7BFF-3FDF-D990-3181A053097A}"/>
                </a:ext>
              </a:extLst>
            </p:cNvPr>
            <p:cNvSpPr/>
            <p:nvPr/>
          </p:nvSpPr>
          <p:spPr>
            <a:xfrm flipH="1" flipV="1">
              <a:off x="-18732" y="8855841"/>
              <a:ext cx="6895464" cy="143346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正方形/長方形 1">
              <a:extLst>
                <a:ext uri="{FF2B5EF4-FFF2-40B4-BE49-F238E27FC236}">
                  <a16:creationId xmlns:a16="http://schemas.microsoft.com/office/drawing/2014/main" id="{57F439E0-194C-61B5-8F52-63B5619CED89}"/>
                </a:ext>
              </a:extLst>
            </p:cNvPr>
            <p:cNvSpPr/>
            <p:nvPr/>
          </p:nvSpPr>
          <p:spPr>
            <a:xfrm>
              <a:off x="-10224" y="-102929"/>
              <a:ext cx="171450" cy="9906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正方形/長方形 2">
              <a:extLst>
                <a:ext uri="{FF2B5EF4-FFF2-40B4-BE49-F238E27FC236}">
                  <a16:creationId xmlns:a16="http://schemas.microsoft.com/office/drawing/2014/main" id="{2F584FCD-E365-64B6-EFD2-206606D3FE50}"/>
                </a:ext>
              </a:extLst>
            </p:cNvPr>
            <p:cNvSpPr/>
            <p:nvPr/>
          </p:nvSpPr>
          <p:spPr>
            <a:xfrm>
              <a:off x="6706005" y="-3890"/>
              <a:ext cx="171450" cy="9906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正方形/長方形 3">
              <a:extLst>
                <a:ext uri="{FF2B5EF4-FFF2-40B4-BE49-F238E27FC236}">
                  <a16:creationId xmlns:a16="http://schemas.microsoft.com/office/drawing/2014/main" id="{601997F6-E9B3-8285-BBBD-C74F2E79EAA8}"/>
                </a:ext>
              </a:extLst>
            </p:cNvPr>
            <p:cNvSpPr/>
            <p:nvPr/>
          </p:nvSpPr>
          <p:spPr>
            <a:xfrm flipH="1" flipV="1">
              <a:off x="-27749" y="-54391"/>
              <a:ext cx="6895464" cy="2029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4" name="テキスト ボックス 13">
            <a:extLst>
              <a:ext uri="{FF2B5EF4-FFF2-40B4-BE49-F238E27FC236}">
                <a16:creationId xmlns:a16="http://schemas.microsoft.com/office/drawing/2014/main" id="{2AB07CF4-E3E1-5C5B-DA97-89D49C3DC24B}"/>
              </a:ext>
            </a:extLst>
          </p:cNvPr>
          <p:cNvSpPr txBox="1"/>
          <p:nvPr/>
        </p:nvSpPr>
        <p:spPr>
          <a:xfrm>
            <a:off x="4030833" y="9093708"/>
            <a:ext cx="2100739" cy="246221"/>
          </a:xfrm>
          <a:prstGeom prst="rect">
            <a:avLst/>
          </a:prstGeom>
          <a:noFill/>
        </p:spPr>
        <p:txBody>
          <a:bodyPr wrap="square" rtlCol="0">
            <a:spAutoFit/>
          </a:bodyPr>
          <a:lstStyle/>
          <a:p>
            <a:pPr algn="dist"/>
            <a:r>
              <a:rPr lang="ja-JP" altLang="en-US" sz="1000" b="1" dirty="0">
                <a:solidFill>
                  <a:schemeClr val="bg1"/>
                </a:solidFill>
                <a:latin typeface="BIZ UDPゴシック" panose="020B0400000000000000" pitchFamily="50" charset="-128"/>
                <a:ea typeface="BIZ UDPゴシック" panose="020B0400000000000000" pitchFamily="50" charset="-128"/>
              </a:rPr>
              <a:t>兵庫県病院局管理課　組織給与班</a:t>
            </a:r>
            <a:endParaRPr lang="ja-JP" altLang="en-US" sz="1000" dirty="0">
              <a:solidFill>
                <a:schemeClr val="bg1"/>
              </a:solidFill>
              <a:effectLst/>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CA024F22-9A9F-D4B1-C485-189CBD2B970B}"/>
              </a:ext>
            </a:extLst>
          </p:cNvPr>
          <p:cNvSpPr txBox="1"/>
          <p:nvPr/>
        </p:nvSpPr>
        <p:spPr>
          <a:xfrm>
            <a:off x="4030833" y="9339929"/>
            <a:ext cx="2100738" cy="246221"/>
          </a:xfrm>
          <a:prstGeom prst="rect">
            <a:avLst/>
          </a:prstGeom>
          <a:noFill/>
        </p:spPr>
        <p:txBody>
          <a:bodyPr wrap="square" rtlCol="0">
            <a:spAutoFit/>
          </a:bodyPr>
          <a:lstStyle/>
          <a:p>
            <a:pPr algn="dist"/>
            <a:r>
              <a:rPr lang="ja-JP" altLang="en-US" sz="1000" b="1" dirty="0">
                <a:solidFill>
                  <a:schemeClr val="bg1"/>
                </a:solidFill>
                <a:latin typeface="BIZ UDPゴシック" panose="020B0400000000000000" pitchFamily="50" charset="-128"/>
                <a:ea typeface="BIZ UDPゴシック" panose="020B0400000000000000" pitchFamily="50" charset="-128"/>
              </a:rPr>
              <a:t>電話番号：</a:t>
            </a:r>
            <a:r>
              <a:rPr lang="en-US" altLang="ja-JP" sz="1000" b="1" dirty="0">
                <a:solidFill>
                  <a:schemeClr val="bg1"/>
                </a:solidFill>
                <a:latin typeface="BIZ UDPゴシック" panose="020B0400000000000000" pitchFamily="50" charset="-128"/>
                <a:ea typeface="BIZ UDPゴシック" panose="020B0400000000000000" pitchFamily="50" charset="-128"/>
              </a:rPr>
              <a:t>078-362-3296</a:t>
            </a:r>
            <a:endParaRPr lang="ja-JP" altLang="en-US" sz="1000" dirty="0">
              <a:solidFill>
                <a:schemeClr val="bg1"/>
              </a:solidFill>
              <a:effectLst/>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F0155E1E-7700-060F-C837-F0F01DA2F161}"/>
              </a:ext>
            </a:extLst>
          </p:cNvPr>
          <p:cNvSpPr txBox="1"/>
          <p:nvPr/>
        </p:nvSpPr>
        <p:spPr>
          <a:xfrm>
            <a:off x="1488122" y="6473166"/>
            <a:ext cx="3099118" cy="246221"/>
          </a:xfrm>
          <a:prstGeom prst="rect">
            <a:avLst/>
          </a:prstGeom>
          <a:noFill/>
        </p:spPr>
        <p:txBody>
          <a:bodyPr wrap="square" rtlCol="0">
            <a:spAutoFit/>
          </a:bodyPr>
          <a:lstStyle/>
          <a:p>
            <a:pPr algn="dist"/>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臨床検査技師の免許取得者、又は取得見込みの方</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BDCCD8E0-232A-D3FF-D13C-3373E76366C0}"/>
              </a:ext>
            </a:extLst>
          </p:cNvPr>
          <p:cNvSpPr txBox="1"/>
          <p:nvPr/>
        </p:nvSpPr>
        <p:spPr>
          <a:xfrm>
            <a:off x="1488122" y="6203754"/>
            <a:ext cx="696278" cy="246221"/>
          </a:xfrm>
          <a:prstGeom prst="rect">
            <a:avLst/>
          </a:prstGeom>
          <a:solidFill>
            <a:schemeClr val="accent1">
              <a:lumMod val="20000"/>
              <a:lumOff val="80000"/>
            </a:schemeClr>
          </a:solidFill>
        </p:spPr>
        <p:txBody>
          <a:bodyPr wrap="square" rtlCol="0">
            <a:spAutoFit/>
          </a:bodyPr>
          <a:lstStyle/>
          <a:p>
            <a:pPr algn="ctr"/>
            <a:r>
              <a:rPr lang="ja-JP" altLang="en-US" sz="1000" b="1" dirty="0">
                <a:solidFill>
                  <a:srgbClr val="227AAD"/>
                </a:solidFill>
                <a:latin typeface="BIZ UDPゴシック" panose="020B0400000000000000" pitchFamily="50" charset="-128"/>
                <a:ea typeface="BIZ UDPゴシック" panose="020B0400000000000000" pitchFamily="50" charset="-128"/>
              </a:rPr>
              <a:t>応募資格</a:t>
            </a:r>
            <a:endParaRPr lang="ja-JP" altLang="en-US" sz="1000" b="1" dirty="0">
              <a:solidFill>
                <a:srgbClr val="227AAD"/>
              </a:solidFill>
              <a:effectLst/>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E46C28B0-496F-D798-EEDA-4F307EC294AB}"/>
              </a:ext>
            </a:extLst>
          </p:cNvPr>
          <p:cNvSpPr txBox="1"/>
          <p:nvPr/>
        </p:nvSpPr>
        <p:spPr>
          <a:xfrm>
            <a:off x="1488122" y="7160961"/>
            <a:ext cx="2090737" cy="246221"/>
          </a:xfrm>
          <a:prstGeom prst="rect">
            <a:avLst/>
          </a:prstGeom>
          <a:noFill/>
        </p:spPr>
        <p:txBody>
          <a:bodyPr wrap="square" rtlCol="0">
            <a:spAutoFit/>
          </a:bodyPr>
          <a:lstStyle/>
          <a:p>
            <a:pPr algn="dist"/>
            <a:r>
              <a:rPr lang="ja-JP" altLang="en-US" sz="1000" b="1" i="0" dirty="0">
                <a:solidFill>
                  <a:srgbClr val="227AAD"/>
                </a:solidFill>
                <a:effectLst/>
                <a:latin typeface="BIZ UDPゴシック" panose="020B0400000000000000" pitchFamily="50" charset="-128"/>
                <a:ea typeface="BIZ UDPゴシック" panose="020B0400000000000000" pitchFamily="50" charset="-128"/>
              </a:rPr>
              <a:t>詳細は下記サイトをご覧ください</a:t>
            </a:r>
            <a:endParaRPr lang="ja-JP" altLang="en-US" sz="1000" dirty="0">
              <a:solidFill>
                <a:srgbClr val="227AAD"/>
              </a:solidFill>
              <a:effectLst/>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4F92D1BB-EA01-A1F4-394E-A6EBF2A6D03E}"/>
              </a:ext>
            </a:extLst>
          </p:cNvPr>
          <p:cNvSpPr txBox="1"/>
          <p:nvPr/>
        </p:nvSpPr>
        <p:spPr>
          <a:xfrm>
            <a:off x="1488122" y="6906145"/>
            <a:ext cx="696278" cy="246221"/>
          </a:xfrm>
          <a:prstGeom prst="rect">
            <a:avLst/>
          </a:prstGeom>
          <a:solidFill>
            <a:schemeClr val="accent1">
              <a:lumMod val="20000"/>
              <a:lumOff val="80000"/>
            </a:schemeClr>
          </a:solidFill>
        </p:spPr>
        <p:txBody>
          <a:bodyPr wrap="square" rtlCol="0">
            <a:spAutoFit/>
          </a:bodyPr>
          <a:lstStyle/>
          <a:p>
            <a:pPr algn="ctr"/>
            <a:r>
              <a:rPr lang="ja-JP" altLang="en-US" sz="1000" b="1" dirty="0">
                <a:solidFill>
                  <a:srgbClr val="227AAD"/>
                </a:solidFill>
                <a:latin typeface="BIZ UDPゴシック" panose="020B0400000000000000" pitchFamily="50" charset="-128"/>
                <a:ea typeface="BIZ UDPゴシック" panose="020B0400000000000000" pitchFamily="50" charset="-128"/>
              </a:rPr>
              <a:t>応募詳細</a:t>
            </a:r>
            <a:endParaRPr lang="ja-JP" altLang="en-US" sz="1000" b="1" dirty="0">
              <a:solidFill>
                <a:srgbClr val="227AAD"/>
              </a:solidFill>
              <a:effectLst/>
              <a:latin typeface="BIZ UDPゴシック" panose="020B0400000000000000" pitchFamily="50" charset="-128"/>
              <a:ea typeface="BIZ UDPゴシック" panose="020B0400000000000000" pitchFamily="50" charset="-128"/>
            </a:endParaRPr>
          </a:p>
        </p:txBody>
      </p:sp>
      <p:cxnSp>
        <p:nvCxnSpPr>
          <p:cNvPr id="28" name="直線コネクタ 27">
            <a:extLst>
              <a:ext uri="{FF2B5EF4-FFF2-40B4-BE49-F238E27FC236}">
                <a16:creationId xmlns:a16="http://schemas.microsoft.com/office/drawing/2014/main" id="{695B77A3-3E99-EA5D-5106-EFF0B87AC755}"/>
              </a:ext>
            </a:extLst>
          </p:cNvPr>
          <p:cNvCxnSpPr>
            <a:cxnSpLocks/>
          </p:cNvCxnSpPr>
          <p:nvPr/>
        </p:nvCxnSpPr>
        <p:spPr>
          <a:xfrm>
            <a:off x="1581594" y="2926080"/>
            <a:ext cx="4386390" cy="0"/>
          </a:xfrm>
          <a:prstGeom prst="line">
            <a:avLst/>
          </a:prstGeom>
          <a:ln w="19050">
            <a:solidFill>
              <a:srgbClr val="227AAD"/>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FF4EF2AE-AE91-65E9-7962-FE7B9C0BC48C}"/>
              </a:ext>
            </a:extLst>
          </p:cNvPr>
          <p:cNvCxnSpPr>
            <a:cxnSpLocks/>
          </p:cNvCxnSpPr>
          <p:nvPr/>
        </p:nvCxnSpPr>
        <p:spPr>
          <a:xfrm>
            <a:off x="1581594" y="3456432"/>
            <a:ext cx="4386390" cy="0"/>
          </a:xfrm>
          <a:prstGeom prst="line">
            <a:avLst/>
          </a:prstGeom>
          <a:ln w="19050">
            <a:solidFill>
              <a:srgbClr val="227AAD"/>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B6B474C3-7EB8-DA03-3C1C-DD1FDD33241F}"/>
              </a:ext>
            </a:extLst>
          </p:cNvPr>
          <p:cNvSpPr txBox="1"/>
          <p:nvPr/>
        </p:nvSpPr>
        <p:spPr>
          <a:xfrm>
            <a:off x="-1430123" y="578946"/>
            <a:ext cx="2646878" cy="8085369"/>
          </a:xfrm>
          <a:prstGeom prst="rect">
            <a:avLst/>
          </a:prstGeom>
          <a:noFill/>
        </p:spPr>
        <p:txBody>
          <a:bodyPr vert="vert" wrap="square" rtlCol="0">
            <a:spAutoFit/>
          </a:bodyPr>
          <a:lstStyle/>
          <a:p>
            <a:pPr algn="dist"/>
            <a:r>
              <a:rPr kumimoji="1" lang="en-US" altLang="ja-JP" sz="8000" b="1" dirty="0">
                <a:solidFill>
                  <a:srgbClr val="227AAD"/>
                </a:solidFill>
                <a:latin typeface="Microsoft YaHei UI" panose="020B0503020204020204" pitchFamily="34" charset="-122"/>
                <a:ea typeface="Microsoft YaHei UI" panose="020B0503020204020204" pitchFamily="34" charset="-122"/>
              </a:rPr>
              <a:t>RESIDENT 2027</a:t>
            </a:r>
          </a:p>
          <a:p>
            <a:pPr algn="dist"/>
            <a:endParaRPr kumimoji="1" lang="ja-JP" altLang="en-US" sz="8000" b="1" dirty="0">
              <a:solidFill>
                <a:srgbClr val="227AAD"/>
              </a:solidFill>
              <a:latin typeface="Microsoft YaHei UI" panose="020B0503020204020204" pitchFamily="34" charset="-122"/>
              <a:ea typeface="Microsoft YaHei UI" panose="020B0503020204020204" pitchFamily="34" charset="-122"/>
            </a:endParaRPr>
          </a:p>
        </p:txBody>
      </p:sp>
      <p:pic>
        <p:nvPicPr>
          <p:cNvPr id="1029" name="図 1028">
            <a:extLst>
              <a:ext uri="{FF2B5EF4-FFF2-40B4-BE49-F238E27FC236}">
                <a16:creationId xmlns:a16="http://schemas.microsoft.com/office/drawing/2014/main" id="{8BB1A105-AAA4-4588-BDC5-11D6FC6208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572" t="20111" r="11826" b="29863"/>
          <a:stretch/>
        </p:blipFill>
        <p:spPr>
          <a:xfrm>
            <a:off x="4746559" y="4852007"/>
            <a:ext cx="1182566" cy="1092343"/>
          </a:xfrm>
          <a:prstGeom prst="rect">
            <a:avLst/>
          </a:prstGeom>
        </p:spPr>
      </p:pic>
      <p:pic>
        <p:nvPicPr>
          <p:cNvPr id="1031" name="図 1030">
            <a:extLst>
              <a:ext uri="{FF2B5EF4-FFF2-40B4-BE49-F238E27FC236}">
                <a16:creationId xmlns:a16="http://schemas.microsoft.com/office/drawing/2014/main" id="{6D92A4D6-3FF7-8A4B-0DC1-DC5C4461D2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338" t="18565" r="7105" b="24822"/>
          <a:stretch/>
        </p:blipFill>
        <p:spPr>
          <a:xfrm>
            <a:off x="4746559" y="6147651"/>
            <a:ext cx="1182566" cy="1093993"/>
          </a:xfrm>
          <a:prstGeom prst="rect">
            <a:avLst/>
          </a:prstGeom>
        </p:spPr>
      </p:pic>
      <p:sp>
        <p:nvSpPr>
          <p:cNvPr id="5" name="テキスト ボックス 23">
            <a:extLst>
              <a:ext uri="{FF2B5EF4-FFF2-40B4-BE49-F238E27FC236}">
                <a16:creationId xmlns:a16="http://schemas.microsoft.com/office/drawing/2014/main" id="{6A7C0B33-33C5-BC7A-B2B4-B5EF5B74BE6B}"/>
              </a:ext>
            </a:extLst>
          </p:cNvPr>
          <p:cNvSpPr txBox="1"/>
          <p:nvPr/>
        </p:nvSpPr>
        <p:spPr>
          <a:xfrm>
            <a:off x="1264963" y="7821273"/>
            <a:ext cx="3998595" cy="246221"/>
          </a:xfrm>
          <a:prstGeom prst="rect">
            <a:avLst/>
          </a:prstGeom>
          <a:noFill/>
        </p:spPr>
        <p:txBody>
          <a:bodyPr wrap="square" rtlCol="0">
            <a:spAutoFit/>
          </a:bodyPr>
          <a:lstStyle/>
          <a:p>
            <a:pPr algn="dist" eaLnBrk="0" fontAlgn="base" hangingPunct="0">
              <a:spcAft>
                <a:spcPts val="0"/>
              </a:spcAft>
            </a:pPr>
            <a:r>
              <a:rPr kumimoji="1" lang="en-US" sz="1000" b="1" kern="1200" dirty="0">
                <a:solidFill>
                  <a:srgbClr val="227AAD"/>
                </a:solidFill>
                <a:effectLst/>
                <a:latin typeface="BIZ UDPゴシック" panose="020B0400000000000000" pitchFamily="50" charset="-128"/>
                <a:ea typeface="ＭＳ Ｐゴシック" panose="020B0600070205080204" pitchFamily="50" charset="-128"/>
                <a:cs typeface="Times New Roman" panose="02020603050405020304" pitchFamily="18" charset="0"/>
              </a:rPr>
              <a:t>https://web.pref.hyogo.lg.jp/bk02/kensa2026.html</a:t>
            </a:r>
            <a:endParaRPr lang="ja-JP" sz="1200" dirty="0">
              <a:solidFill>
                <a:srgbClr val="227AAD"/>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pic>
        <p:nvPicPr>
          <p:cNvPr id="27" name="図 26" descr="QR コード&#10;&#10;自動的に生成された説明">
            <a:extLst>
              <a:ext uri="{FF2B5EF4-FFF2-40B4-BE49-F238E27FC236}">
                <a16:creationId xmlns:a16="http://schemas.microsoft.com/office/drawing/2014/main" id="{7C11E578-A1F2-8954-3A10-0BDC3F3332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5224" y="7545288"/>
            <a:ext cx="619815" cy="619815"/>
          </a:xfrm>
          <a:prstGeom prst="rect">
            <a:avLst/>
          </a:prstGeom>
        </p:spPr>
      </p:pic>
    </p:spTree>
    <p:extLst>
      <p:ext uri="{BB962C8B-B14F-4D97-AF65-F5344CB8AC3E}">
        <p14:creationId xmlns:p14="http://schemas.microsoft.com/office/powerpoint/2010/main" val="2617565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テキスト ボックス 1"/>
          <p:cNvSpPr txBox="1">
            <a:spLocks noChangeArrowheads="1"/>
          </p:cNvSpPr>
          <p:nvPr/>
        </p:nvSpPr>
        <p:spPr bwMode="auto">
          <a:xfrm>
            <a:off x="981075" y="665130"/>
            <a:ext cx="48510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800" dirty="0">
                <a:solidFill>
                  <a:srgbClr val="000000"/>
                </a:solidFill>
              </a:rPr>
              <a:t>　　　　　　　　　　   令和９年度</a:t>
            </a:r>
            <a:endParaRPr lang="en-US" altLang="zh-TW" sz="1800" dirty="0">
              <a:solidFill>
                <a:srgbClr val="000000"/>
              </a:solidFill>
            </a:endParaRPr>
          </a:p>
          <a:p>
            <a:pPr>
              <a:spcBef>
                <a:spcPct val="0"/>
              </a:spcBef>
              <a:buFontTx/>
              <a:buNone/>
            </a:pPr>
            <a:r>
              <a:rPr lang="zh-TW" altLang="en-US" sz="1800" dirty="0">
                <a:solidFill>
                  <a:srgbClr val="000000"/>
                </a:solidFill>
              </a:rPr>
              <a:t>兵庫県立病院臨床検査技師</a:t>
            </a:r>
            <a:r>
              <a:rPr lang="ja-JP" altLang="en-US" sz="1800" dirty="0">
                <a:solidFill>
                  <a:srgbClr val="000000"/>
                </a:solidFill>
              </a:rPr>
              <a:t>レジデント募集要領</a:t>
            </a:r>
          </a:p>
        </p:txBody>
      </p:sp>
      <p:sp>
        <p:nvSpPr>
          <p:cNvPr id="19459" name="テキスト ボックス 3"/>
          <p:cNvSpPr txBox="1">
            <a:spLocks noChangeArrowheads="1"/>
          </p:cNvSpPr>
          <p:nvPr/>
        </p:nvSpPr>
        <p:spPr bwMode="auto">
          <a:xfrm>
            <a:off x="186335" y="1359260"/>
            <a:ext cx="6480175" cy="213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lnSpc>
                <a:spcPct val="100000"/>
              </a:lnSpc>
              <a:spcBef>
                <a:spcPct val="25000"/>
              </a:spcBef>
              <a:spcAft>
                <a:spcPct val="25000"/>
              </a:spcAft>
              <a:buFontTx/>
              <a:buNone/>
            </a:pPr>
            <a:r>
              <a:rPr kumimoji="0" lang="ja-JP" altLang="en-US" sz="1200" dirty="0">
                <a:solidFill>
                  <a:srgbClr val="000000"/>
                </a:solidFill>
                <a:latin typeface="ＭＳ ゴシック" panose="020B0609070205080204" pitchFamily="49" charset="-128"/>
                <a:ea typeface="ＭＳ ゴシック" panose="020B0609070205080204" pitchFamily="49" charset="-128"/>
              </a:rPr>
              <a:t>１　目的</a:t>
            </a:r>
          </a:p>
          <a:p>
            <a:pPr marL="76200">
              <a:lnSpc>
                <a:spcPts val="1300"/>
              </a:lnSpc>
              <a:spcAft>
                <a:spcPts val="0"/>
              </a:spcAft>
              <a:buNone/>
            </a:pP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　 　　</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臨床実務研修により、実践的な臨床検査技術を身につけるとともに、ＩＣＴやＮＳＴなど他職種</a:t>
            </a:r>
            <a:endParaRPr lang="en-US" altLang="ja-JP" sz="1200" kern="100" dirty="0">
              <a:latin typeface="游明朝" panose="02020400000000000000" pitchFamily="18" charset="-128"/>
              <a:ea typeface="ＭＳ Ｐ明朝" panose="02020600040205080304" pitchFamily="18" charset="-128"/>
              <a:cs typeface="Times New Roman" panose="02020603050405020304" pitchFamily="18" charset="0"/>
            </a:endParaRPr>
          </a:p>
          <a:p>
            <a:pPr marL="76200">
              <a:lnSpc>
                <a:spcPts val="1300"/>
              </a:lnSpc>
              <a:spcAft>
                <a:spcPts val="0"/>
              </a:spcAft>
              <a:buNone/>
            </a:pP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　　</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とのチーム医療の実践により、安全</a:t>
            </a: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で</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安心</a:t>
            </a: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な</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良質</a:t>
            </a: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の</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医療に貢献するための基礎的知識を備えた</a:t>
            </a:r>
            <a:endParaRPr lang="en-US" altLang="ja-JP" sz="1200" kern="100" dirty="0">
              <a:latin typeface="游明朝" panose="02020400000000000000" pitchFamily="18" charset="-128"/>
              <a:ea typeface="ＭＳ Ｐ明朝" panose="02020600040205080304" pitchFamily="18" charset="-128"/>
              <a:cs typeface="Times New Roman" panose="02020603050405020304" pitchFamily="18" charset="0"/>
            </a:endParaRPr>
          </a:p>
          <a:p>
            <a:pPr marL="76200">
              <a:lnSpc>
                <a:spcPts val="1300"/>
              </a:lnSpc>
              <a:spcAft>
                <a:spcPts val="0"/>
              </a:spcAft>
              <a:buNone/>
            </a:pPr>
            <a:r>
              <a:rPr lang="ja-JP" altLang="en-US" sz="1200" kern="100" dirty="0">
                <a:latin typeface="游明朝" panose="02020400000000000000" pitchFamily="18" charset="-128"/>
                <a:ea typeface="ＭＳ Ｐ明朝" panose="02020600040205080304" pitchFamily="18" charset="-128"/>
                <a:cs typeface="Times New Roman" panose="02020603050405020304" pitchFamily="18" charset="0"/>
              </a:rPr>
              <a:t>　　</a:t>
            </a:r>
            <a:r>
              <a:rPr lang="ja-JP" altLang="ja-JP" sz="1200" kern="100" dirty="0">
                <a:latin typeface="游明朝" panose="02020400000000000000" pitchFamily="18" charset="-128"/>
                <a:ea typeface="ＭＳ Ｐ明朝" panose="02020600040205080304" pitchFamily="18" charset="-128"/>
                <a:cs typeface="Times New Roman" panose="02020603050405020304" pitchFamily="18" charset="0"/>
              </a:rPr>
              <a:t>即戦力となる臨床検査技師を育成します。</a:t>
            </a:r>
            <a:endParaRPr lang="ja-JP" altLang="ja-JP" sz="1200" kern="100" dirty="0">
              <a:latin typeface="游明朝" panose="02020400000000000000" pitchFamily="18" charset="-128"/>
              <a:ea typeface="游明朝" panose="02020400000000000000" pitchFamily="18" charset="-128"/>
              <a:cs typeface="Times New Roman" panose="02020603050405020304" pitchFamily="18" charset="0"/>
            </a:endParaRPr>
          </a:p>
          <a:p>
            <a:pPr eaLnBrk="1" hangingPunct="1">
              <a:lnSpc>
                <a:spcPct val="100000"/>
              </a:lnSpc>
              <a:spcBef>
                <a:spcPct val="0"/>
              </a:spcBef>
              <a:buFontTx/>
              <a:buNone/>
            </a:pPr>
            <a:endParaRPr kumimoji="0" lang="ja-JP" altLang="en-US" sz="1200" dirty="0">
              <a:solidFill>
                <a:srgbClr val="000000"/>
              </a:solidFill>
              <a:latin typeface="ＭＳ 明朝" panose="02020609040205080304" pitchFamily="17" charset="-128"/>
              <a:ea typeface="ＭＳ 明朝" panose="02020609040205080304" pitchFamily="17" charset="-128"/>
            </a:endParaRPr>
          </a:p>
          <a:p>
            <a:pPr eaLnBrk="1" hangingPunct="1">
              <a:lnSpc>
                <a:spcPct val="100000"/>
              </a:lnSpc>
              <a:spcBef>
                <a:spcPct val="25000"/>
              </a:spcBef>
              <a:spcAft>
                <a:spcPct val="25000"/>
              </a:spcAft>
              <a:buFontTx/>
              <a:buNone/>
            </a:pPr>
            <a:r>
              <a:rPr kumimoji="0" lang="ja-JP" altLang="en-US" sz="1200" dirty="0">
                <a:solidFill>
                  <a:srgbClr val="000000"/>
                </a:solidFill>
                <a:latin typeface="ＭＳ ゴシック" panose="020B0609070205080204" pitchFamily="49" charset="-128"/>
                <a:ea typeface="ＭＳ ゴシック" panose="020B0609070205080204" pitchFamily="49" charset="-128"/>
              </a:rPr>
              <a:t>２　研修内容</a:t>
            </a:r>
          </a:p>
          <a:p>
            <a:pPr eaLnBrk="1" hangingPunct="1">
              <a:lnSpc>
                <a:spcPct val="100000"/>
              </a:lnSpc>
              <a:spcBef>
                <a:spcPct val="0"/>
              </a:spcBef>
              <a:buFontTx/>
              <a:buNone/>
            </a:pPr>
            <a:r>
              <a:rPr kumimoji="0" lang="ja-JP" altLang="en-US" sz="1200" dirty="0">
                <a:solidFill>
                  <a:srgbClr val="000000"/>
                </a:solidFill>
                <a:latin typeface="ＭＳ 明朝" panose="02020609040205080304" pitchFamily="17" charset="-128"/>
                <a:ea typeface="ＭＳ 明朝" panose="02020609040205080304" pitchFamily="17" charset="-128"/>
              </a:rPr>
              <a:t>　　１年目の基礎課程と２年目の専門課程。</a:t>
            </a:r>
          </a:p>
          <a:p>
            <a:pPr eaLnBrk="1" hangingPunct="1">
              <a:lnSpc>
                <a:spcPct val="100000"/>
              </a:lnSpc>
              <a:spcBef>
                <a:spcPct val="0"/>
              </a:spcBef>
              <a:buFontTx/>
              <a:buNone/>
            </a:pPr>
            <a:r>
              <a:rPr kumimoji="0" lang="ja-JP" altLang="en-US" sz="1200" dirty="0">
                <a:solidFill>
                  <a:srgbClr val="000000"/>
                </a:solidFill>
                <a:latin typeface="ＭＳ 明朝" panose="02020609040205080304" pitchFamily="17" charset="-128"/>
                <a:ea typeface="ＭＳ 明朝" panose="02020609040205080304" pitchFamily="17" charset="-128"/>
              </a:rPr>
              <a:t>　　研修病院において、本人の業務経験及び受入施設の対応可能業務により、項目、期間等　</a:t>
            </a:r>
            <a:endParaRPr kumimoji="0" lang="en-US" altLang="ja-JP" sz="1200" dirty="0">
              <a:solidFill>
                <a:srgbClr val="000000"/>
              </a:solidFill>
              <a:latin typeface="ＭＳ 明朝" panose="02020609040205080304" pitchFamily="17" charset="-128"/>
              <a:ea typeface="ＭＳ 明朝" panose="02020609040205080304" pitchFamily="17" charset="-128"/>
            </a:endParaRPr>
          </a:p>
          <a:p>
            <a:pPr eaLnBrk="1" hangingPunct="1">
              <a:lnSpc>
                <a:spcPct val="100000"/>
              </a:lnSpc>
              <a:spcBef>
                <a:spcPct val="0"/>
              </a:spcBef>
              <a:buFontTx/>
              <a:buNone/>
            </a:pPr>
            <a:r>
              <a:rPr kumimoji="0" lang="ja-JP" altLang="en-US" sz="1200" dirty="0">
                <a:solidFill>
                  <a:srgbClr val="000000"/>
                </a:solidFill>
                <a:latin typeface="ＭＳ 明朝" panose="02020609040205080304" pitchFamily="17" charset="-128"/>
                <a:ea typeface="ＭＳ 明朝" panose="02020609040205080304" pitchFamily="17" charset="-128"/>
              </a:rPr>
              <a:t>　　を考慮したカリキュラム</a:t>
            </a:r>
            <a:r>
              <a:rPr kumimoji="0" lang="en-US" altLang="ja-JP" sz="1200" dirty="0">
                <a:solidFill>
                  <a:srgbClr val="000000"/>
                </a:solidFill>
                <a:latin typeface="ＭＳ 明朝" panose="02020609040205080304" pitchFamily="17" charset="-128"/>
                <a:ea typeface="ＭＳ 明朝" panose="02020609040205080304" pitchFamily="17" charset="-128"/>
              </a:rPr>
              <a:t>(</a:t>
            </a:r>
            <a:r>
              <a:rPr kumimoji="0" lang="ja-JP" altLang="en-US" sz="1200" dirty="0">
                <a:solidFill>
                  <a:srgbClr val="000000"/>
                </a:solidFill>
                <a:latin typeface="ＭＳ 明朝" panose="02020609040205080304" pitchFamily="17" charset="-128"/>
                <a:ea typeface="ＭＳ 明朝" panose="02020609040205080304" pitchFamily="17" charset="-128"/>
              </a:rPr>
              <a:t>最長２年間、１年ごとの更新制</a:t>
            </a:r>
            <a:r>
              <a:rPr kumimoji="0" lang="en-US" altLang="ja-JP" sz="1200" dirty="0">
                <a:solidFill>
                  <a:srgbClr val="000000"/>
                </a:solidFill>
                <a:latin typeface="ＭＳ 明朝" panose="02020609040205080304" pitchFamily="17" charset="-128"/>
                <a:ea typeface="ＭＳ 明朝" panose="02020609040205080304" pitchFamily="17" charset="-128"/>
              </a:rPr>
              <a:t>)</a:t>
            </a:r>
            <a:r>
              <a:rPr kumimoji="0" lang="ja-JP" altLang="en-US" sz="1200" dirty="0">
                <a:solidFill>
                  <a:srgbClr val="000000"/>
                </a:solidFill>
                <a:latin typeface="ＭＳ 明朝" panose="02020609040205080304" pitchFamily="17" charset="-128"/>
                <a:ea typeface="ＭＳ 明朝" panose="02020609040205080304" pitchFamily="17" charset="-128"/>
              </a:rPr>
              <a:t>による研修を行います。</a:t>
            </a:r>
          </a:p>
          <a:p>
            <a:pPr indent="1166813" eaLnBrk="1" hangingPunct="1">
              <a:spcBef>
                <a:spcPct val="0"/>
              </a:spcBef>
              <a:buFontTx/>
              <a:buNone/>
            </a:pPr>
            <a:endParaRPr kumimoji="0" lang="ja-JP" altLang="en-US" sz="1200" dirty="0">
              <a:solidFill>
                <a:srgbClr val="000000"/>
              </a:solidFill>
              <a:latin typeface="ＭＳ 明朝" panose="02020609040205080304" pitchFamily="17" charset="-128"/>
              <a:ea typeface="ＭＳ 明朝" panose="02020609040205080304" pitchFamily="17" charset="-128"/>
            </a:endParaRPr>
          </a:p>
        </p:txBody>
      </p:sp>
      <p:sp>
        <p:nvSpPr>
          <p:cNvPr id="19461" name="テキスト ボックス 5"/>
          <p:cNvSpPr txBox="1">
            <a:spLocks noChangeArrowheads="1"/>
          </p:cNvSpPr>
          <p:nvPr/>
        </p:nvSpPr>
        <p:spPr bwMode="auto">
          <a:xfrm>
            <a:off x="186335" y="6017574"/>
            <a:ext cx="6440488"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25000"/>
              </a:spcBef>
              <a:spcAft>
                <a:spcPct val="25000"/>
              </a:spcAft>
              <a:buFontTx/>
              <a:buNone/>
            </a:pPr>
            <a:r>
              <a:rPr kumimoji="0" lang="ja-JP" altLang="en-US" sz="1200" dirty="0">
                <a:solidFill>
                  <a:srgbClr val="000000"/>
                </a:solidFill>
                <a:latin typeface="ＭＳ ゴシック" panose="020B0609070205080204" pitchFamily="49" charset="-128"/>
                <a:ea typeface="ＭＳ ゴシック" panose="020B0609070205080204" pitchFamily="49" charset="-128"/>
              </a:rPr>
              <a:t>３　募集病院</a:t>
            </a:r>
          </a:p>
          <a:p>
            <a:pPr eaLnBrk="1" hangingPunct="1">
              <a:spcBef>
                <a:spcPct val="0"/>
              </a:spcBef>
              <a:buFontTx/>
              <a:buNone/>
            </a:pPr>
            <a:r>
              <a:rPr kumimoji="0" lang="ja-JP" altLang="en-US" sz="1200" dirty="0">
                <a:solidFill>
                  <a:srgbClr val="000000"/>
                </a:solidFill>
                <a:latin typeface="ＭＳ ゴシック" panose="020B0609070205080204" pitchFamily="49" charset="-128"/>
                <a:ea typeface="ＭＳ 明朝" panose="02020609040205080304" pitchFamily="17" charset="-128"/>
              </a:rPr>
              <a:t>　　尼崎総合医療センター、加古川医療センター、はりま姫路総合医療センター、</a:t>
            </a:r>
            <a:endParaRPr kumimoji="0" lang="en-US" altLang="ja-JP" sz="1200" dirty="0">
              <a:solidFill>
                <a:srgbClr val="000000"/>
              </a:solidFill>
              <a:latin typeface="ＭＳ ゴシック" panose="020B0609070205080204" pitchFamily="49" charset="-128"/>
              <a:ea typeface="ＭＳ 明朝" panose="02020609040205080304" pitchFamily="17" charset="-128"/>
            </a:endParaRPr>
          </a:p>
          <a:p>
            <a:pPr eaLnBrk="1" hangingPunct="1">
              <a:spcBef>
                <a:spcPct val="0"/>
              </a:spcBef>
              <a:buFontTx/>
              <a:buNone/>
            </a:pPr>
            <a:r>
              <a:rPr kumimoji="0" lang="ja-JP" altLang="en-US" sz="1200" dirty="0">
                <a:solidFill>
                  <a:srgbClr val="000000"/>
                </a:solidFill>
                <a:latin typeface="ＭＳ ゴシック" panose="020B0609070205080204" pitchFamily="49" charset="-128"/>
                <a:ea typeface="ＭＳ 明朝" panose="02020609040205080304" pitchFamily="17" charset="-128"/>
              </a:rPr>
              <a:t>　　こども病院、がんセンター</a:t>
            </a:r>
            <a:endParaRPr kumimoji="0" lang="en-US" altLang="ja-JP" sz="1200" dirty="0">
              <a:solidFill>
                <a:srgbClr val="000000"/>
              </a:solidFill>
              <a:latin typeface="ＭＳ ゴシック" panose="020B0609070205080204" pitchFamily="49" charset="-128"/>
              <a:ea typeface="ＭＳ 明朝" panose="02020609040205080304" pitchFamily="17" charset="-128"/>
            </a:endParaRPr>
          </a:p>
          <a:p>
            <a:pPr eaLnBrk="1" hangingPunct="1">
              <a:spcBef>
                <a:spcPct val="0"/>
              </a:spcBef>
              <a:buFontTx/>
              <a:buNone/>
            </a:pPr>
            <a:r>
              <a:rPr kumimoji="0" lang="ja-JP" altLang="en-US" sz="1200" dirty="0">
                <a:solidFill>
                  <a:srgbClr val="000000"/>
                </a:solidFill>
                <a:latin typeface="ＭＳ ゴシック" panose="020B0609070205080204" pitchFamily="49" charset="-128"/>
                <a:ea typeface="ＭＳ 明朝" panose="02020609040205080304" pitchFamily="17" charset="-128"/>
              </a:rPr>
              <a:t>　　</a:t>
            </a:r>
            <a:endParaRPr kumimoji="0" lang="en-US" altLang="ja-JP" sz="1200" dirty="0">
              <a:solidFill>
                <a:srgbClr val="000000"/>
              </a:solidFill>
              <a:latin typeface="ＭＳ ゴシック" panose="020B0609070205080204" pitchFamily="49" charset="-128"/>
              <a:ea typeface="ＭＳ 明朝" panose="02020609040205080304" pitchFamily="17" charset="-128"/>
            </a:endParaRPr>
          </a:p>
          <a:p>
            <a:pPr eaLnBrk="1" hangingPunct="1">
              <a:spcBef>
                <a:spcPct val="0"/>
              </a:spcBef>
              <a:buFontTx/>
              <a:buNone/>
            </a:pPr>
            <a:endParaRPr kumimoji="0" lang="ja-JP" altLang="en-US" sz="1200" dirty="0">
              <a:solidFill>
                <a:srgbClr val="000000"/>
              </a:solidFill>
              <a:latin typeface="ＭＳ ゴシック" panose="020B0609070205080204" pitchFamily="49" charset="-128"/>
              <a:ea typeface="ＭＳ 明朝" panose="02020609040205080304" pitchFamily="17" charset="-128"/>
            </a:endParaRPr>
          </a:p>
          <a:p>
            <a:pPr eaLnBrk="1" hangingPunct="1">
              <a:spcBef>
                <a:spcPct val="0"/>
              </a:spcBef>
              <a:buFontTx/>
              <a:buNone/>
            </a:pPr>
            <a:r>
              <a:rPr kumimoji="0" lang="ja-JP" altLang="en-US" sz="1200" dirty="0">
                <a:solidFill>
                  <a:srgbClr val="000000"/>
                </a:solidFill>
                <a:latin typeface="ＭＳ ゴシック" panose="020B0609070205080204" pitchFamily="49" charset="-128"/>
                <a:ea typeface="ＭＳ ゴシック" panose="020B0609070205080204" pitchFamily="49" charset="-128"/>
              </a:rPr>
              <a:t>４　募集人員</a:t>
            </a:r>
          </a:p>
          <a:p>
            <a:pPr eaLnBrk="1" hangingPunct="1">
              <a:spcBef>
                <a:spcPct val="0"/>
              </a:spcBef>
              <a:buFontTx/>
              <a:buNone/>
            </a:pPr>
            <a:r>
              <a:rPr kumimoji="0" lang="ja-JP" altLang="en-US" sz="1200" dirty="0">
                <a:solidFill>
                  <a:srgbClr val="000000"/>
                </a:solidFill>
                <a:latin typeface="ＭＳ 明朝" panose="02020609040205080304" pitchFamily="17" charset="-128"/>
                <a:ea typeface="ＭＳ 明朝" panose="02020609040205080304" pitchFamily="17" charset="-128"/>
              </a:rPr>
              <a:t>　　各病院、若干名</a:t>
            </a:r>
            <a:endParaRPr kumimoji="0" lang="en-US" altLang="ja-JP" sz="1200" dirty="0">
              <a:solidFill>
                <a:srgbClr val="000000"/>
              </a:solidFill>
              <a:latin typeface="ＭＳ 明朝" panose="02020609040205080304" pitchFamily="17" charset="-128"/>
              <a:ea typeface="ＭＳ 明朝" panose="02020609040205080304" pitchFamily="17" charset="-128"/>
            </a:endParaRPr>
          </a:p>
          <a:p>
            <a:pPr eaLnBrk="1" hangingPunct="1">
              <a:spcBef>
                <a:spcPct val="0"/>
              </a:spcBef>
              <a:buFontTx/>
              <a:buNone/>
            </a:pPr>
            <a:endParaRPr kumimoji="0" lang="en-US" altLang="ja-JP" sz="1200" dirty="0">
              <a:solidFill>
                <a:srgbClr val="000000"/>
              </a:solidFill>
              <a:latin typeface="ＭＳ 明朝" panose="02020609040205080304" pitchFamily="17" charset="-128"/>
              <a:ea typeface="ＭＳ 明朝" panose="02020609040205080304" pitchFamily="17" charset="-128"/>
            </a:endParaRPr>
          </a:p>
          <a:p>
            <a:pPr eaLnBrk="1" hangingPunct="1">
              <a:spcBef>
                <a:spcPct val="0"/>
              </a:spcBef>
              <a:buFontTx/>
              <a:buNone/>
            </a:pPr>
            <a:endParaRPr kumimoji="0" lang="en-US" altLang="ja-JP" sz="1200" dirty="0">
              <a:solidFill>
                <a:srgbClr val="000000"/>
              </a:solidFill>
              <a:latin typeface="ＭＳ 明朝" panose="02020609040205080304" pitchFamily="17" charset="-128"/>
              <a:ea typeface="ＭＳ 明朝" panose="02020609040205080304" pitchFamily="17" charset="-128"/>
            </a:endParaRPr>
          </a:p>
          <a:p>
            <a:pPr eaLnBrk="1" hangingPunct="1">
              <a:spcBef>
                <a:spcPct val="0"/>
              </a:spcBef>
              <a:buFontTx/>
              <a:buNone/>
            </a:pPr>
            <a:r>
              <a:rPr kumimoji="0" lang="ja-JP" altLang="en-US" sz="1200" dirty="0">
                <a:solidFill>
                  <a:srgbClr val="000000"/>
                </a:solidFill>
                <a:latin typeface="ＭＳ ゴシック" panose="020B0609070205080204" pitchFamily="49" charset="-128"/>
                <a:ea typeface="ＭＳ ゴシック" panose="020B0609070205080204" pitchFamily="49" charset="-128"/>
              </a:rPr>
              <a:t>５　身分</a:t>
            </a:r>
          </a:p>
          <a:p>
            <a:pPr eaLnBrk="1" hangingPunct="1">
              <a:spcBef>
                <a:spcPct val="0"/>
              </a:spcBef>
              <a:buFontTx/>
              <a:buNone/>
            </a:pPr>
            <a:r>
              <a:rPr kumimoji="0" lang="ja-JP" altLang="en-US" sz="1200" dirty="0">
                <a:solidFill>
                  <a:srgbClr val="000000"/>
                </a:solidFill>
                <a:latin typeface="ＭＳ 明朝" panose="02020609040205080304" pitchFamily="17" charset="-128"/>
                <a:ea typeface="ＭＳ 明朝" panose="02020609040205080304" pitchFamily="17" charset="-128"/>
              </a:rPr>
              <a:t>　　</a:t>
            </a:r>
            <a:r>
              <a:rPr kumimoji="0" lang="ja-JP" altLang="en-US" sz="1200" dirty="0">
                <a:latin typeface="ＭＳ 明朝" panose="02020609040205080304" pitchFamily="17" charset="-128"/>
                <a:ea typeface="ＭＳ 明朝" panose="02020609040205080304" pitchFamily="17" charset="-128"/>
              </a:rPr>
              <a:t>会計年度任用職員（週</a:t>
            </a:r>
            <a:r>
              <a:rPr kumimoji="0" lang="en-US" altLang="ja-JP" sz="1200" dirty="0">
                <a:latin typeface="ＭＳ 明朝" panose="02020609040205080304" pitchFamily="17" charset="-128"/>
                <a:ea typeface="ＭＳ 明朝" panose="02020609040205080304" pitchFamily="17" charset="-128"/>
              </a:rPr>
              <a:t>35</a:t>
            </a:r>
            <a:r>
              <a:rPr kumimoji="0" lang="ja-JP" altLang="en-US" sz="1200" dirty="0">
                <a:latin typeface="ＭＳ 明朝" panose="02020609040205080304" pitchFamily="17" charset="-128"/>
                <a:ea typeface="ＭＳ 明朝" panose="02020609040205080304" pitchFamily="17" charset="-128"/>
              </a:rPr>
              <a:t>時間勤務、別途宿日直有）</a:t>
            </a:r>
            <a:endParaRPr kumimoji="0" lang="en-US" altLang="ja-JP" sz="1200" dirty="0">
              <a:latin typeface="ＭＳ 明朝" panose="02020609040205080304" pitchFamily="17" charset="-128"/>
              <a:ea typeface="ＭＳ 明朝" panose="02020609040205080304" pitchFamily="17" charset="-128"/>
            </a:endParaRPr>
          </a:p>
          <a:p>
            <a:pPr eaLnBrk="1" hangingPunct="1">
              <a:spcBef>
                <a:spcPct val="0"/>
              </a:spcBef>
              <a:buFontTx/>
              <a:buNone/>
            </a:pPr>
            <a:r>
              <a:rPr kumimoji="0" lang="ja-JP" altLang="en-US" sz="1200" dirty="0">
                <a:latin typeface="ＭＳ 明朝" panose="02020609040205080304" pitchFamily="17" charset="-128"/>
                <a:ea typeface="ＭＳ 明朝" panose="02020609040205080304" pitchFamily="17" charset="-128"/>
              </a:rPr>
              <a:t>　　一般職の地方公務員として勤務するため地方公務員法上の服務に関する規定（信用失　　</a:t>
            </a:r>
            <a:endParaRPr kumimoji="0" lang="en-US" altLang="ja-JP" sz="1200" dirty="0">
              <a:latin typeface="ＭＳ 明朝" panose="02020609040205080304" pitchFamily="17" charset="-128"/>
              <a:ea typeface="ＭＳ 明朝" panose="02020609040205080304" pitchFamily="17" charset="-128"/>
            </a:endParaRPr>
          </a:p>
          <a:p>
            <a:pPr eaLnBrk="1" hangingPunct="1">
              <a:spcBef>
                <a:spcPct val="0"/>
              </a:spcBef>
              <a:buFontTx/>
              <a:buNone/>
            </a:pPr>
            <a:r>
              <a:rPr kumimoji="0" lang="ja-JP" altLang="en-US" sz="1200" dirty="0">
                <a:latin typeface="ＭＳ 明朝" panose="02020609040205080304" pitchFamily="17" charset="-128"/>
                <a:ea typeface="ＭＳ 明朝" panose="02020609040205080304" pitchFamily="17" charset="-128"/>
              </a:rPr>
              <a:t>　　墜行為の禁止、守秘義務等）の適用有</a:t>
            </a:r>
            <a:endParaRPr kumimoji="0" lang="en-US" altLang="ja-JP" sz="1200" dirty="0">
              <a:latin typeface="ＭＳ 明朝" panose="02020609040205080304" pitchFamily="17" charset="-128"/>
              <a:ea typeface="ＭＳ 明朝" panose="02020609040205080304" pitchFamily="17" charset="-128"/>
            </a:endParaRPr>
          </a:p>
          <a:p>
            <a:pPr eaLnBrk="1" hangingPunct="1">
              <a:spcBef>
                <a:spcPct val="0"/>
              </a:spcBef>
              <a:buFontTx/>
              <a:buNone/>
            </a:pPr>
            <a:endParaRPr kumimoji="0" lang="en-US" altLang="ja-JP" sz="1200" dirty="0">
              <a:solidFill>
                <a:srgbClr val="000000"/>
              </a:solidFill>
              <a:latin typeface="ＭＳ 明朝" panose="02020609040205080304" pitchFamily="17" charset="-128"/>
              <a:ea typeface="ＭＳ 明朝" panose="02020609040205080304" pitchFamily="17" charset="-128"/>
            </a:endParaRPr>
          </a:p>
          <a:p>
            <a:pPr eaLnBrk="1" hangingPunct="1">
              <a:spcBef>
                <a:spcPct val="0"/>
              </a:spcBef>
              <a:buFontTx/>
              <a:buNone/>
            </a:pPr>
            <a:endParaRPr kumimoji="0" lang="en-US" altLang="ja-JP" sz="1200" dirty="0">
              <a:ea typeface="ＭＳ 明朝" panose="02020609040205080304" pitchFamily="17" charset="-128"/>
            </a:endParaRPr>
          </a:p>
        </p:txBody>
      </p:sp>
      <p:sp>
        <p:nvSpPr>
          <p:cNvPr id="3" name="スライド番号プレースホルダー 2">
            <a:extLst>
              <a:ext uri="{FF2B5EF4-FFF2-40B4-BE49-F238E27FC236}">
                <a16:creationId xmlns:a16="http://schemas.microsoft.com/office/drawing/2014/main" id="{5C981673-7E37-4CAE-8CD4-0048D0FAF2C7}"/>
              </a:ext>
            </a:extLst>
          </p:cNvPr>
          <p:cNvSpPr>
            <a:spLocks noGrp="1"/>
          </p:cNvSpPr>
          <p:nvPr>
            <p:ph type="sldNum" sz="quarter" idx="12"/>
          </p:nvPr>
        </p:nvSpPr>
        <p:spPr>
          <a:xfrm>
            <a:off x="2606479" y="9561512"/>
            <a:ext cx="1600200" cy="688975"/>
          </a:xfrm>
        </p:spPr>
        <p:txBody>
          <a:bodyPr/>
          <a:lstStyle/>
          <a:p>
            <a:pPr algn="ctr">
              <a:defRPr/>
            </a:pPr>
            <a:fld id="{B4C76783-8AD7-4A4A-93FF-443D655AA3D2}" type="slidenum">
              <a:rPr lang="en-US" altLang="ja-JP" smtClean="0"/>
              <a:pPr algn="ctr">
                <a:defRPr/>
              </a:pPr>
              <a:t>1</a:t>
            </a:fld>
            <a:endParaRPr lang="en-US" altLang="ja-JP" dirty="0"/>
          </a:p>
        </p:txBody>
      </p:sp>
      <p:graphicFrame>
        <p:nvGraphicFramePr>
          <p:cNvPr id="4" name="表 3">
            <a:extLst>
              <a:ext uri="{FF2B5EF4-FFF2-40B4-BE49-F238E27FC236}">
                <a16:creationId xmlns:a16="http://schemas.microsoft.com/office/drawing/2014/main" id="{01493082-3C00-4EF4-BACF-96A9D9B7B9B8}"/>
              </a:ext>
            </a:extLst>
          </p:cNvPr>
          <p:cNvGraphicFramePr>
            <a:graphicFrameLocks noGrp="1"/>
          </p:cNvGraphicFramePr>
          <p:nvPr>
            <p:extLst>
              <p:ext uri="{D42A27DB-BD31-4B8C-83A1-F6EECF244321}">
                <p14:modId xmlns:p14="http://schemas.microsoft.com/office/powerpoint/2010/main" val="1057944272"/>
              </p:ext>
            </p:extLst>
          </p:nvPr>
        </p:nvGraphicFramePr>
        <p:xfrm>
          <a:off x="633485" y="3550211"/>
          <a:ext cx="5585874" cy="1987078"/>
        </p:xfrm>
        <a:graphic>
          <a:graphicData uri="http://schemas.openxmlformats.org/drawingml/2006/table">
            <a:tbl>
              <a:tblPr firstRow="1" firstCol="1" bandRow="1">
                <a:tableStyleId>{5C22544A-7EE6-4342-B048-85BDC9FD1C3A}</a:tableStyleId>
              </a:tblPr>
              <a:tblGrid>
                <a:gridCol w="846417">
                  <a:extLst>
                    <a:ext uri="{9D8B030D-6E8A-4147-A177-3AD203B41FA5}">
                      <a16:colId xmlns:a16="http://schemas.microsoft.com/office/drawing/2014/main" val="873269172"/>
                    </a:ext>
                  </a:extLst>
                </a:gridCol>
                <a:gridCol w="4739457">
                  <a:extLst>
                    <a:ext uri="{9D8B030D-6E8A-4147-A177-3AD203B41FA5}">
                      <a16:colId xmlns:a16="http://schemas.microsoft.com/office/drawing/2014/main" val="2642445728"/>
                    </a:ext>
                  </a:extLst>
                </a:gridCol>
              </a:tblGrid>
              <a:tr h="329381">
                <a:tc>
                  <a:txBody>
                    <a:bodyPr/>
                    <a:lstStyle/>
                    <a:p>
                      <a:pPr algn="ctr">
                        <a:lnSpc>
                          <a:spcPts val="1700"/>
                        </a:lnSpc>
                        <a:spcAft>
                          <a:spcPts val="0"/>
                        </a:spcAft>
                      </a:pPr>
                      <a:r>
                        <a:rPr lang="ja-JP" sz="1200" kern="100" dirty="0">
                          <a:solidFill>
                            <a:schemeClr val="tx1"/>
                          </a:solidFill>
                          <a:effectLst/>
                        </a:rPr>
                        <a:t>区　分</a:t>
                      </a:r>
                      <a:endParaRPr lang="ja-JP" sz="12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700"/>
                        </a:lnSpc>
                        <a:spcAft>
                          <a:spcPts val="0"/>
                        </a:spcAft>
                      </a:pPr>
                      <a:r>
                        <a:rPr lang="ja-JP" sz="1200" kern="100" dirty="0">
                          <a:solidFill>
                            <a:schemeClr val="tx1"/>
                          </a:solidFill>
                          <a:effectLst/>
                        </a:rPr>
                        <a:t>内　容</a:t>
                      </a:r>
                      <a:endParaRPr lang="ja-JP" sz="12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77097985"/>
                  </a:ext>
                </a:extLst>
              </a:tr>
              <a:tr h="1159313">
                <a:tc>
                  <a:txBody>
                    <a:bodyPr/>
                    <a:lstStyle/>
                    <a:p>
                      <a:pPr algn="ctr">
                        <a:lnSpc>
                          <a:spcPts val="1700"/>
                        </a:lnSpc>
                        <a:spcAft>
                          <a:spcPts val="0"/>
                        </a:spcAft>
                      </a:pPr>
                      <a:r>
                        <a:rPr lang="ja-JP" sz="1200" kern="100" dirty="0">
                          <a:solidFill>
                            <a:schemeClr val="tx1"/>
                          </a:solidFill>
                          <a:effectLst/>
                        </a:rPr>
                        <a:t>１年目</a:t>
                      </a:r>
                      <a:endParaRPr lang="ja-JP" sz="12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ts val="1700"/>
                        </a:lnSpc>
                        <a:spcAft>
                          <a:spcPts val="0"/>
                        </a:spcAft>
                      </a:pPr>
                      <a:r>
                        <a:rPr lang="ja-JP" sz="1200" kern="100" dirty="0">
                          <a:effectLst/>
                        </a:rPr>
                        <a:t>基礎課程</a:t>
                      </a:r>
                    </a:p>
                    <a:p>
                      <a:pPr algn="just">
                        <a:lnSpc>
                          <a:spcPts val="1700"/>
                        </a:lnSpc>
                        <a:spcAft>
                          <a:spcPts val="0"/>
                        </a:spcAft>
                      </a:pPr>
                      <a:r>
                        <a:rPr lang="ja-JP" sz="1200" kern="100" dirty="0">
                          <a:effectLst/>
                        </a:rPr>
                        <a:t>下記①～⑦について基礎的な知識・技術</a:t>
                      </a:r>
                      <a:r>
                        <a:rPr lang="ja-JP" altLang="en-US" sz="1200" kern="100" dirty="0">
                          <a:effectLst/>
                        </a:rPr>
                        <a:t>の</a:t>
                      </a:r>
                      <a:r>
                        <a:rPr lang="ja-JP" sz="1200" kern="100" dirty="0">
                          <a:effectLst/>
                        </a:rPr>
                        <a:t>習得</a:t>
                      </a:r>
                    </a:p>
                    <a:p>
                      <a:pPr indent="139700" algn="just">
                        <a:lnSpc>
                          <a:spcPts val="1700"/>
                        </a:lnSpc>
                        <a:spcAft>
                          <a:spcPts val="0"/>
                        </a:spcAft>
                      </a:pPr>
                      <a:r>
                        <a:rPr lang="ja-JP" sz="1100" kern="100" dirty="0">
                          <a:effectLst/>
                        </a:rPr>
                        <a:t>①検体検査受付・一般検査　②生化学・免疫検査　③血液・輸血検査</a:t>
                      </a:r>
                      <a:endParaRPr lang="ja-JP" sz="1200" kern="100" dirty="0">
                        <a:effectLst/>
                      </a:endParaRPr>
                    </a:p>
                    <a:p>
                      <a:pPr indent="139700" algn="just">
                        <a:lnSpc>
                          <a:spcPts val="1600"/>
                        </a:lnSpc>
                        <a:spcAft>
                          <a:spcPts val="0"/>
                        </a:spcAft>
                      </a:pPr>
                      <a:r>
                        <a:rPr lang="ja-JP" sz="1100" kern="100" dirty="0">
                          <a:effectLst/>
                        </a:rPr>
                        <a:t>④生理機能検査　⑤微生物検査　⑥病理検査　⑦採血、当直業務</a:t>
                      </a:r>
                      <a:endParaRPr lang="ja-JP" sz="1200" kern="100" dirty="0">
                        <a:effectLst/>
                      </a:endParaRPr>
                    </a:p>
                    <a:p>
                      <a:pPr indent="139700" algn="just">
                        <a:lnSpc>
                          <a:spcPts val="1600"/>
                        </a:lnSpc>
                        <a:spcAft>
                          <a:spcPts val="0"/>
                        </a:spcAft>
                      </a:pPr>
                      <a:r>
                        <a:rPr lang="ja-JP" altLang="en-US" sz="1000" kern="100" dirty="0">
                          <a:effectLst/>
                          <a:latin typeface="ＭＳ Ｐ明朝" panose="02020600040205080304" pitchFamily="18" charset="-128"/>
                          <a:ea typeface="ＭＳ Ｐ明朝" panose="02020600040205080304" pitchFamily="18" charset="-128"/>
                          <a:cs typeface="Times New Roman" panose="02020603050405020304" pitchFamily="18" charset="0"/>
                        </a:rPr>
                        <a:t>＊一定の基準を満たした場合に限り、専門課程への進級を認める。</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5064799"/>
                  </a:ext>
                </a:extLst>
              </a:tr>
              <a:tr h="498384">
                <a:tc>
                  <a:txBody>
                    <a:bodyPr/>
                    <a:lstStyle/>
                    <a:p>
                      <a:pPr algn="ctr">
                        <a:lnSpc>
                          <a:spcPts val="1700"/>
                        </a:lnSpc>
                        <a:spcAft>
                          <a:spcPts val="0"/>
                        </a:spcAft>
                      </a:pPr>
                      <a:r>
                        <a:rPr lang="ja-JP" sz="1200" kern="100" dirty="0">
                          <a:solidFill>
                            <a:schemeClr val="tx1"/>
                          </a:solidFill>
                          <a:effectLst/>
                        </a:rPr>
                        <a:t>２年目</a:t>
                      </a:r>
                      <a:endParaRPr lang="ja-JP" sz="12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just">
                        <a:lnSpc>
                          <a:spcPts val="1700"/>
                        </a:lnSpc>
                        <a:spcAft>
                          <a:spcPts val="0"/>
                        </a:spcAft>
                      </a:pPr>
                      <a:r>
                        <a:rPr lang="ja-JP" sz="1200" kern="100" dirty="0">
                          <a:solidFill>
                            <a:schemeClr val="tx1"/>
                          </a:solidFill>
                          <a:effectLst/>
                        </a:rPr>
                        <a:t>専門課程</a:t>
                      </a:r>
                    </a:p>
                    <a:p>
                      <a:pPr algn="just">
                        <a:lnSpc>
                          <a:spcPts val="1700"/>
                        </a:lnSpc>
                        <a:spcAft>
                          <a:spcPts val="0"/>
                        </a:spcAft>
                      </a:pPr>
                      <a:r>
                        <a:rPr lang="ja-JP" sz="1100" kern="100" dirty="0">
                          <a:solidFill>
                            <a:schemeClr val="tx1"/>
                          </a:solidFill>
                          <a:effectLst/>
                        </a:rPr>
                        <a:t>更に高度な知識・技術を習得</a:t>
                      </a:r>
                      <a:endParaRPr lang="ja-JP" sz="1200" kern="100" dirty="0">
                        <a:solidFill>
                          <a:schemeClr val="tx1"/>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3892926"/>
                  </a:ext>
                </a:extLst>
              </a:tr>
            </a:tbl>
          </a:graphicData>
        </a:graphic>
      </p:graphicFrame>
      <p:sp>
        <p:nvSpPr>
          <p:cNvPr id="14" name="大かっこ 13">
            <a:extLst>
              <a:ext uri="{FF2B5EF4-FFF2-40B4-BE49-F238E27FC236}">
                <a16:creationId xmlns:a16="http://schemas.microsoft.com/office/drawing/2014/main" id="{DF175922-A256-41AD-9B4A-31804D9B915A}"/>
              </a:ext>
            </a:extLst>
          </p:cNvPr>
          <p:cNvSpPr/>
          <p:nvPr/>
        </p:nvSpPr>
        <p:spPr>
          <a:xfrm>
            <a:off x="1556792" y="4362561"/>
            <a:ext cx="4381500" cy="412307"/>
          </a:xfrm>
          <a:prstGeom prst="bracketPair">
            <a:avLst>
              <a:gd name="adj" fmla="val 11242"/>
            </a:avLst>
          </a:prstGeom>
          <a:noFill/>
          <a:ln w="635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spTree>
    <p:extLst>
      <p:ext uri="{BB962C8B-B14F-4D97-AF65-F5344CB8AC3E}">
        <p14:creationId xmlns:p14="http://schemas.microsoft.com/office/powerpoint/2010/main" val="138739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テキスト ボックス 3"/>
          <p:cNvSpPr txBox="1">
            <a:spLocks noChangeArrowheads="1"/>
          </p:cNvSpPr>
          <p:nvPr/>
        </p:nvSpPr>
        <p:spPr bwMode="auto">
          <a:xfrm>
            <a:off x="476250" y="3224213"/>
            <a:ext cx="18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endParaRPr lang="ja-JP" altLang="en-US" sz="1800" dirty="0">
              <a:solidFill>
                <a:srgbClr val="000000"/>
              </a:solidFill>
            </a:endParaRPr>
          </a:p>
        </p:txBody>
      </p:sp>
      <p:sp>
        <p:nvSpPr>
          <p:cNvPr id="2" name="スライド番号プレースホルダー 1">
            <a:extLst>
              <a:ext uri="{FF2B5EF4-FFF2-40B4-BE49-F238E27FC236}">
                <a16:creationId xmlns:a16="http://schemas.microsoft.com/office/drawing/2014/main" id="{CFCC84A0-E8E5-4DB0-B3D1-ED1561DACC21}"/>
              </a:ext>
            </a:extLst>
          </p:cNvPr>
          <p:cNvSpPr>
            <a:spLocks noGrp="1"/>
          </p:cNvSpPr>
          <p:nvPr>
            <p:ph type="sldNum" sz="quarter" idx="12"/>
          </p:nvPr>
        </p:nvSpPr>
        <p:spPr>
          <a:xfrm>
            <a:off x="2573362" y="9561512"/>
            <a:ext cx="1600200" cy="688975"/>
          </a:xfrm>
        </p:spPr>
        <p:txBody>
          <a:bodyPr/>
          <a:lstStyle/>
          <a:p>
            <a:pPr algn="ctr">
              <a:defRPr/>
            </a:pPr>
            <a:fld id="{B4C76783-8AD7-4A4A-93FF-443D655AA3D2}" type="slidenum">
              <a:rPr lang="en-US" altLang="ja-JP" smtClean="0"/>
              <a:pPr algn="ctr">
                <a:defRPr/>
              </a:pPr>
              <a:t>2</a:t>
            </a:fld>
            <a:endParaRPr lang="en-US" altLang="ja-JP" dirty="0"/>
          </a:p>
        </p:txBody>
      </p:sp>
      <p:sp>
        <p:nvSpPr>
          <p:cNvPr id="6" name="テキスト ボックス 2"/>
          <p:cNvSpPr txBox="1">
            <a:spLocks noChangeArrowheads="1"/>
          </p:cNvSpPr>
          <p:nvPr/>
        </p:nvSpPr>
        <p:spPr bwMode="auto">
          <a:xfrm>
            <a:off x="433628" y="560512"/>
            <a:ext cx="6408420" cy="5347618"/>
          </a:xfrm>
          <a:prstGeom prst="rect">
            <a:avLst/>
          </a:prstGeom>
          <a:noFill/>
          <a:ln>
            <a:noFill/>
          </a:ln>
        </p:spPr>
        <p:txBody>
          <a:bodyPr wrap="square">
            <a:spAutoFit/>
          </a:bodyPr>
          <a:lstStyle/>
          <a:p>
            <a:pPr fontAlgn="base">
              <a:spcBef>
                <a:spcPts val="360"/>
              </a:spcBef>
              <a:spcAft>
                <a:spcPts val="36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６　給与等</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lnSpc>
                <a:spcPts val="1700"/>
              </a:lnSpc>
              <a:spcAft>
                <a:spcPts val="0"/>
              </a:spcAft>
            </a:pP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給料及び手当は正規職員に準じて支給、社会保険、厚生年金、雇用保険に加入</a:t>
            </a:r>
            <a:endParaRPr lang="ja-JP" sz="1200" dirty="0">
              <a:effectLst/>
              <a:latin typeface="ＭＳ Ｐゴシック" panose="020B0600070205080204" pitchFamily="50" charset="-128"/>
              <a:cs typeface="ＭＳ Ｐゴシック" panose="020B0600070205080204" pitchFamily="50" charset="-128"/>
            </a:endParaRPr>
          </a:p>
          <a:p>
            <a:pPr fontAlgn="base">
              <a:lnSpc>
                <a:spcPts val="1700"/>
              </a:lnSpc>
              <a:spcAft>
                <a:spcPts val="0"/>
              </a:spcAft>
            </a:pPr>
            <a:r>
              <a:rPr kumimoji="1" lang="ja-JP" sz="1200" kern="1200" dirty="0">
                <a:effectLst/>
                <a:latin typeface="ＭＳ Ｐゴシック" panose="020B0600070205080204" pitchFamily="50" charset="-128"/>
                <a:ea typeface="ＭＳ ゴシック" panose="020B0609070205080204" pitchFamily="49"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(1)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給与月額（給料＋地域手当）　※ 職歴、学歴に応じた加算あり　　</a:t>
            </a:r>
            <a:endParaRPr lang="ja-JP" sz="1200" dirty="0">
              <a:effectLst/>
              <a:latin typeface="ＭＳ Ｐゴシック" panose="020B0600070205080204" pitchFamily="50" charset="-128"/>
              <a:cs typeface="ＭＳ Ｐゴシック" panose="020B0600070205080204" pitchFamily="50" charset="-128"/>
            </a:endParaRPr>
          </a:p>
          <a:p>
            <a:pPr fontAlgn="base">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（１年目）</a:t>
            </a:r>
            <a:r>
              <a:rPr kumimoji="1" lang="ja-JP" sz="1200" kern="1200" dirty="0">
                <a:effectLst/>
                <a:latin typeface="ＭＳ 明朝" panose="02020609040205080304" pitchFamily="17" charset="-128"/>
                <a:ea typeface="ＭＳ 明朝" panose="02020609040205080304" pitchFamily="17" charset="-128"/>
                <a:cs typeface="Times New Roman" panose="02020603050405020304" pitchFamily="18" charset="0"/>
              </a:rPr>
              <a:t>　</a:t>
            </a:r>
            <a:r>
              <a:rPr kumimoji="1" lang="en-US" altLang="ja-JP" sz="1200" kern="1200" dirty="0">
                <a:effectLst/>
                <a:latin typeface="ＭＳ 明朝" panose="02020609040205080304" pitchFamily="17" charset="-128"/>
                <a:ea typeface="ＭＳ 明朝" panose="02020609040205080304" pitchFamily="17" charset="-128"/>
                <a:cs typeface="Times New Roman" panose="02020603050405020304" pitchFamily="18" charset="0"/>
              </a:rPr>
              <a:t>234,772</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a:t>
            </a:r>
            <a:r>
              <a:rPr lang="en-US" altLang="ja-JP" sz="1200" dirty="0">
                <a:latin typeface="ＭＳ 明朝" panose="02020609040205080304" pitchFamily="17" charset="-128"/>
                <a:cs typeface="Times New Roman" panose="02020603050405020304" pitchFamily="18" charset="0"/>
              </a:rPr>
              <a:t>214,600</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a:t>
            </a:r>
            <a:r>
              <a:rPr kumimoji="1" lang="en-US" altLang="ja-JP" sz="1200" kern="1200" dirty="0">
                <a:effectLst/>
                <a:latin typeface="ＭＳ 明朝" panose="02020609040205080304" pitchFamily="17" charset="-128"/>
                <a:ea typeface="ＭＳ 明朝" panose="02020609040205080304" pitchFamily="17" charset="-128"/>
                <a:cs typeface="Times New Roman" panose="02020603050405020304" pitchFamily="18" charset="0"/>
              </a:rPr>
              <a:t>20,172</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円（※地域手当</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9.4</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％の場合））　　　 　　　　</a:t>
            </a:r>
            <a:endParaRPr lang="ja-JP" sz="1200" dirty="0">
              <a:effectLst/>
              <a:latin typeface="ＭＳ Ｐゴシック" panose="020B0600070205080204" pitchFamily="50" charset="-128"/>
              <a:cs typeface="ＭＳ Ｐゴシック" panose="020B0600070205080204" pitchFamily="50" charset="-128"/>
            </a:endParaRPr>
          </a:p>
          <a:p>
            <a:pPr fontAlgn="base">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（２年目）　</a:t>
            </a:r>
            <a:r>
              <a:rPr lang="en-US" altLang="ja-JP" sz="1200" dirty="0">
                <a:latin typeface="ＭＳ 明朝" panose="02020609040205080304" pitchFamily="17" charset="-128"/>
                <a:ea typeface="ＭＳ 明朝" panose="02020609040205080304" pitchFamily="17" charset="-128"/>
                <a:cs typeface="Times New Roman" panose="02020603050405020304" pitchFamily="18" charset="0"/>
              </a:rPr>
              <a:t>239,039</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a:t>
            </a:r>
            <a:r>
              <a:rPr kumimoji="1" lang="en-US" altLang="ja-JP" sz="1200" kern="1200" dirty="0">
                <a:effectLst/>
                <a:latin typeface="ＭＳ 明朝" panose="02020609040205080304" pitchFamily="17" charset="-128"/>
                <a:ea typeface="ＭＳ 明朝" panose="02020609040205080304" pitchFamily="17" charset="-128"/>
                <a:cs typeface="Times New Roman" panose="02020603050405020304" pitchFamily="18" charset="0"/>
              </a:rPr>
              <a:t>218,500</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a:t>
            </a:r>
            <a:r>
              <a:rPr lang="en-US" altLang="ja-JP" sz="1200" dirty="0">
                <a:latin typeface="ＭＳ 明朝" panose="02020609040205080304" pitchFamily="17" charset="-128"/>
                <a:cs typeface="Times New Roman" panose="02020603050405020304" pitchFamily="18" charset="0"/>
              </a:rPr>
              <a:t>20,539</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円（※同上））</a:t>
            </a:r>
            <a:endParaRPr lang="ja-JP" sz="1200" dirty="0">
              <a:effectLst/>
              <a:latin typeface="ＭＳ Ｐゴシック" panose="020B0600070205080204" pitchFamily="50" charset="-128"/>
              <a:cs typeface="ＭＳ Ｐゴシック" panose="020B0600070205080204" pitchFamily="50" charset="-128"/>
            </a:endParaRPr>
          </a:p>
          <a:p>
            <a:pPr fontAlgn="base">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 地域手当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9.4</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4.4</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％（地域区分別の支給率を適用：神戸阪神間</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9.4</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a:t>
            </a:r>
            <a:endParaRPr lang="ja-JP" sz="1200" dirty="0">
              <a:effectLst/>
              <a:latin typeface="ＭＳ Ｐゴシック" panose="020B0600070205080204" pitchFamily="50" charset="-128"/>
              <a:cs typeface="ＭＳ Ｐゴシック" panose="020B0600070205080204" pitchFamily="50" charset="-128"/>
            </a:endParaRPr>
          </a:p>
          <a:p>
            <a:pPr fontAlgn="base">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 正規職員の給与改定を受けて変更される場合あり　</a:t>
            </a:r>
            <a:endParaRPr lang="ja-JP" sz="1200" dirty="0">
              <a:effectLst/>
              <a:latin typeface="ＭＳ Ｐゴシック" panose="020B0600070205080204" pitchFamily="50" charset="-128"/>
              <a:cs typeface="ＭＳ Ｐゴシック" panose="020B0600070205080204" pitchFamily="50" charset="-128"/>
            </a:endParaRPr>
          </a:p>
          <a:p>
            <a:pPr eaLnBrk="0" fontAlgn="base" hangingPunct="0">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(2)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通勤手当　　支給限度額の設定あり</a:t>
            </a:r>
            <a:endParaRPr lang="ja-JP" sz="1200" dirty="0">
              <a:effectLst/>
              <a:latin typeface="ＭＳ Ｐゴシック" panose="020B0600070205080204" pitchFamily="50" charset="-128"/>
              <a:cs typeface="ＭＳ Ｐゴシック" panose="020B0600070205080204" pitchFamily="50" charset="-128"/>
            </a:endParaRPr>
          </a:p>
          <a:p>
            <a:pPr eaLnBrk="0" fontAlgn="base" hangingPunct="0">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(3) </a:t>
            </a:r>
            <a:r>
              <a:rPr kumimoji="1" lang="zh-TW"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衛生検査作業手当</a:t>
            </a:r>
            <a:r>
              <a:rPr kumimoji="1" lang="ja-JP" sz="1200" kern="1200" dirty="0" err="1">
                <a:effectLst/>
                <a:latin typeface="ＭＳ Ｐゴシック" panose="020B0600070205080204" pitchFamily="50" charset="-128"/>
                <a:ea typeface="ＭＳ 明朝" panose="02020609040205080304" pitchFamily="17" charset="-128"/>
                <a:cs typeface="Times New Roman" panose="02020603050405020304" pitchFamily="18" charset="0"/>
              </a:rPr>
              <a:t>、</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超過勤務手当、夜勤手当、宿日直手当（実績に応じて支給）</a:t>
            </a:r>
            <a:endParaRPr lang="ja-JP" sz="1200" dirty="0">
              <a:effectLst/>
              <a:latin typeface="ＭＳ Ｐゴシック" panose="020B0600070205080204" pitchFamily="50" charset="-128"/>
              <a:cs typeface="ＭＳ Ｐゴシック" panose="020B0600070205080204" pitchFamily="50" charset="-128"/>
            </a:endParaRPr>
          </a:p>
          <a:p>
            <a:pPr>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(4)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期末手当　　年間計</a:t>
            </a:r>
            <a:r>
              <a:rPr lang="en-US" sz="1200" dirty="0">
                <a:latin typeface="ＭＳ 明朝" panose="02020609040205080304" pitchFamily="17" charset="-128"/>
                <a:cs typeface="Times New Roman" panose="02020603050405020304" pitchFamily="18" charset="0"/>
              </a:rPr>
              <a:t>4.6</a:t>
            </a:r>
            <a:r>
              <a:rPr lang="en-US" altLang="ja-JP" sz="1200" dirty="0">
                <a:latin typeface="ＭＳ 明朝" panose="02020609040205080304" pitchFamily="17" charset="-128"/>
                <a:cs typeface="Times New Roman" panose="02020603050405020304" pitchFamily="18" charset="0"/>
              </a:rPr>
              <a:t>5</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6</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月期</a:t>
            </a:r>
            <a:r>
              <a:rPr lang="en-US" altLang="ja-JP" sz="1200" dirty="0">
                <a:latin typeface="ＭＳ 明朝" panose="02020609040205080304" pitchFamily="17" charset="-128"/>
                <a:cs typeface="Times New Roman" panose="02020603050405020304" pitchFamily="18" charset="0"/>
              </a:rPr>
              <a:t>2</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.3</a:t>
            </a:r>
            <a:r>
              <a:rPr kumimoji="1" lang="en-US" altLang="ja-JP"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25</a:t>
            </a:r>
            <a:r>
              <a:rPr lang="ja-JP" altLang="en-US" sz="1200" dirty="0">
                <a:latin typeface="ＭＳ Ｐゴシック" panose="020B0600070205080204" pitchFamily="50" charset="-128"/>
                <a:ea typeface="ＭＳ 明朝" panose="02020609040205080304" pitchFamily="17" charset="-128"/>
                <a:cs typeface="Times New Roman" panose="02020603050405020304" pitchFamily="18" charset="0"/>
              </a:rPr>
              <a:t>月、</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12</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月期</a:t>
            </a:r>
            <a:r>
              <a:rPr lang="en-US" sz="1200" dirty="0">
                <a:latin typeface="ＭＳ 明朝" panose="02020609040205080304" pitchFamily="17" charset="-128"/>
                <a:cs typeface="Times New Roman" panose="02020603050405020304" pitchFamily="18" charset="0"/>
              </a:rPr>
              <a:t>2.3</a:t>
            </a:r>
            <a:r>
              <a:rPr lang="en-US" altLang="ja-JP" sz="1200" dirty="0">
                <a:latin typeface="ＭＳ 明朝" panose="02020609040205080304" pitchFamily="17" charset="-128"/>
                <a:cs typeface="Times New Roman" panose="02020603050405020304" pitchFamily="18" charset="0"/>
              </a:rPr>
              <a:t>25</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a:t>
            </a:r>
            <a:endParaRPr lang="ja-JP" sz="1200" dirty="0">
              <a:effectLst/>
              <a:latin typeface="ＭＳ Ｐゴシック" panose="020B0600070205080204" pitchFamily="50" charset="-128"/>
              <a:cs typeface="ＭＳ Ｐゴシック" panose="020B0600070205080204" pitchFamily="50" charset="-128"/>
            </a:endParaRPr>
          </a:p>
          <a:p>
            <a:pPr>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 １年目の</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6</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月期は</a:t>
            </a:r>
            <a:r>
              <a:rPr lang="en-US" sz="1200" dirty="0">
                <a:latin typeface="ＭＳ 明朝" panose="02020609040205080304" pitchFamily="17" charset="-128"/>
                <a:cs typeface="Times New Roman" panose="02020603050405020304" pitchFamily="18" charset="0"/>
              </a:rPr>
              <a:t>0.</a:t>
            </a:r>
            <a:r>
              <a:rPr lang="en-US" altLang="ja-JP" sz="1200" dirty="0">
                <a:latin typeface="ＭＳ 明朝" panose="02020609040205080304" pitchFamily="17" charset="-128"/>
                <a:cs typeface="Times New Roman" panose="02020603050405020304" pitchFamily="18" charset="0"/>
              </a:rPr>
              <a:t>3675</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12</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月期以降は</a:t>
            </a:r>
            <a:r>
              <a:rPr lang="en-US" sz="1200" dirty="0">
                <a:latin typeface="ＭＳ 明朝" panose="02020609040205080304" pitchFamily="17" charset="-128"/>
                <a:cs typeface="Times New Roman" panose="02020603050405020304" pitchFamily="18" charset="0"/>
              </a:rPr>
              <a:t>2.3</a:t>
            </a:r>
            <a:r>
              <a:rPr lang="en-US" altLang="ja-JP" sz="1200" dirty="0">
                <a:latin typeface="ＭＳ 明朝" panose="02020609040205080304" pitchFamily="17" charset="-128"/>
                <a:cs typeface="Times New Roman" panose="02020603050405020304" pitchFamily="18" charset="0"/>
              </a:rPr>
              <a:t>25</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月支給</a:t>
            </a:r>
            <a:endParaRPr lang="ja-JP" sz="1200" dirty="0">
              <a:effectLst/>
              <a:latin typeface="ＭＳ Ｐゴシック" panose="020B0600070205080204" pitchFamily="50" charset="-128"/>
              <a:cs typeface="ＭＳ Ｐゴシック" panose="020B0600070205080204" pitchFamily="50" charset="-128"/>
            </a:endParaRPr>
          </a:p>
          <a:p>
            <a:pPr eaLnBrk="0" fontAlgn="base" hangingPunct="0">
              <a:lnSpc>
                <a:spcPts val="1700"/>
              </a:lnSpc>
              <a:spcAft>
                <a:spcPts val="0"/>
              </a:spcAft>
            </a:pP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明朝" panose="02020609040205080304" pitchFamily="17" charset="-128"/>
                <a:ea typeface="ＭＳ Ｐゴシック" panose="020B0600070205080204" pitchFamily="50" charset="-128"/>
                <a:cs typeface="Times New Roman" panose="02020603050405020304" pitchFamily="18" charset="0"/>
              </a:rPr>
              <a:t>(5) </a:t>
            </a: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休暇　　年次有給休暇、夏季休暇等</a:t>
            </a:r>
            <a:endParaRPr kumimoji="1" lang="en-US" alt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eaLnBrk="0" fontAlgn="base" hangingPunct="0">
              <a:lnSpc>
                <a:spcPts val="1700"/>
              </a:lnSpc>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lnSpc>
                <a:spcPts val="1700"/>
              </a:lnSpc>
              <a:spcAft>
                <a:spcPts val="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７　応募資格</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Aft>
                <a:spcPts val="0"/>
              </a:spcAft>
            </a:pP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令和</a:t>
            </a:r>
            <a:r>
              <a:rPr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９</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年３月末日時点で</a:t>
            </a:r>
            <a:r>
              <a:rPr lang="zh-TW"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臨床検査技師国家試験</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に合格した者であって、令和</a:t>
            </a:r>
            <a:r>
              <a:rPr lang="ja-JP" altLang="en-US"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９</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年</a:t>
            </a:r>
            <a:endParaRPr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fontAlgn="base">
              <a:spcAft>
                <a:spcPts val="0"/>
              </a:spcAft>
            </a:pPr>
            <a:r>
              <a:rPr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４</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月１日時点で</a:t>
            </a:r>
            <a:r>
              <a:rPr lang="zh-TW"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臨床検査技師免許</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取得見込みの者又は</a:t>
            </a:r>
            <a:r>
              <a:rPr lang="zh-TW"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臨床検査技師</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免許取得者</a:t>
            </a:r>
            <a:endParaRPr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fontAlgn="base">
              <a:spcAft>
                <a:spcPts val="0"/>
              </a:spcAft>
            </a:pPr>
            <a:r>
              <a:rPr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lang="zh-TW"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（年齢不問）</a:t>
            </a:r>
            <a:endParaRPr lang="en-US" altLang="zh-TW"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fontAlgn="base">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Aft>
                <a:spcPts val="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８　研修開始</a:t>
            </a:r>
            <a:endParaRPr lang="ja-JP" sz="1200" strike="sngStrike" dirty="0">
              <a:solidFill>
                <a:srgbClr val="FF0000"/>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Aft>
                <a:spcPts val="0"/>
              </a:spcAft>
            </a:pP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令和</a:t>
            </a:r>
            <a:r>
              <a:rPr lang="ja-JP" altLang="en-US"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rPr>
              <a:t>９</a:t>
            </a: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年４月１日</a:t>
            </a:r>
            <a:endParaRPr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fontAlgn="base">
              <a:spcAft>
                <a:spcPts val="0"/>
              </a:spcAft>
            </a:pPr>
            <a:r>
              <a:rPr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Bef>
                <a:spcPts val="360"/>
              </a:spcBef>
              <a:spcAft>
                <a:spcPts val="36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９　選考方法</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Aft>
                <a:spcPts val="0"/>
              </a:spcAft>
            </a:pPr>
            <a:r>
              <a:rPr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書類及び面接による選考（各病院で実施）</a:t>
            </a:r>
            <a:endParaRPr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fontAlgn="base">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fontAlgn="base">
              <a:spcBef>
                <a:spcPts val="360"/>
              </a:spcBef>
              <a:spcAft>
                <a:spcPts val="36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１０募集病院、試験会場、試験日</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aphicFrame>
        <p:nvGraphicFramePr>
          <p:cNvPr id="5" name="表 4"/>
          <p:cNvGraphicFramePr>
            <a:graphicFrameLocks noGrp="1"/>
          </p:cNvGraphicFramePr>
          <p:nvPr>
            <p:extLst>
              <p:ext uri="{D42A27DB-BD31-4B8C-83A1-F6EECF244321}">
                <p14:modId xmlns:p14="http://schemas.microsoft.com/office/powerpoint/2010/main" val="3656972387"/>
              </p:ext>
            </p:extLst>
          </p:nvPr>
        </p:nvGraphicFramePr>
        <p:xfrm>
          <a:off x="569119" y="5937205"/>
          <a:ext cx="5905500" cy="1542012"/>
        </p:xfrm>
        <a:graphic>
          <a:graphicData uri="http://schemas.openxmlformats.org/drawingml/2006/table">
            <a:tbl>
              <a:tblPr/>
              <a:tblGrid>
                <a:gridCol w="1765300">
                  <a:extLst>
                    <a:ext uri="{9D8B030D-6E8A-4147-A177-3AD203B41FA5}">
                      <a16:colId xmlns:a16="http://schemas.microsoft.com/office/drawing/2014/main" val="3220464706"/>
                    </a:ext>
                  </a:extLst>
                </a:gridCol>
                <a:gridCol w="1066800">
                  <a:extLst>
                    <a:ext uri="{9D8B030D-6E8A-4147-A177-3AD203B41FA5}">
                      <a16:colId xmlns:a16="http://schemas.microsoft.com/office/drawing/2014/main" val="3619734472"/>
                    </a:ext>
                  </a:extLst>
                </a:gridCol>
                <a:gridCol w="1473200">
                  <a:extLst>
                    <a:ext uri="{9D8B030D-6E8A-4147-A177-3AD203B41FA5}">
                      <a16:colId xmlns:a16="http://schemas.microsoft.com/office/drawing/2014/main" val="1967967683"/>
                    </a:ext>
                  </a:extLst>
                </a:gridCol>
                <a:gridCol w="1600200">
                  <a:extLst>
                    <a:ext uri="{9D8B030D-6E8A-4147-A177-3AD203B41FA5}">
                      <a16:colId xmlns:a16="http://schemas.microsoft.com/office/drawing/2014/main" val="4271215032"/>
                    </a:ext>
                  </a:extLst>
                </a:gridCol>
              </a:tblGrid>
              <a:tr h="284712">
                <a:tc>
                  <a:txBody>
                    <a:bodyPr/>
                    <a:lstStyle/>
                    <a:p>
                      <a:pPr algn="ctr" fontAlgn="ctr">
                        <a:spcAft>
                          <a:spcPts val="0"/>
                        </a:spcAft>
                      </a:pPr>
                      <a:r>
                        <a:rPr kumimoji="1" lang="ja-JP"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病</a:t>
                      </a:r>
                      <a:r>
                        <a:rPr kumimoji="1" lang="en-US"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院</a:t>
                      </a:r>
                      <a:r>
                        <a:rPr kumimoji="1" lang="en-US"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名</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zh-TW"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試　験　会　場</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zh-TW" sz="1050" b="1"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試験日（予定） </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b="1" kern="120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合格発表日（予定）</a:t>
                      </a:r>
                      <a:endParaRPr lang="ja-JP" sz="1200" kern="10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435209"/>
                  </a:ext>
                </a:extLst>
              </a:tr>
              <a:tr h="251460">
                <a:tc>
                  <a:txBody>
                    <a:bodyPr/>
                    <a:lstStyle/>
                    <a:p>
                      <a:pPr algn="l" fontAlgn="ctr">
                        <a:spcAft>
                          <a:spcPts val="0"/>
                        </a:spcAft>
                      </a:pPr>
                      <a:r>
                        <a:rPr kumimoji="1" 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尼崎総合医療センター</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左記病院内</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８</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11</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30</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８</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12</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７</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a:t>
                      </a:r>
                      <a:endParaRPr kumimoji="1" lang="ja-JP" altLang="ja-JP" sz="1200" b="0" i="0" u="none" strike="noStrike" kern="1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6346881"/>
                  </a:ext>
                </a:extLst>
              </a:tr>
              <a:tr h="251460">
                <a:tc>
                  <a:txBody>
                    <a:bodyPr/>
                    <a:lstStyle/>
                    <a:p>
                      <a:pPr algn="l" fontAlgn="ctr">
                        <a:spcAft>
                          <a:spcPts val="0"/>
                        </a:spcAft>
                      </a:pPr>
                      <a:r>
                        <a:rPr kumimoji="1" 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加古川医療センター</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左記病院内</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８</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11</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30</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８</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12</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７</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a:t>
                      </a:r>
                      <a:endParaRPr kumimoji="1" lang="ja-JP" altLang="ja-JP" sz="1200" b="0" i="0" u="none" strike="noStrike" kern="1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5504829"/>
                  </a:ext>
                </a:extLst>
              </a:tr>
              <a:tr h="251460">
                <a:tc>
                  <a:txBody>
                    <a:bodyPr/>
                    <a:lstStyle/>
                    <a:p>
                      <a:pPr algn="l" fontAlgn="ctr">
                        <a:spcAft>
                          <a:spcPts val="0"/>
                        </a:spcAft>
                      </a:pPr>
                      <a:r>
                        <a:rPr kumimoji="1" 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はりま姫路総合医療センター</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左記病院内</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８</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11</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30</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８</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12</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７</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a:t>
                      </a:r>
                      <a:endParaRPr kumimoji="1" lang="ja-JP" altLang="ja-JP" sz="1200" b="0" i="0" u="none" strike="noStrike" kern="1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4836043"/>
                  </a:ext>
                </a:extLst>
              </a:tr>
              <a:tr h="251460">
                <a:tc>
                  <a:txBody>
                    <a:bodyPr/>
                    <a:lstStyle/>
                    <a:p>
                      <a:pPr algn="l" fontAlgn="ctr">
                        <a:spcAft>
                          <a:spcPts val="0"/>
                        </a:spcAft>
                      </a:pPr>
                      <a:r>
                        <a:rPr kumimoji="1" 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こども病院</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左記病院内</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８</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11</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30</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８</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12</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７</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a:t>
                      </a:r>
                      <a:endParaRPr kumimoji="1" lang="ja-JP" altLang="ja-JP" sz="1200" b="0" i="0" u="none" strike="noStrike" kern="1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4750507"/>
                  </a:ext>
                </a:extLst>
              </a:tr>
              <a:tr h="251460">
                <a:tc>
                  <a:txBody>
                    <a:bodyPr/>
                    <a:lstStyle/>
                    <a:p>
                      <a:pPr algn="l" fontAlgn="ctr">
                        <a:spcAft>
                          <a:spcPts val="0"/>
                        </a:spcAft>
                      </a:pPr>
                      <a:r>
                        <a:rPr kumimoji="1" 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 </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がんセンター</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左記病院内</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spcAft>
                          <a:spcPts val="0"/>
                        </a:spcAft>
                      </a:pP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８</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11</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en-US" alt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30</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月</a:t>
                      </a:r>
                      <a:r>
                        <a:rPr kumimoji="1" lang="ja-JP" sz="1050" kern="1200" dirty="0">
                          <a:solidFill>
                            <a:srgbClr val="000000"/>
                          </a:solidFill>
                          <a:effectLst/>
                          <a:latin typeface="ＭＳ Ｐ明朝" panose="02020600040205080304" pitchFamily="18" charset="-128"/>
                          <a:ea typeface="ＭＳ Ｐ明朝" panose="02020600040205080304" pitchFamily="18" charset="-128"/>
                          <a:cs typeface="Arial" panose="020B0604020202020204" pitchFamily="34" charset="0"/>
                        </a:rPr>
                        <a:t>）</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令和</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８</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年</a:t>
                      </a:r>
                      <a:r>
                        <a:rPr kumimoji="1" lang="en-US"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12</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７</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日（</a:t>
                      </a:r>
                      <a:r>
                        <a:rPr kumimoji="1" lang="ja-JP" altLang="en-US"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月</a:t>
                      </a:r>
                      <a:r>
                        <a:rPr kumimoji="1" lang="ja-JP" altLang="ja-JP" sz="1050" b="0" i="0" u="none" strike="noStrike" kern="12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Arial" panose="020B0604020202020204" pitchFamily="34" charset="0"/>
                        </a:rPr>
                        <a:t>）</a:t>
                      </a:r>
                      <a:endParaRPr kumimoji="1" lang="ja-JP" altLang="ja-JP" sz="1200" b="0" i="0" u="none" strike="noStrike" kern="100" cap="none" spc="0" normalizeH="0" baseline="0" noProof="0" dirty="0">
                        <a:ln>
                          <a:noFill/>
                        </a:ln>
                        <a:solidFill>
                          <a:srgbClr val="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4791583"/>
                  </a:ext>
                </a:extLst>
              </a:tr>
            </a:tbl>
          </a:graphicData>
        </a:graphic>
      </p:graphicFrame>
      <p:sp>
        <p:nvSpPr>
          <p:cNvPr id="3" name="テキスト ボックス 2">
            <a:extLst>
              <a:ext uri="{FF2B5EF4-FFF2-40B4-BE49-F238E27FC236}">
                <a16:creationId xmlns:a16="http://schemas.microsoft.com/office/drawing/2014/main" id="{EE54F66F-8F74-0105-36CB-35A5EB3E8256}"/>
              </a:ext>
            </a:extLst>
          </p:cNvPr>
          <p:cNvSpPr txBox="1"/>
          <p:nvPr/>
        </p:nvSpPr>
        <p:spPr>
          <a:xfrm>
            <a:off x="569119" y="7683801"/>
            <a:ext cx="5575324"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＊病院の都合により、試験日が変更となる場合があります。</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12DD714-6ABE-4FC7-838C-0B5616D69870}"/>
              </a:ext>
            </a:extLst>
          </p:cNvPr>
          <p:cNvSpPr>
            <a:spLocks noGrp="1"/>
          </p:cNvSpPr>
          <p:nvPr>
            <p:ph type="sldNum" sz="quarter" idx="12"/>
          </p:nvPr>
        </p:nvSpPr>
        <p:spPr>
          <a:xfrm>
            <a:off x="2528887" y="9561512"/>
            <a:ext cx="1600200" cy="688975"/>
          </a:xfrm>
        </p:spPr>
        <p:txBody>
          <a:bodyPr/>
          <a:lstStyle/>
          <a:p>
            <a:pPr algn="ctr">
              <a:defRPr/>
            </a:pPr>
            <a:fld id="{B4C76783-8AD7-4A4A-93FF-443D655AA3D2}" type="slidenum">
              <a:rPr lang="en-US" altLang="ja-JP" smtClean="0"/>
              <a:pPr algn="ctr">
                <a:defRPr/>
              </a:pPr>
              <a:t>3</a:t>
            </a:fld>
            <a:endParaRPr lang="en-US" altLang="ja-JP" dirty="0"/>
          </a:p>
        </p:txBody>
      </p:sp>
      <p:sp>
        <p:nvSpPr>
          <p:cNvPr id="6" name="テキスト ボックス 5"/>
          <p:cNvSpPr txBox="1">
            <a:spLocks noChangeArrowheads="1"/>
          </p:cNvSpPr>
          <p:nvPr/>
        </p:nvSpPr>
        <p:spPr bwMode="auto">
          <a:xfrm>
            <a:off x="444885" y="533532"/>
            <a:ext cx="6432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１１応募手続</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　　</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受験を希望する病院に</a:t>
            </a:r>
            <a:r>
              <a:rPr kumimoji="1"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応募書類を</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持参又は郵送すること。（土、日曜日及び</a:t>
            </a:r>
            <a:endParaRPr lang="en-US" altLang="ja-JP" sz="1200" dirty="0">
              <a:solidFill>
                <a:srgbClr val="000000"/>
              </a:solidFill>
              <a:latin typeface="ＭＳ Ｐゴシック" panose="020B0600070205080204" pitchFamily="50" charset="-128"/>
              <a:ea typeface="ＭＳ 明朝" panose="02020609040205080304" pitchFamily="17" charset="-128"/>
              <a:cs typeface="Times New Roman" panose="02020603050405020304" pitchFamily="18" charset="0"/>
            </a:endParaRPr>
          </a:p>
          <a:p>
            <a:pPr eaLnBrk="0" fontAlgn="base" hangingPunct="0">
              <a:spcAft>
                <a:spcPts val="0"/>
              </a:spcAft>
            </a:pPr>
            <a:r>
              <a:rPr kumimoji="1"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祝日を除く）９：００～１７：００（１２：００から１３：００までを除く）</a:t>
            </a:r>
            <a:endParaRPr kumimoji="1"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eaLnBrk="0" fontAlgn="base" hangingPunct="0">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１２応募書類</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　　</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履歴書（写真貼付）、志望理由記入票（様式）、成績証明書、</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卒業・修了証明書又は卒業・修了見込証明書</a:t>
            </a:r>
            <a:endParaRPr kumimoji="1" lang="en-US" alt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endParaRPr>
          </a:p>
          <a:p>
            <a:pPr eaLnBrk="0" fontAlgn="base" hangingPunct="0">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１３募集期間</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　　令和</a:t>
            </a:r>
            <a:r>
              <a:rPr lang="ja-JP" altLang="en-US" sz="1200" dirty="0">
                <a:solidFill>
                  <a:srgbClr val="000000"/>
                </a:solidFill>
                <a:latin typeface="ＭＳ Ｐゴシック" panose="020B0600070205080204" pitchFamily="50" charset="-128"/>
                <a:ea typeface="ＭＳ ゴシック" panose="020B0609070205080204" pitchFamily="49" charset="-128"/>
                <a:cs typeface="Times New Roman" panose="02020603050405020304" pitchFamily="18" charset="0"/>
              </a:rPr>
              <a:t>８</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年</a:t>
            </a:r>
            <a:r>
              <a:rPr kumimoji="1" lang="ja-JP" altLang="en-US"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１０</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月</a:t>
            </a:r>
            <a:r>
              <a:rPr kumimoji="1" lang="ja-JP" altLang="en-US"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２６</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日（</a:t>
            </a:r>
            <a:r>
              <a:rPr kumimoji="1" lang="ja-JP" altLang="en-US"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月</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 </a:t>
            </a:r>
            <a:r>
              <a:rPr kumimoji="1" lang="ja-JP" altLang="en-US"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１１</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月</a:t>
            </a:r>
            <a:r>
              <a:rPr lang="ja-JP" altLang="en-US" sz="1200" dirty="0">
                <a:solidFill>
                  <a:srgbClr val="000000"/>
                </a:solidFill>
                <a:latin typeface="ＭＳ Ｐゴシック" panose="020B0600070205080204" pitchFamily="50" charset="-128"/>
                <a:ea typeface="ＭＳ ゴシック" panose="020B0609070205080204" pitchFamily="49" charset="-128"/>
                <a:cs typeface="Times New Roman" panose="02020603050405020304" pitchFamily="18" charset="0"/>
              </a:rPr>
              <a:t>２０</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日（</a:t>
            </a:r>
            <a:r>
              <a:rPr kumimoji="1" lang="ja-JP" altLang="en-US"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金</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a:t>
            </a:r>
            <a:endParaRPr kumimoji="1" lang="en-US" alt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endParaRPr>
          </a:p>
          <a:p>
            <a:pPr eaLnBrk="0" fontAlgn="base" hangingPunct="0">
              <a:spcAft>
                <a:spcPts val="0"/>
              </a:spcAft>
            </a:pP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１４応募書類提出先及びお問い合せ先</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7" name="テキスト ボックス 5"/>
          <p:cNvSpPr txBox="1">
            <a:spLocks noChangeArrowheads="1"/>
          </p:cNvSpPr>
          <p:nvPr/>
        </p:nvSpPr>
        <p:spPr bwMode="auto">
          <a:xfrm>
            <a:off x="402943" y="5817096"/>
            <a:ext cx="6048375" cy="830997"/>
          </a:xfrm>
          <a:prstGeom prst="rect">
            <a:avLst/>
          </a:prstGeom>
          <a:noFill/>
          <a:ln>
            <a:noFill/>
          </a:ln>
        </p:spPr>
        <p:txBody>
          <a:bodyPr>
            <a:spAutoFit/>
          </a:bodyPr>
          <a:lstStyle/>
          <a:p>
            <a:pPr eaLnBrk="0" fontAlgn="base" hangingPunct="0">
              <a:spcAft>
                <a:spcPts val="0"/>
              </a:spcAft>
            </a:pPr>
            <a:r>
              <a:rPr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１５</a:t>
            </a: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その他</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ゴシック" panose="020B0609070205080204" pitchFamily="49" charset="-128"/>
                <a:cs typeface="Times New Roman" panose="02020603050405020304" pitchFamily="18" charset="0"/>
              </a:rPr>
              <a:t>　</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追加募集を行う場合があります。</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eaLnBrk="0" fontAlgn="base" hangingPunct="0">
              <a:spcAft>
                <a:spcPts val="0"/>
              </a:spcAft>
            </a:pP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　　募集状況については、兵庫県ホームページで</a:t>
            </a:r>
            <a:r>
              <a:rPr kumimoji="1" lang="ja-JP" altLang="en-US"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ご</a:t>
            </a:r>
            <a:r>
              <a:rPr kumimoji="1" lang="ja-JP" sz="1200" kern="1200" dirty="0">
                <a:solidFill>
                  <a:srgbClr val="000000"/>
                </a:solidFill>
                <a:effectLst/>
                <a:latin typeface="ＭＳ Ｐゴシック" panose="020B0600070205080204" pitchFamily="50" charset="-128"/>
                <a:ea typeface="ＭＳ 明朝" panose="02020609040205080304" pitchFamily="17" charset="-128"/>
                <a:cs typeface="Times New Roman" panose="02020603050405020304" pitchFamily="18" charset="0"/>
              </a:rPr>
              <a:t>確認いただけます。</a:t>
            </a:r>
            <a:br>
              <a:rPr kumimoji="1" lang="en-US" sz="1200" kern="1200" dirty="0">
                <a:solidFill>
                  <a:srgbClr val="000000"/>
                </a:solidFill>
                <a:effectLst/>
                <a:latin typeface="ＭＳ 明朝" panose="02020609040205080304" pitchFamily="17" charset="-128"/>
                <a:ea typeface="ＭＳ Ｐゴシック" panose="020B0600070205080204" pitchFamily="50" charset="-128"/>
                <a:cs typeface="Times New Roman" panose="02020603050405020304" pitchFamily="18" charset="0"/>
              </a:rPr>
            </a:br>
            <a:r>
              <a:rPr kumimoji="1" lang="ja-JP" sz="1200" kern="1200" dirty="0">
                <a:effectLst/>
                <a:latin typeface="ＭＳ Ｐゴシック" panose="020B0600070205080204" pitchFamily="50" charset="-128"/>
                <a:ea typeface="ＭＳ 明朝" panose="02020609040205080304" pitchFamily="17" charset="-128"/>
                <a:cs typeface="Times New Roman" panose="02020603050405020304" pitchFamily="18" charset="0"/>
              </a:rPr>
              <a:t>　　</a:t>
            </a:r>
            <a:r>
              <a:rPr kumimoji="1" lang="en-US" sz="1200" kern="1200" dirty="0">
                <a:effectLst/>
                <a:latin typeface="ＭＳ ゴシック" panose="020B0609070205080204" pitchFamily="49" charset="-128"/>
                <a:ea typeface="ＭＳ Ｐゴシック" panose="020B0600070205080204" pitchFamily="50" charset="-128"/>
                <a:cs typeface="Times New Roman" panose="02020603050405020304" pitchFamily="18" charset="0"/>
              </a:rPr>
              <a:t> https://web.pref.hyogo.lg.jp/bk02/kensa2026.html</a:t>
            </a:r>
          </a:p>
        </p:txBody>
      </p:sp>
      <p:graphicFrame>
        <p:nvGraphicFramePr>
          <p:cNvPr id="5" name="表 4"/>
          <p:cNvGraphicFramePr>
            <a:graphicFrameLocks noGrp="1"/>
          </p:cNvGraphicFramePr>
          <p:nvPr>
            <p:extLst>
              <p:ext uri="{D42A27DB-BD31-4B8C-83A1-F6EECF244321}">
                <p14:modId xmlns:p14="http://schemas.microsoft.com/office/powerpoint/2010/main" val="3866871752"/>
              </p:ext>
            </p:extLst>
          </p:nvPr>
        </p:nvGraphicFramePr>
        <p:xfrm>
          <a:off x="402943" y="2948627"/>
          <a:ext cx="6176716" cy="2301875"/>
        </p:xfrm>
        <a:graphic>
          <a:graphicData uri="http://schemas.openxmlformats.org/drawingml/2006/table">
            <a:tbl>
              <a:tblPr firstRow="1" firstCol="1" bandRow="1"/>
              <a:tblGrid>
                <a:gridCol w="1369873">
                  <a:extLst>
                    <a:ext uri="{9D8B030D-6E8A-4147-A177-3AD203B41FA5}">
                      <a16:colId xmlns:a16="http://schemas.microsoft.com/office/drawing/2014/main" val="1729659683"/>
                    </a:ext>
                  </a:extLst>
                </a:gridCol>
                <a:gridCol w="1792111">
                  <a:extLst>
                    <a:ext uri="{9D8B030D-6E8A-4147-A177-3AD203B41FA5}">
                      <a16:colId xmlns:a16="http://schemas.microsoft.com/office/drawing/2014/main" val="2460733425"/>
                    </a:ext>
                  </a:extLst>
                </a:gridCol>
                <a:gridCol w="2061517">
                  <a:extLst>
                    <a:ext uri="{9D8B030D-6E8A-4147-A177-3AD203B41FA5}">
                      <a16:colId xmlns:a16="http://schemas.microsoft.com/office/drawing/2014/main" val="3262103067"/>
                    </a:ext>
                  </a:extLst>
                </a:gridCol>
                <a:gridCol w="953215">
                  <a:extLst>
                    <a:ext uri="{9D8B030D-6E8A-4147-A177-3AD203B41FA5}">
                      <a16:colId xmlns:a16="http://schemas.microsoft.com/office/drawing/2014/main" val="689305492"/>
                    </a:ext>
                  </a:extLst>
                </a:gridCol>
              </a:tblGrid>
              <a:tr h="473075">
                <a:tc>
                  <a:txBody>
                    <a:bodyPr/>
                    <a:lstStyle/>
                    <a:p>
                      <a:pPr algn="ctr" latinLnBrk="1">
                        <a:spcAft>
                          <a:spcPts val="0"/>
                        </a:spcAft>
                      </a:pPr>
                      <a:r>
                        <a:rPr kumimoji="1" lang="ja-JP" sz="900" b="1"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病院名</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spcAft>
                          <a:spcPts val="0"/>
                        </a:spcAft>
                      </a:pPr>
                      <a:r>
                        <a:rPr kumimoji="1" lang="ja-JP" sz="900" b="1"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所在地</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spcAft>
                          <a:spcPts val="0"/>
                        </a:spcAft>
                      </a:pPr>
                      <a:r>
                        <a:rPr kumimoji="1" lang="en-US" sz="900" b="1" kern="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E-Mail</a:t>
                      </a:r>
                      <a:endParaRPr lang="ja-JP" sz="1200" kern="100">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latinLnBrk="1">
                        <a:spcAft>
                          <a:spcPts val="0"/>
                        </a:spcAft>
                      </a:pPr>
                      <a:r>
                        <a:rPr kumimoji="1" lang="ja-JP" sz="900" b="1" kern="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電話番号</a:t>
                      </a:r>
                      <a:endParaRPr lang="ja-JP" sz="1200" kern="10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latinLnBrk="1">
                        <a:spcAft>
                          <a:spcPts val="0"/>
                        </a:spcAft>
                      </a:pPr>
                      <a:r>
                        <a:rPr kumimoji="1" lang="ja-JP" sz="900" b="1" kern="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担当</a:t>
                      </a:r>
                      <a:endParaRPr lang="ja-JP" sz="1200" kern="10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0975493"/>
                  </a:ext>
                </a:extLst>
              </a:tr>
              <a:tr h="333375">
                <a:tc>
                  <a:txBody>
                    <a:bodyPr/>
                    <a:lstStyle/>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尼崎総合医療セ</a:t>
                      </a: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ン</a:t>
                      </a: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ター</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a:t>
                      </a:r>
                      <a:r>
                        <a:rPr kumimoji="1" 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660-8550</a:t>
                      </a:r>
                    </a:p>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尼崎市東難波町</a:t>
                      </a:r>
                      <a:r>
                        <a:rPr kumimoji="1" 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2-17-77</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en-US" sz="900" u="sng"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hlinkClick r:id="rId3"/>
                        </a:rPr>
                        <a:t>Takeshi_Ueshimo@pref.hyogo.lg.jp</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l" latinLnBrk="1">
                        <a:spcAft>
                          <a:spcPts val="0"/>
                        </a:spcAft>
                      </a:pPr>
                      <a:r>
                        <a:rPr kumimoji="1" 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06-6480-7000</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検査技師長　</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上霜　剛</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5843844"/>
                  </a:ext>
                </a:extLst>
              </a:tr>
              <a:tr h="0">
                <a:tc>
                  <a:txBody>
                    <a:bodyPr/>
                    <a:lstStyle/>
                    <a:p>
                      <a:pPr algn="l" latinLnBrk="1">
                        <a:spcAft>
                          <a:spcPts val="0"/>
                        </a:spcAft>
                      </a:pPr>
                      <a:r>
                        <a:rPr lang="ja-JP" altLang="en-US" sz="900" kern="100" dirty="0">
                          <a:effectLst/>
                          <a:latin typeface="ＭＳ 明朝" panose="02020609040205080304" pitchFamily="17" charset="-128"/>
                          <a:ea typeface="ＭＳ 明朝" panose="02020609040205080304" pitchFamily="17" charset="-128"/>
                          <a:cs typeface="Times New Roman" panose="02020603050405020304" pitchFamily="18" charset="0"/>
                        </a:rPr>
                        <a:t>加古川医療センター</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675-8555</a:t>
                      </a:r>
                    </a:p>
                    <a:p>
                      <a:pPr algn="l" latinLnBrk="1">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rPr>
                        <a:t>加古川市神野町神野</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rPr>
                        <a:t>203</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en-US" altLang="ja-JP" sz="900" kern="1200" dirty="0">
                          <a:solidFill>
                            <a:schemeClr val="tx1"/>
                          </a:solidFill>
                          <a:effectLst/>
                          <a:latin typeface="ＭＳ 明朝" panose="02020609040205080304" pitchFamily="17" charset="-128"/>
                          <a:ea typeface="ＭＳ 明朝" panose="02020609040205080304" pitchFamily="17" charset="-128"/>
                          <a:cs typeface="+mn-cs"/>
                          <a:hlinkClick r:id="rId4"/>
                        </a:rPr>
                        <a:t>Kaori_Tsurutani@pref.hyogo.lg.jp</a:t>
                      </a:r>
                      <a:endParaRPr kumimoji="1" lang="en-US" altLang="ja-JP" sz="900" kern="1200" dirty="0">
                        <a:solidFill>
                          <a:schemeClr val="tx1"/>
                        </a:solidFill>
                        <a:effectLst/>
                        <a:latin typeface="ＭＳ 明朝" panose="02020609040205080304" pitchFamily="17" charset="-128"/>
                        <a:ea typeface="ＭＳ 明朝" panose="02020609040205080304" pitchFamily="17" charset="-128"/>
                        <a:cs typeface="+mn-cs"/>
                      </a:endParaRPr>
                    </a:p>
                    <a:p>
                      <a:r>
                        <a:rPr kumimoji="1" lang="en-US" altLang="ja-JP" sz="900" kern="1200" dirty="0">
                          <a:solidFill>
                            <a:schemeClr val="tx1"/>
                          </a:solidFill>
                          <a:effectLst/>
                          <a:latin typeface="ＭＳ 明朝" panose="02020609040205080304" pitchFamily="17" charset="-128"/>
                          <a:ea typeface="ＭＳ 明朝" panose="02020609040205080304" pitchFamily="17" charset="-128"/>
                          <a:cs typeface="+mn-cs"/>
                        </a:rPr>
                        <a:t>079-497-7000</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0" cap="none" spc="0" normalizeH="0" baseline="0" noProof="0" dirty="0">
                          <a:ln>
                            <a:noFill/>
                          </a:ln>
                          <a:solidFill>
                            <a:srgbClr val="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rPr>
                        <a:t>検査技師長</a:t>
                      </a:r>
                      <a:endParaRPr kumimoji="1" lang="en-US" altLang="ja-JP" sz="900" b="0" i="0" u="none" strike="noStrike" kern="0" cap="none" spc="0" normalizeH="0" baseline="0" noProof="0" dirty="0">
                        <a:ln>
                          <a:noFill/>
                        </a:ln>
                        <a:solidFill>
                          <a:srgbClr val="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0" cap="none" spc="0" normalizeH="0" baseline="0" noProof="0" dirty="0">
                          <a:ln>
                            <a:noFill/>
                          </a:ln>
                          <a:solidFill>
                            <a:srgbClr val="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rPr>
                        <a:t>鶴谷　香里　</a:t>
                      </a:r>
                      <a:endParaRPr kumimoji="1" lang="ja-JP" altLang="en-US" sz="1200" b="0" i="0" u="none" strike="noStrike" kern="100" cap="none" spc="0" normalizeH="0" baseline="0" noProof="0" dirty="0">
                        <a:ln>
                          <a:noFill/>
                        </a:ln>
                        <a:solidFill>
                          <a:srgbClr val="000000"/>
                        </a:solidFill>
                        <a:effectLst/>
                        <a:uLnTx/>
                        <a:uFillTx/>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653580"/>
                  </a:ext>
                </a:extLst>
              </a:tr>
              <a:tr h="0">
                <a:tc>
                  <a:txBody>
                    <a:bodyPr/>
                    <a:lstStyle/>
                    <a:p>
                      <a:pPr algn="l" latinLnBrk="1">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はりま姫路総合医療</a:t>
                      </a:r>
                      <a:endPar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endParaRPr>
                    </a:p>
                    <a:p>
                      <a:pPr algn="l" latinLnBrk="1">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センター</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670-8560</a:t>
                      </a:r>
                    </a:p>
                    <a:p>
                      <a:pPr algn="l" latinLnBrk="1">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姫路市神屋町</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3-264</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en-US" altLang="ja-JP" sz="900" u="none"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hlinkClick r:id="rId5"/>
                        </a:rPr>
                        <a:t>Yuriko_Yamauchi@pref.hyogo.lg.jp</a:t>
                      </a:r>
                      <a:endParaRPr kumimoji="1" lang="en-US" altLang="ja-JP" sz="900" u="none"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endParaRPr>
                    </a:p>
                    <a:p>
                      <a:pPr algn="l" latinLnBrk="1">
                        <a:spcAft>
                          <a:spcPts val="0"/>
                        </a:spcAft>
                      </a:pPr>
                      <a:r>
                        <a:rPr kumimoji="1" lang="en-US" altLang="ja-JP" sz="900" u="none"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079-289-5080</a:t>
                      </a:r>
                      <a:endParaRPr lang="ja-JP" sz="900" u="none"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検査技師長　</a:t>
                      </a:r>
                      <a:endPar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endParaRPr>
                    </a:p>
                    <a:p>
                      <a:pPr algn="just">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rPr>
                        <a:t>山内　由里子</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7453594"/>
                  </a:ext>
                </a:extLst>
              </a:tr>
              <a:tr h="0">
                <a:tc>
                  <a:txBody>
                    <a:bodyPr/>
                    <a:lstStyle/>
                    <a:p>
                      <a:pPr algn="l" latinLnBrk="1">
                        <a:spcAft>
                          <a:spcPts val="0"/>
                        </a:spcAft>
                      </a:pPr>
                      <a:r>
                        <a:rPr lang="ja-JP" altLang="en-US" sz="900" kern="100" dirty="0">
                          <a:effectLst/>
                          <a:latin typeface="ＭＳ 明朝" panose="02020609040205080304" pitchFamily="17" charset="-128"/>
                          <a:ea typeface="ＭＳ 明朝" panose="02020609040205080304" pitchFamily="17" charset="-128"/>
                          <a:cs typeface="Times New Roman" panose="02020603050405020304" pitchFamily="18" charset="0"/>
                        </a:rPr>
                        <a:t>こども病院</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650-0047</a:t>
                      </a:r>
                    </a:p>
                    <a:p>
                      <a:pPr marL="0" marR="0" lvl="0" indent="0" algn="l" defTabSz="914400" rtl="0" eaLnBrk="1" fontAlgn="auto" latinLnBrk="1" hangingPunct="1">
                        <a:lnSpc>
                          <a:spcPct val="100000"/>
                        </a:lnSpc>
                        <a:spcBef>
                          <a:spcPts val="0"/>
                        </a:spcBef>
                        <a:spcAft>
                          <a:spcPts val="0"/>
                        </a:spcAft>
                        <a:buClrTx/>
                        <a:buSzTx/>
                        <a:buFontTx/>
                        <a:buNone/>
                        <a:tabLst/>
                        <a:defRPr/>
                      </a:pPr>
                      <a:r>
                        <a:rPr kumimoji="1" lang="ja-JP"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神戸市中央区港島南町</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1</a:t>
                      </a:r>
                      <a:r>
                        <a:rPr kumimoji="1" lang="ja-JP"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丁目</a:t>
                      </a:r>
                      <a:r>
                        <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6-7</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kumimoji="1" lang="en-US" sz="900" u="sng"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hlinkClick r:id="rId6"/>
                        </a:rPr>
                        <a:t>Masako_Yamamoto01@pref.hyogo.lg.jp</a:t>
                      </a:r>
                      <a:endParaRPr kumimoji="1" lang="en-US" sz="900" u="sng"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endParaRPr>
                    </a:p>
                    <a:p>
                      <a:pPr algn="l" latinLnBrk="1">
                        <a:spcAft>
                          <a:spcPts val="0"/>
                        </a:spcAft>
                      </a:pPr>
                      <a:r>
                        <a:rPr kumimoji="1" lang="en-US"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078-945-7300</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kumimoji="1" 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rPr>
                        <a:t>検査技師長</a:t>
                      </a:r>
                      <a:endParaRPr kumimoji="1" lang="en-US" altLang="ja-JP" sz="900" kern="0" dirty="0">
                        <a:solidFill>
                          <a:srgbClr val="000000"/>
                        </a:solidFill>
                        <a:effectLst/>
                        <a:latin typeface="ＭＳ 明朝" panose="02020609040205080304" pitchFamily="17" charset="-128"/>
                        <a:ea typeface="ＭＳ 明朝" panose="02020609040205080304" pitchFamily="17" charset="-128"/>
                        <a:cs typeface="ＭＳ Ｐゴシック" panose="020B0600070205080204" pitchFamily="50" charset="-128"/>
                      </a:endParaRPr>
                    </a:p>
                    <a:p>
                      <a:pPr algn="just">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rPr>
                        <a:t>山本　正子</a:t>
                      </a:r>
                      <a:endParaRPr lang="ja-JP" sz="12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8708423"/>
                  </a:ext>
                </a:extLst>
              </a:tr>
              <a:tr h="0">
                <a:tc>
                  <a:txBody>
                    <a:bodyPr/>
                    <a:lstStyle/>
                    <a:p>
                      <a:pPr algn="l" latinLnBrk="1">
                        <a:spcAft>
                          <a:spcPts val="0"/>
                        </a:spcAft>
                      </a:pPr>
                      <a:r>
                        <a:rPr kumimoji="1" lang="ja-JP" altLang="en-US" sz="900" kern="0" dirty="0">
                          <a:solidFill>
                            <a:srgbClr val="000000"/>
                          </a:solidFill>
                          <a:effectLst/>
                          <a:latin typeface="ＭＳ 明朝" panose="02020609040205080304" pitchFamily="17" charset="-128"/>
                          <a:ea typeface="ＭＳ 明朝" panose="02020609040205080304" pitchFamily="17" charset="-128"/>
                          <a:cs typeface="Times New Roman" panose="02020603050405020304" pitchFamily="18" charset="0"/>
                        </a:rPr>
                        <a:t>がんセンター</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latinLnBrk="1">
                        <a:spcAft>
                          <a:spcPts val="0"/>
                        </a:spcAft>
                      </a:pPr>
                      <a:r>
                        <a:rPr lang="ja-JP" altLang="en-US" sz="900" kern="100" dirty="0">
                          <a:effectLst/>
                          <a:latin typeface="ＭＳ 明朝" panose="02020609040205080304" pitchFamily="17" charset="-128"/>
                          <a:ea typeface="ＭＳ 明朝" panose="02020609040205080304" pitchFamily="17" charset="-128"/>
                          <a:cs typeface="Times New Roman" panose="02020603050405020304" pitchFamily="18" charset="0"/>
                        </a:rPr>
                        <a:t>〒</a:t>
                      </a:r>
                      <a:r>
                        <a:rPr lang="en-US" altLang="ja-JP" sz="900" kern="100">
                          <a:effectLst/>
                          <a:latin typeface="ＭＳ 明朝" panose="02020609040205080304" pitchFamily="17" charset="-128"/>
                          <a:ea typeface="ＭＳ 明朝" panose="02020609040205080304" pitchFamily="17" charset="-128"/>
                          <a:cs typeface="Times New Roman" panose="02020603050405020304" pitchFamily="18" charset="0"/>
                        </a:rPr>
                        <a:t>673-0021</a:t>
                      </a:r>
                      <a:endParaRPr lang="en-US" alt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l" latinLnBrk="1">
                        <a:spcAft>
                          <a:spcPts val="0"/>
                        </a:spcAft>
                      </a:pPr>
                      <a:r>
                        <a:rPr lang="ja-JP" altLang="en-US" sz="900" kern="100" dirty="0">
                          <a:effectLst/>
                          <a:latin typeface="ＭＳ 明朝" panose="02020609040205080304" pitchFamily="17" charset="-128"/>
                          <a:ea typeface="ＭＳ 明朝" panose="02020609040205080304" pitchFamily="17" charset="-128"/>
                          <a:cs typeface="Times New Roman" panose="02020603050405020304" pitchFamily="18" charset="0"/>
                        </a:rPr>
                        <a:t>明石市北王子町</a:t>
                      </a:r>
                      <a:r>
                        <a:rPr lang="en-US" altLang="ja-JP" sz="900" kern="100" dirty="0">
                          <a:effectLst/>
                          <a:latin typeface="ＭＳ 明朝" panose="02020609040205080304" pitchFamily="17" charset="-128"/>
                          <a:ea typeface="ＭＳ 明朝" panose="02020609040205080304" pitchFamily="17" charset="-128"/>
                          <a:cs typeface="Times New Roman" panose="02020603050405020304" pitchFamily="18" charset="0"/>
                        </a:rPr>
                        <a:t>13-70</a:t>
                      </a:r>
                      <a:endParaRPr lang="ja-JP" sz="9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ja-JP" sz="900" dirty="0">
                          <a:latin typeface="ＭＳ 明朝" panose="02020609040205080304" pitchFamily="17" charset="-128"/>
                          <a:ea typeface="ＭＳ 明朝" panose="02020609040205080304" pitchFamily="17" charset="-128"/>
                          <a:hlinkClick r:id="rId7"/>
                        </a:rPr>
                        <a:t>Youko_Yano@pref.hyogo.lg.jp</a:t>
                      </a:r>
                      <a:endParaRPr lang="en-US" altLang="ja-JP" sz="900" dirty="0">
                        <a:latin typeface="ＭＳ 明朝" panose="02020609040205080304" pitchFamily="17" charset="-128"/>
                        <a:ea typeface="ＭＳ 明朝" panose="02020609040205080304" pitchFamily="17" charset="-128"/>
                      </a:endParaRPr>
                    </a:p>
                    <a:p>
                      <a:r>
                        <a:rPr lang="en-US" altLang="ja-JP" sz="900" dirty="0">
                          <a:latin typeface="ＭＳ 明朝" panose="02020609040205080304" pitchFamily="17" charset="-128"/>
                          <a:ea typeface="ＭＳ 明朝" panose="02020609040205080304" pitchFamily="17" charset="-128"/>
                        </a:rPr>
                        <a:t>079-929-1151</a:t>
                      </a:r>
                      <a:endParaRPr lang="ja-JP" altLang="en-US" sz="900" dirty="0">
                        <a:latin typeface="ＭＳ 明朝" panose="02020609040205080304" pitchFamily="17" charset="-128"/>
                        <a:ea typeface="ＭＳ 明朝" panose="02020609040205080304" pitchFamily="17" charset="-128"/>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ja-JP" altLang="en-US" sz="900" dirty="0">
                          <a:latin typeface="ＭＳ 明朝" panose="02020609040205080304" pitchFamily="17" charset="-128"/>
                          <a:ea typeface="ＭＳ 明朝" panose="02020609040205080304" pitchFamily="17" charset="-128"/>
                        </a:rPr>
                        <a:t>検査技師長</a:t>
                      </a:r>
                      <a:endParaRPr lang="en-US" altLang="ja-JP" sz="900" dirty="0">
                        <a:latin typeface="ＭＳ 明朝" panose="02020609040205080304" pitchFamily="17" charset="-128"/>
                        <a:ea typeface="ＭＳ 明朝" panose="02020609040205080304" pitchFamily="17" charset="-128"/>
                      </a:endParaRPr>
                    </a:p>
                    <a:p>
                      <a:r>
                        <a:rPr lang="ja-JP" altLang="en-US" sz="900" dirty="0">
                          <a:latin typeface="ＭＳ 明朝" panose="02020609040205080304" pitchFamily="17" charset="-128"/>
                          <a:ea typeface="ＭＳ 明朝" panose="02020609040205080304" pitchFamily="17" charset="-128"/>
                        </a:rPr>
                        <a:t>矢野　曜子</a:t>
                      </a:r>
                    </a:p>
                  </a:txBody>
                  <a:tcPr marL="45720" marR="457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0056550"/>
                  </a:ext>
                </a:extLst>
              </a:tr>
            </a:tbl>
          </a:graphicData>
        </a:graphic>
      </p:graphicFrame>
    </p:spTree>
  </p:cSld>
  <p:clrMapOvr>
    <a:masterClrMapping/>
  </p:clrMapOvr>
</p:sld>
</file>

<file path=ppt/theme/theme1.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7345</TotalTime>
  <Words>1160</Words>
  <Application>Microsoft Office PowerPoint</Application>
  <PresentationFormat>A4 210 x 297 mm</PresentationFormat>
  <Paragraphs>167</Paragraphs>
  <Slides>4</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BIZ UDPゴシック</vt:lpstr>
      <vt:lpstr>Microsoft YaHei UI</vt:lpstr>
      <vt:lpstr>ＭＳ Ｐゴシック</vt:lpstr>
      <vt:lpstr>ＭＳ Ｐ明朝</vt:lpstr>
      <vt:lpstr>ＭＳ ゴシック</vt:lpstr>
      <vt:lpstr>ＭＳ 明朝</vt:lpstr>
      <vt:lpstr>游明朝</vt:lpstr>
      <vt:lpstr>Arial</vt:lpstr>
      <vt:lpstr>1_標準デザイン</vt:lpstr>
      <vt:lpstr>PowerPoint プレゼンテーション</vt:lpstr>
      <vt:lpstr>PowerPoint プレゼンテーション</vt:lpstr>
      <vt:lpstr>PowerPoint プレゼンテーション</vt:lpstr>
      <vt:lpstr>PowerPoint プレゼンテーション</vt:lpstr>
    </vt:vector>
  </TitlesOfParts>
  <Company>兵庫県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兵庫県</dc:creator>
  <cp:lastModifiedBy>巴山　涼香</cp:lastModifiedBy>
  <cp:revision>395</cp:revision>
  <cp:lastPrinted>2022-11-10T04:54:03Z</cp:lastPrinted>
  <dcterms:created xsi:type="dcterms:W3CDTF">2011-06-19T23:51:31Z</dcterms:created>
  <dcterms:modified xsi:type="dcterms:W3CDTF">2026-09-28T01:00:28Z</dcterms:modified>
</cp:coreProperties>
</file>