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83" r:id="rId3"/>
    <p:sldId id="284" r:id="rId4"/>
    <p:sldId id="278" r:id="rId5"/>
    <p:sldId id="285" r:id="rId6"/>
    <p:sldId id="286" r:id="rId7"/>
    <p:sldId id="288" r:id="rId8"/>
    <p:sldId id="289" r:id="rId9"/>
    <p:sldId id="266" r:id="rId10"/>
    <p:sldId id="290" r:id="rId11"/>
    <p:sldId id="287" r:id="rId12"/>
  </p:sldIdLst>
  <p:sldSz cx="10693400" cy="7561263"/>
  <p:notesSz cx="6735763" cy="9869488"/>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66"/>
    <a:srgbClr val="FFFF66"/>
    <a:srgbClr val="FF3300"/>
    <a:srgbClr val="FF99FF"/>
    <a:srgbClr val="CCFFCC"/>
    <a:srgbClr val="FF0000"/>
    <a:srgbClr val="FF6600"/>
    <a:srgbClr val="FF99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3153" autoAdjust="0"/>
  </p:normalViewPr>
  <p:slideViewPr>
    <p:cSldViewPr>
      <p:cViewPr varScale="1">
        <p:scale>
          <a:sx n="105" d="100"/>
          <a:sy n="105" d="100"/>
        </p:scale>
        <p:origin x="1176" y="102"/>
      </p:cViewPr>
      <p:guideLst>
        <p:guide orient="horz" pos="2382"/>
        <p:guide pos="336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ja-JP" altLang="en-US" b="0" baseline="0" dirty="0">
                <a:solidFill>
                  <a:schemeClr val="tx1"/>
                </a:solidFill>
                <a:latin typeface="HGP創英角ｺﾞｼｯｸUB" panose="020B0900000000000000" pitchFamily="50" charset="-128"/>
                <a:ea typeface="HGP創英角ｺﾞｼｯｸUB" panose="020B0900000000000000" pitchFamily="50" charset="-128"/>
              </a:rPr>
              <a:t>月別自転車走行台数（</a:t>
            </a:r>
            <a:r>
              <a:rPr lang="ja-JP" b="0" baseline="0" dirty="0">
                <a:solidFill>
                  <a:schemeClr val="tx1"/>
                </a:solidFill>
                <a:latin typeface="HGP創英角ｺﾞｼｯｸUB" panose="020B0900000000000000" pitchFamily="50" charset="-128"/>
                <a:ea typeface="HGP創英角ｺﾞｼｯｸUB" panose="020B0900000000000000" pitchFamily="50" charset="-128"/>
              </a:rPr>
              <a:t>洲本市小路谷</a:t>
            </a:r>
            <a:r>
              <a:rPr lang="ja-JP" altLang="en-US" b="0" baseline="0" dirty="0">
                <a:solidFill>
                  <a:schemeClr val="tx1"/>
                </a:solidFill>
                <a:latin typeface="HGP創英角ｺﾞｼｯｸUB" panose="020B0900000000000000" pitchFamily="50" charset="-128"/>
                <a:ea typeface="HGP創英角ｺﾞｼｯｸUB" panose="020B0900000000000000" pitchFamily="50" charset="-128"/>
              </a:rPr>
              <a:t>）</a:t>
            </a:r>
            <a:r>
              <a:rPr lang="ja-JP" b="0" baseline="0" dirty="0">
                <a:solidFill>
                  <a:schemeClr val="tx1"/>
                </a:solidFill>
                <a:latin typeface="HGP創英角ｺﾞｼｯｸUB" panose="020B0900000000000000" pitchFamily="50" charset="-128"/>
                <a:ea typeface="HGP創英角ｺﾞｼｯｸUB" panose="020B0900000000000000" pitchFamily="50" charset="-128"/>
              </a:rPr>
              <a:t>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ja-JP"/>
        </a:p>
      </c:txPr>
    </c:title>
    <c:autoTitleDeleted val="0"/>
    <c:plotArea>
      <c:layout/>
      <c:lineChart>
        <c:grouping val="standard"/>
        <c:varyColors val="0"/>
        <c:ser>
          <c:idx val="0"/>
          <c:order val="0"/>
          <c:spPr>
            <a:ln w="38100" cap="rnd">
              <a:solidFill>
                <a:schemeClr val="accent1"/>
              </a:solidFill>
              <a:round/>
            </a:ln>
            <a:effectLst/>
          </c:spPr>
          <c:marker>
            <c:symbol val="diamond"/>
            <c:size val="6"/>
            <c:spPr>
              <a:solidFill>
                <a:schemeClr val="accent1"/>
              </a:solidFill>
              <a:ln w="38100">
                <a:solidFill>
                  <a:schemeClr val="accent1"/>
                </a:solidFill>
                <a:round/>
              </a:ln>
              <a:effectLst/>
            </c:spPr>
          </c:marker>
          <c:dLbls>
            <c:dLbl>
              <c:idx val="0"/>
              <c:layout>
                <c:manualLayout>
                  <c:x val="-3.0431733160336063E-2"/>
                  <c:y val="5.095424076857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E-47F7-A07C-51093FC60DA8}"/>
                </c:ext>
              </c:extLst>
            </c:dLbl>
            <c:dLbl>
              <c:idx val="3"/>
              <c:layout>
                <c:manualLayout>
                  <c:x val="-3.2630557810649302E-2"/>
                  <c:y val="3.7373215919848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E-47F7-A07C-51093FC60DA8}"/>
                </c:ext>
              </c:extLst>
            </c:dLbl>
            <c:dLbl>
              <c:idx val="4"/>
              <c:layout>
                <c:manualLayout>
                  <c:x val="-2.9117978715723657E-2"/>
                  <c:y val="-3.7322420748170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48-482D-96D5-64E86F0F84E6}"/>
                </c:ext>
              </c:extLst>
            </c:dLbl>
            <c:dLbl>
              <c:idx val="6"/>
              <c:layout>
                <c:manualLayout>
                  <c:x val="-5.1106225218856632E-2"/>
                  <c:y val="-2.7136652111622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48-482D-96D5-64E86F0F84E6}"/>
                </c:ext>
              </c:extLst>
            </c:dLbl>
            <c:dLbl>
              <c:idx val="8"/>
              <c:layout>
                <c:manualLayout>
                  <c:x val="-2.472032941509706E-2"/>
                  <c:y val="-4.411293317253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48-482D-96D5-64E86F0F84E6}"/>
                </c:ext>
              </c:extLst>
            </c:dLbl>
            <c:dLbl>
              <c:idx val="9"/>
              <c:layout>
                <c:manualLayout>
                  <c:x val="-3.4829382460962802E-2"/>
                  <c:y val="-6.1089214233448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48-482D-96D5-64E86F0F84E6}"/>
                </c:ext>
              </c:extLst>
            </c:dLbl>
            <c:dLbl>
              <c:idx val="10"/>
              <c:layout>
                <c:manualLayout>
                  <c:x val="-3.4220839542253058E-2"/>
                  <c:y val="-0.104585741247827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0-460B-8D0B-1EE6FCBE64A8}"/>
                </c:ext>
              </c:extLst>
            </c:dLbl>
            <c:dLbl>
              <c:idx val="11"/>
              <c:layout>
                <c:manualLayout>
                  <c:x val="-3.3768752554835302E-2"/>
                  <c:y val="6.905416449561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B0-460B-8D0B-1EE6FCBE64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'eco-counter'!$A$18:$A$29</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'eco-counter'!$B$18:$B$29</c:f>
              <c:numCache>
                <c:formatCode>#,##0_);[Red]\(#,##0\)</c:formatCode>
                <c:ptCount val="12"/>
                <c:pt idx="0">
                  <c:v>729</c:v>
                </c:pt>
                <c:pt idx="1">
                  <c:v>808</c:v>
                </c:pt>
                <c:pt idx="2">
                  <c:v>1237</c:v>
                </c:pt>
                <c:pt idx="3">
                  <c:v>902</c:v>
                </c:pt>
                <c:pt idx="4">
                  <c:v>1659</c:v>
                </c:pt>
                <c:pt idx="5">
                  <c:v>1701</c:v>
                </c:pt>
                <c:pt idx="6">
                  <c:v>1777</c:v>
                </c:pt>
                <c:pt idx="7">
                  <c:v>1652</c:v>
                </c:pt>
                <c:pt idx="8">
                  <c:v>1044</c:v>
                </c:pt>
                <c:pt idx="9">
                  <c:v>644</c:v>
                </c:pt>
                <c:pt idx="10">
                  <c:v>815</c:v>
                </c:pt>
                <c:pt idx="11">
                  <c:v>1087</c:v>
                </c:pt>
              </c:numCache>
            </c:numRef>
          </c:val>
          <c:smooth val="0"/>
          <c:extLst>
            <c:ext xmlns:c16="http://schemas.microsoft.com/office/drawing/2014/chart" uri="{C3380CC4-5D6E-409C-BE32-E72D297353CC}">
              <c16:uniqueId val="{00000002-75B0-460B-8D0B-1EE6FCBE64A8}"/>
            </c:ext>
          </c:extLst>
        </c:ser>
        <c:ser>
          <c:idx val="1"/>
          <c:order val="1"/>
          <c:spPr>
            <a:ln w="38100" cap="rnd">
              <a:solidFill>
                <a:schemeClr val="accent2"/>
              </a:solidFill>
              <a:round/>
            </a:ln>
            <a:effectLst/>
          </c:spPr>
          <c:marker>
            <c:symbol val="square"/>
            <c:size val="6"/>
            <c:spPr>
              <a:solidFill>
                <a:schemeClr val="accent2"/>
              </a:solidFill>
              <a:ln w="38100">
                <a:solidFill>
                  <a:schemeClr val="accent2"/>
                </a:solidFill>
                <a:round/>
              </a:ln>
              <a:effectLst/>
            </c:spPr>
          </c:marker>
          <c:dLbls>
            <c:dLbl>
              <c:idx val="0"/>
              <c:layout>
                <c:manualLayout>
                  <c:x val="-3.0431733160336063E-2"/>
                  <c:y val="2.0396934858935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E-47F7-A07C-51093FC60DA8}"/>
                </c:ext>
              </c:extLst>
            </c:dLbl>
            <c:dLbl>
              <c:idx val="2"/>
              <c:layout>
                <c:manualLayout>
                  <c:x val="-9.1433015577200988E-3"/>
                  <c:y val="3.9856565128900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B0-460B-8D0B-1EE6FCBE64A8}"/>
                </c:ext>
              </c:extLst>
            </c:dLbl>
            <c:dLbl>
              <c:idx val="3"/>
              <c:layout>
                <c:manualLayout>
                  <c:x val="-4.3624681062215828E-2"/>
                  <c:y val="-5.7693958021266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48-482D-96D5-64E86F0F84E6}"/>
                </c:ext>
              </c:extLst>
            </c:dLbl>
            <c:dLbl>
              <c:idx val="4"/>
              <c:layout>
                <c:manualLayout>
                  <c:x val="-3.4829382460962635E-2"/>
                  <c:y val="4.4163728344213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E-47F7-A07C-51093FC60DA8}"/>
                </c:ext>
              </c:extLst>
            </c:dLbl>
            <c:dLbl>
              <c:idx val="6"/>
              <c:layout>
                <c:manualLayout>
                  <c:x val="-4.0112101967290148E-2"/>
                  <c:y val="-3.7322420748170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E-47F7-A07C-51093FC60DA8}"/>
                </c:ext>
              </c:extLst>
            </c:dLbl>
            <c:dLbl>
              <c:idx val="7"/>
              <c:layout>
                <c:manualLayout>
                  <c:x val="-4.8907400568543334E-2"/>
                  <c:y val="-3.0531908323804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E-47F7-A07C-51093FC60DA8}"/>
                </c:ext>
              </c:extLst>
            </c:dLbl>
            <c:dLbl>
              <c:idx val="8"/>
              <c:layout>
                <c:manualLayout>
                  <c:x val="-3.370763561770454E-2"/>
                  <c:y val="4.5675820402174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B0-460B-8D0B-1EE6FCBE64A8}"/>
                </c:ext>
              </c:extLst>
            </c:dLbl>
            <c:dLbl>
              <c:idx val="9"/>
              <c:layout>
                <c:manualLayout>
                  <c:x val="-3.0431733160336205E-2"/>
                  <c:y val="5.095424076857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48-482D-96D5-64E86F0F84E6}"/>
                </c:ext>
              </c:extLst>
            </c:dLbl>
            <c:dLbl>
              <c:idx val="10"/>
              <c:layout>
                <c:manualLayout>
                  <c:x val="-3.2021985476330506E-2"/>
                  <c:y val="4.9071076614357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B0-460B-8D0B-1EE6FCBE64A8}"/>
                </c:ext>
              </c:extLst>
            </c:dLbl>
            <c:dLbl>
              <c:idx val="11"/>
              <c:layout>
                <c:manualLayout>
                  <c:x val="-3.5758948567067531E-2"/>
                  <c:y val="-3.3927164535987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48-482D-96D5-64E86F0F84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'eco-counter'!$A$18:$A$29</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'eco-counter'!$B$31:$B$42</c:f>
              <c:numCache>
                <c:formatCode>#,##0_);[Red]\(#,##0\)</c:formatCode>
                <c:ptCount val="12"/>
                <c:pt idx="0">
                  <c:v>995</c:v>
                </c:pt>
                <c:pt idx="1">
                  <c:v>1227</c:v>
                </c:pt>
                <c:pt idx="2">
                  <c:v>920</c:v>
                </c:pt>
                <c:pt idx="3">
                  <c:v>1365</c:v>
                </c:pt>
                <c:pt idx="4">
                  <c:v>937</c:v>
                </c:pt>
                <c:pt idx="5">
                  <c:v>1236</c:v>
                </c:pt>
                <c:pt idx="6">
                  <c:v>1510</c:v>
                </c:pt>
                <c:pt idx="7">
                  <c:v>1308</c:v>
                </c:pt>
                <c:pt idx="8">
                  <c:v>783</c:v>
                </c:pt>
                <c:pt idx="9">
                  <c:v>624</c:v>
                </c:pt>
                <c:pt idx="10">
                  <c:v>531</c:v>
                </c:pt>
                <c:pt idx="11">
                  <c:v>1136</c:v>
                </c:pt>
              </c:numCache>
            </c:numRef>
          </c:val>
          <c:smooth val="0"/>
          <c:extLst>
            <c:ext xmlns:c16="http://schemas.microsoft.com/office/drawing/2014/chart" uri="{C3380CC4-5D6E-409C-BE32-E72D297353CC}">
              <c16:uniqueId val="{00000006-75B0-460B-8D0B-1EE6FCBE64A8}"/>
            </c:ext>
          </c:extLst>
        </c:ser>
        <c:ser>
          <c:idx val="2"/>
          <c:order val="2"/>
          <c:spPr>
            <a:ln w="38100" cap="rnd">
              <a:solidFill>
                <a:srgbClr val="00B050"/>
              </a:solidFill>
              <a:round/>
              <a:headEnd type="none"/>
              <a:tailEnd type="none"/>
            </a:ln>
            <a:effectLst/>
          </c:spPr>
          <c:marker>
            <c:symbol val="triangle"/>
            <c:size val="6"/>
            <c:spPr>
              <a:solidFill>
                <a:srgbClr val="00B050"/>
              </a:solidFill>
              <a:ln w="9525">
                <a:solidFill>
                  <a:schemeClr val="accent3"/>
                </a:solidFill>
                <a:round/>
              </a:ln>
              <a:effectLst/>
            </c:spPr>
          </c:marker>
          <c:dLbls>
            <c:dLbl>
              <c:idx val="2"/>
              <c:layout>
                <c:manualLayout>
                  <c:x val="-3.4829382460962635E-2"/>
                  <c:y val="-4.0717676960352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E-47F7-A07C-51093FC60DA8}"/>
                </c:ext>
              </c:extLst>
            </c:dLbl>
            <c:dLbl>
              <c:idx val="3"/>
              <c:layout>
                <c:manualLayout>
                  <c:x val="-4.2310926617603446E-2"/>
                  <c:y val="-4.411293317253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E-47F7-A07C-51093FC60DA8}"/>
                </c:ext>
              </c:extLst>
            </c:dLbl>
            <c:dLbl>
              <c:idx val="5"/>
              <c:layout>
                <c:manualLayout>
                  <c:x val="-3.2630557810649344E-2"/>
                  <c:y val="4.0768472132031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E-47F7-A07C-51093FC60DA8}"/>
                </c:ext>
              </c:extLst>
            </c:dLbl>
            <c:dLbl>
              <c:idx val="6"/>
              <c:layout>
                <c:manualLayout>
                  <c:x val="-3.791327731697685E-2"/>
                  <c:y val="6.4535265617309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48-482D-96D5-64E86F0F84E6}"/>
                </c:ext>
              </c:extLst>
            </c:dLbl>
            <c:dLbl>
              <c:idx val="7"/>
              <c:layout>
                <c:manualLayout>
                  <c:x val="-3.5714452666663628E-2"/>
                  <c:y val="4.0768472132031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48-482D-96D5-64E86F0F84E6}"/>
                </c:ext>
              </c:extLst>
            </c:dLbl>
            <c:dLbl>
              <c:idx val="8"/>
              <c:layout>
                <c:manualLayout>
                  <c:x val="-3.7028207111276017E-2"/>
                  <c:y val="5.095424076857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48-482D-96D5-64E86F0F84E6}"/>
                </c:ext>
              </c:extLst>
            </c:dLbl>
            <c:dLbl>
              <c:idx val="9"/>
              <c:layout>
                <c:manualLayout>
                  <c:x val="-3.4829382460962802E-2"/>
                  <c:y val="5.095424076857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48-482D-96D5-64E86F0F84E6}"/>
                </c:ext>
              </c:extLst>
            </c:dLbl>
            <c:dLbl>
              <c:idx val="10"/>
              <c:layout>
                <c:manualLayout>
                  <c:x val="-4.142585641190253E-2"/>
                  <c:y val="4.7558984556396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48-482D-96D5-64E86F0F84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w="0" cap="rnd" cmpd="dbl">
                      <a:noFill/>
                    </a:ln>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'eco-counter'!$A$18:$A$29</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'eco-counter'!$B$44:$B$55</c:f>
              <c:numCache>
                <c:formatCode>#,##0_);[Red]\(#,##0\)</c:formatCode>
                <c:ptCount val="12"/>
                <c:pt idx="0">
                  <c:v>1091</c:v>
                </c:pt>
                <c:pt idx="1">
                  <c:v>1657</c:v>
                </c:pt>
                <c:pt idx="2">
                  <c:v>967</c:v>
                </c:pt>
                <c:pt idx="3">
                  <c:v>1026</c:v>
                </c:pt>
                <c:pt idx="4">
                  <c:v>1019</c:v>
                </c:pt>
                <c:pt idx="5">
                  <c:v>836</c:v>
                </c:pt>
                <c:pt idx="6">
                  <c:v>1388</c:v>
                </c:pt>
                <c:pt idx="7">
                  <c:v>999</c:v>
                </c:pt>
              </c:numCache>
            </c:numRef>
          </c:val>
          <c:smooth val="0"/>
          <c:extLst>
            <c:ext xmlns:c16="http://schemas.microsoft.com/office/drawing/2014/chart" uri="{C3380CC4-5D6E-409C-BE32-E72D297353CC}">
              <c16:uniqueId val="{00000002-2D83-4E9D-BDA5-48DAF3582C47}"/>
            </c:ext>
          </c:extLst>
        </c:ser>
        <c:dLbls>
          <c:dLblPos val="t"/>
          <c:showLegendKey val="0"/>
          <c:showVal val="1"/>
          <c:showCatName val="0"/>
          <c:showSerName val="0"/>
          <c:showPercent val="0"/>
          <c:showBubbleSize val="0"/>
        </c:dLbls>
        <c:marker val="1"/>
        <c:smooth val="0"/>
        <c:axId val="402690984"/>
        <c:axId val="402695576"/>
      </c:lineChart>
      <c:catAx>
        <c:axId val="402690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mn-lt"/>
                <a:ea typeface="+mn-ea"/>
                <a:cs typeface="+mn-cs"/>
              </a:defRPr>
            </a:pPr>
            <a:endParaRPr lang="ja-JP"/>
          </a:p>
        </c:txPr>
        <c:crossAx val="402695576"/>
        <c:crosses val="autoZero"/>
        <c:auto val="1"/>
        <c:lblAlgn val="ctr"/>
        <c:lblOffset val="100"/>
        <c:noMultiLvlLbl val="0"/>
      </c:catAx>
      <c:valAx>
        <c:axId val="402695576"/>
        <c:scaling>
          <c:orientation val="minMax"/>
          <c:max val="3000"/>
        </c:scaling>
        <c:delete val="0"/>
        <c:axPos val="l"/>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4026909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475"/>
          </a:xfrm>
          <a:prstGeom prst="rect">
            <a:avLst/>
          </a:prstGeom>
        </p:spPr>
        <p:txBody>
          <a:bodyPr vert="horz" lIns="91419" tIns="45710" rIns="91419" bIns="4571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6" y="0"/>
            <a:ext cx="2918831" cy="493475"/>
          </a:xfrm>
          <a:prstGeom prst="rect">
            <a:avLst/>
          </a:prstGeom>
        </p:spPr>
        <p:txBody>
          <a:bodyPr vert="horz" lIns="91419" tIns="45710" rIns="91419" bIns="45710" rtlCol="0"/>
          <a:lstStyle>
            <a:lvl1pPr algn="r">
              <a:defRPr sz="1200"/>
            </a:lvl1pPr>
          </a:lstStyle>
          <a:p>
            <a:fld id="{02FF480E-D01E-4F7B-ACED-953C70AE31B8}" type="datetimeFigureOut">
              <a:rPr kumimoji="1" lang="ja-JP" altLang="en-US" smtClean="0"/>
              <a:t>2023/4/4</a:t>
            </a:fld>
            <a:endParaRPr kumimoji="1" lang="ja-JP" altLang="en-US" dirty="0"/>
          </a:p>
        </p:txBody>
      </p:sp>
      <p:sp>
        <p:nvSpPr>
          <p:cNvPr id="4" name="スライド イメージ プレースホルダー 3"/>
          <p:cNvSpPr>
            <a:spLocks noGrp="1" noRot="1" noChangeAspect="1"/>
          </p:cNvSpPr>
          <p:nvPr>
            <p:ph type="sldImg" idx="2"/>
          </p:nvPr>
        </p:nvSpPr>
        <p:spPr>
          <a:xfrm>
            <a:off x="750888" y="739775"/>
            <a:ext cx="5233987" cy="3702050"/>
          </a:xfrm>
          <a:prstGeom prst="rect">
            <a:avLst/>
          </a:prstGeom>
          <a:noFill/>
          <a:ln w="12700">
            <a:solidFill>
              <a:prstClr val="black"/>
            </a:solidFill>
          </a:ln>
        </p:spPr>
        <p:txBody>
          <a:bodyPr vert="horz" lIns="91419" tIns="45710" rIns="91419" bIns="45710" rtlCol="0" anchor="ctr"/>
          <a:lstStyle/>
          <a:p>
            <a:endParaRPr lang="ja-JP" altLang="en-US" dirty="0"/>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1419" tIns="45710" rIns="91419" bIns="4571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4301"/>
            <a:ext cx="2918831" cy="493475"/>
          </a:xfrm>
          <a:prstGeom prst="rect">
            <a:avLst/>
          </a:prstGeom>
        </p:spPr>
        <p:txBody>
          <a:bodyPr vert="horz" lIns="91419" tIns="45710" rIns="91419" bIns="4571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1419" tIns="45710" rIns="91419" bIns="45710" rtlCol="0" anchor="b"/>
          <a:lstStyle>
            <a:lvl1pPr algn="r">
              <a:defRPr sz="1200"/>
            </a:lvl1pPr>
          </a:lstStyle>
          <a:p>
            <a:fld id="{E7E1FF75-51A9-4082-8199-979BEBB8C332}" type="slidenum">
              <a:rPr kumimoji="1" lang="ja-JP" altLang="en-US" smtClean="0"/>
              <a:t>‹#›</a:t>
            </a:fld>
            <a:endParaRPr kumimoji="1" lang="ja-JP" altLang="en-US" dirty="0"/>
          </a:p>
        </p:txBody>
      </p:sp>
    </p:spTree>
    <p:extLst>
      <p:ext uri="{BB962C8B-B14F-4D97-AF65-F5344CB8AC3E}">
        <p14:creationId xmlns:p14="http://schemas.microsoft.com/office/powerpoint/2010/main" val="1358815133"/>
      </p:ext>
    </p:extLst>
  </p:cSld>
  <p:clrMap bg1="lt1" tx1="dk1" bg2="lt2" tx2="dk2" accent1="accent1" accent2="accent2" accent3="accent3" accent4="accent4" accent5="accent5" accent6="accent6" hlink="hlink" folHlink="folHlink"/>
  <p:notesStyle>
    <a:lvl1pPr marL="0" algn="l" defTabSz="995690" rtl="0" eaLnBrk="1" latinLnBrk="0" hangingPunct="1">
      <a:defRPr kumimoji="1" sz="1300" kern="1200">
        <a:solidFill>
          <a:schemeClr val="tx1"/>
        </a:solidFill>
        <a:latin typeface="+mn-lt"/>
        <a:ea typeface="+mn-ea"/>
        <a:cs typeface="+mn-cs"/>
      </a:defRPr>
    </a:lvl1pPr>
    <a:lvl2pPr marL="497845" algn="l" defTabSz="995690" rtl="0" eaLnBrk="1" latinLnBrk="0" hangingPunct="1">
      <a:defRPr kumimoji="1" sz="1300" kern="1200">
        <a:solidFill>
          <a:schemeClr val="tx1"/>
        </a:solidFill>
        <a:latin typeface="+mn-lt"/>
        <a:ea typeface="+mn-ea"/>
        <a:cs typeface="+mn-cs"/>
      </a:defRPr>
    </a:lvl2pPr>
    <a:lvl3pPr marL="995690" algn="l" defTabSz="995690" rtl="0" eaLnBrk="1" latinLnBrk="0" hangingPunct="1">
      <a:defRPr kumimoji="1" sz="1300" kern="1200">
        <a:solidFill>
          <a:schemeClr val="tx1"/>
        </a:solidFill>
        <a:latin typeface="+mn-lt"/>
        <a:ea typeface="+mn-ea"/>
        <a:cs typeface="+mn-cs"/>
      </a:defRPr>
    </a:lvl3pPr>
    <a:lvl4pPr marL="1493535" algn="l" defTabSz="995690" rtl="0" eaLnBrk="1" latinLnBrk="0" hangingPunct="1">
      <a:defRPr kumimoji="1" sz="1300" kern="1200">
        <a:solidFill>
          <a:schemeClr val="tx1"/>
        </a:solidFill>
        <a:latin typeface="+mn-lt"/>
        <a:ea typeface="+mn-ea"/>
        <a:cs typeface="+mn-cs"/>
      </a:defRPr>
    </a:lvl4pPr>
    <a:lvl5pPr marL="1991380" algn="l" defTabSz="995690" rtl="0" eaLnBrk="1" latinLnBrk="0" hangingPunct="1">
      <a:defRPr kumimoji="1" sz="1300" kern="1200">
        <a:solidFill>
          <a:schemeClr val="tx1"/>
        </a:solidFill>
        <a:latin typeface="+mn-lt"/>
        <a:ea typeface="+mn-ea"/>
        <a:cs typeface="+mn-cs"/>
      </a:defRPr>
    </a:lvl5pPr>
    <a:lvl6pPr marL="2489225" algn="l" defTabSz="995690" rtl="0" eaLnBrk="1" latinLnBrk="0" hangingPunct="1">
      <a:defRPr kumimoji="1" sz="1300" kern="1200">
        <a:solidFill>
          <a:schemeClr val="tx1"/>
        </a:solidFill>
        <a:latin typeface="+mn-lt"/>
        <a:ea typeface="+mn-ea"/>
        <a:cs typeface="+mn-cs"/>
      </a:defRPr>
    </a:lvl6pPr>
    <a:lvl7pPr marL="2987070" algn="l" defTabSz="995690" rtl="0" eaLnBrk="1" latinLnBrk="0" hangingPunct="1">
      <a:defRPr kumimoji="1" sz="1300" kern="1200">
        <a:solidFill>
          <a:schemeClr val="tx1"/>
        </a:solidFill>
        <a:latin typeface="+mn-lt"/>
        <a:ea typeface="+mn-ea"/>
        <a:cs typeface="+mn-cs"/>
      </a:defRPr>
    </a:lvl7pPr>
    <a:lvl8pPr marL="3484916" algn="l" defTabSz="995690" rtl="0" eaLnBrk="1" latinLnBrk="0" hangingPunct="1">
      <a:defRPr kumimoji="1" sz="1300" kern="1200">
        <a:solidFill>
          <a:schemeClr val="tx1"/>
        </a:solidFill>
        <a:latin typeface="+mn-lt"/>
        <a:ea typeface="+mn-ea"/>
        <a:cs typeface="+mn-cs"/>
      </a:defRPr>
    </a:lvl8pPr>
    <a:lvl9pPr marL="3982761" algn="l" defTabSz="995690"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6.bin"/></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1.bin"/></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2.bin"/></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3.bin"/></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4.bin"/></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5.bin"/></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5.bin"/></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6.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741363"/>
            <a:ext cx="5230813"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672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dirty="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8194"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9788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5134"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981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1046"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0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2070"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6013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65940"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543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3091"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636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4112"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4312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pPr marL="0" marR="0" lvl="0" indent="0" algn="l"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marL="0" marR="0" lvl="0" indent="0" algn="l" defTabSz="995690" rtl="0" eaLnBrk="1" fontAlgn="auto" latinLnBrk="0" hangingPunct="1">
              <a:lnSpc>
                <a:spcPct val="100000"/>
              </a:lnSpc>
              <a:spcBef>
                <a:spcPct val="5000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Tahoma" pitchFamily="34" charset="0"/>
              <a:ea typeface="ＭＳ Ｐゴシック" charset="-128"/>
              <a:cs typeface="+mn-cs"/>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6154"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995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77176"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003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746125" y="531813"/>
            <a:ext cx="5221288" cy="3692525"/>
          </a:xfrm>
          <a:ln/>
        </p:spPr>
      </p:sp>
      <p:sp>
        <p:nvSpPr>
          <p:cNvPr id="82948" name="Rectangle 3"/>
          <p:cNvSpPr>
            <a:spLocks noGrp="1" noChangeArrowheads="1"/>
          </p:cNvSpPr>
          <p:nvPr>
            <p:ph type="body" idx="1"/>
          </p:nvPr>
        </p:nvSpPr>
        <p:spPr>
          <a:noFill/>
        </p:spPr>
        <p:txBody>
          <a:bodyPr/>
          <a:lstStyle/>
          <a:p>
            <a:pPr eaLnBrk="1" hangingPunct="1"/>
            <a:endParaRPr lang="ja-JP" altLang="en-US" sz="900" b="1" dirty="0">
              <a:ea typeface="ＭＳ Ｐゴシック" charset="-128"/>
            </a:endParaRPr>
          </a:p>
          <a:p>
            <a:pPr eaLnBrk="1" hangingPunct="1"/>
            <a:endParaRPr lang="ja-JP" altLang="en-US" sz="900" b="1" dirty="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ja-JP" altLang="en-US" dirty="0" smtClean="0">
              <a:ea typeface="ＭＳ Ｐゴシック" charset="-128"/>
            </a:endParaRPr>
          </a:p>
          <a:p>
            <a:pPr eaLnBrk="1" hangingPunct="1"/>
            <a:endParaRPr lang="en-US" altLang="ja-JP" dirty="0" smtClean="0">
              <a:ea typeface="ＭＳ Ｐゴシック" charset="-128"/>
            </a:endParaRPr>
          </a:p>
        </p:txBody>
      </p:sp>
      <p:sp>
        <p:nvSpPr>
          <p:cNvPr id="82949" name="Line 4"/>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0" name="Line 7"/>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1" name="Line 8"/>
          <p:cNvSpPr>
            <a:spLocks noChangeShapeType="1"/>
          </p:cNvSpPr>
          <p:nvPr/>
        </p:nvSpPr>
        <p:spPr bwMode="auto">
          <a:xfrm>
            <a:off x="1823917"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2" name="Line 9"/>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3" name="Line 10"/>
          <p:cNvSpPr>
            <a:spLocks noChangeShapeType="1"/>
          </p:cNvSpPr>
          <p:nvPr/>
        </p:nvSpPr>
        <p:spPr bwMode="auto">
          <a:xfrm>
            <a:off x="5361018"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4" name="Line 11"/>
          <p:cNvSpPr>
            <a:spLocks noChangeShapeType="1"/>
          </p:cNvSpPr>
          <p:nvPr/>
        </p:nvSpPr>
        <p:spPr bwMode="auto">
          <a:xfrm>
            <a:off x="4370756" y="95842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5" name="Line 13"/>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6" name="Line 14"/>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7" name="Line 15"/>
          <p:cNvSpPr>
            <a:spLocks noChangeShapeType="1"/>
          </p:cNvSpPr>
          <p:nvPr/>
        </p:nvSpPr>
        <p:spPr bwMode="auto">
          <a:xfrm>
            <a:off x="1823917" y="15002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8" name="Line 97"/>
          <p:cNvSpPr>
            <a:spLocks noChangeShapeType="1"/>
          </p:cNvSpPr>
          <p:nvPr/>
        </p:nvSpPr>
        <p:spPr bwMode="auto">
          <a:xfrm>
            <a:off x="3371003" y="206101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59" name="Line 11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0" name="Line 118"/>
          <p:cNvSpPr>
            <a:spLocks noChangeShapeType="1"/>
          </p:cNvSpPr>
          <p:nvPr/>
        </p:nvSpPr>
        <p:spPr bwMode="auto">
          <a:xfrm>
            <a:off x="3164"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1" name="Line 127"/>
          <p:cNvSpPr>
            <a:spLocks noChangeShapeType="1"/>
          </p:cNvSpPr>
          <p:nvPr/>
        </p:nvSpPr>
        <p:spPr bwMode="auto">
          <a:xfrm>
            <a:off x="3371003" y="262181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2" name="Line 148"/>
          <p:cNvSpPr>
            <a:spLocks noChangeShapeType="1"/>
          </p:cNvSpPr>
          <p:nvPr/>
        </p:nvSpPr>
        <p:spPr bwMode="auto">
          <a:xfrm>
            <a:off x="4370756" y="31065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3" name="Line 149"/>
          <p:cNvSpPr>
            <a:spLocks noChangeShapeType="1"/>
          </p:cNvSpPr>
          <p:nvPr/>
        </p:nvSpPr>
        <p:spPr bwMode="auto">
          <a:xfrm>
            <a:off x="4370756"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4" name="Line 150"/>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5" name="Line 151"/>
          <p:cNvSpPr>
            <a:spLocks noChangeShapeType="1"/>
          </p:cNvSpPr>
          <p:nvPr/>
        </p:nvSpPr>
        <p:spPr bwMode="auto">
          <a:xfrm>
            <a:off x="3371003" y="359291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6" name="Line 152"/>
          <p:cNvSpPr>
            <a:spLocks noChangeShapeType="1"/>
          </p:cNvSpPr>
          <p:nvPr/>
        </p:nvSpPr>
        <p:spPr bwMode="auto">
          <a:xfrm>
            <a:off x="3371003"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7" name="Line 153"/>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8" name="Line 154"/>
          <p:cNvSpPr>
            <a:spLocks noChangeShapeType="1"/>
          </p:cNvSpPr>
          <p:nvPr/>
        </p:nvSpPr>
        <p:spPr bwMode="auto">
          <a:xfrm>
            <a:off x="4370756" y="407926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69" name="Line 156"/>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0" name="Line 159"/>
          <p:cNvSpPr>
            <a:spLocks noChangeShapeType="1"/>
          </p:cNvSpPr>
          <p:nvPr/>
        </p:nvSpPr>
        <p:spPr bwMode="auto">
          <a:xfrm>
            <a:off x="3371003" y="4638477"/>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1" name="Line 160"/>
          <p:cNvSpPr>
            <a:spLocks noChangeShapeType="1"/>
          </p:cNvSpPr>
          <p:nvPr/>
        </p:nvSpPr>
        <p:spPr bwMode="auto">
          <a:xfrm>
            <a:off x="3164"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2" name="Line 161"/>
          <p:cNvSpPr>
            <a:spLocks noChangeShapeType="1"/>
          </p:cNvSpPr>
          <p:nvPr/>
        </p:nvSpPr>
        <p:spPr bwMode="auto">
          <a:xfrm>
            <a:off x="4370756" y="53291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3" name="Line 163"/>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4" name="Line 165"/>
          <p:cNvSpPr>
            <a:spLocks noChangeShapeType="1"/>
          </p:cNvSpPr>
          <p:nvPr/>
        </p:nvSpPr>
        <p:spPr bwMode="auto">
          <a:xfrm>
            <a:off x="3371003" y="5889979"/>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6" tIns="45169" rIns="90336" bIns="45169"/>
          <a:lstStyle/>
          <a:p>
            <a:endParaRPr lang="ja-JP" altLang="en-US" dirty="0"/>
          </a:p>
        </p:txBody>
      </p:sp>
      <p:sp>
        <p:nvSpPr>
          <p:cNvPr id="82975" name="Text Box 166"/>
          <p:cNvSpPr txBox="1">
            <a:spLocks noChangeArrowheads="1"/>
          </p:cNvSpPr>
          <p:nvPr/>
        </p:nvSpPr>
        <p:spPr bwMode="auto">
          <a:xfrm>
            <a:off x="678630" y="4846008"/>
            <a:ext cx="5637848" cy="37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12" tIns="45159" rIns="90312" bIns="45159">
            <a:spAutoFit/>
          </a:bodyPr>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50000"/>
              </a:spcBef>
            </a:pPr>
            <a:endParaRPr lang="ja-JP" altLang="ja-JP" sz="1800" dirty="0">
              <a:latin typeface="Tahoma" pitchFamily="34" charset="0"/>
              <a:ea typeface="ＭＳ Ｐゴシック" charset="-128"/>
            </a:endParaRPr>
          </a:p>
        </p:txBody>
      </p:sp>
      <p:graphicFrame>
        <p:nvGraphicFramePr>
          <p:cNvPr id="82976" name="Object 167"/>
          <p:cNvGraphicFramePr>
            <a:graphicFrameLocks noChangeAspect="1"/>
          </p:cNvGraphicFramePr>
          <p:nvPr/>
        </p:nvGraphicFramePr>
        <p:xfrm>
          <a:off x="515698" y="5001256"/>
          <a:ext cx="6003264" cy="4066588"/>
        </p:xfrm>
        <a:graphic>
          <a:graphicData uri="http://schemas.openxmlformats.org/presentationml/2006/ole">
            <mc:AlternateContent xmlns:mc="http://schemas.openxmlformats.org/markup-compatibility/2006">
              <mc:Choice xmlns:v="urn:schemas-microsoft-com:vml" Requires="v">
                <p:oleObj spid="_x0000_s155730" name="ワークシート" r:id="rId4" imgW="6438900" imgH="4343400" progId="Excel.Sheet.8">
                  <p:embed/>
                </p:oleObj>
              </mc:Choice>
              <mc:Fallback>
                <p:oleObj name="ワークシート" r:id="rId4" imgW="6438900" imgH="4343400" progId="Excel.Sheet.8">
                  <p:embed/>
                  <p:pic>
                    <p:nvPicPr>
                      <p:cNvPr id="82976" name="Object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8" y="5001256"/>
                        <a:ext cx="6003264" cy="406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157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348896"/>
            <a:ext cx="9089390" cy="1620771"/>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298790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65716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98774" y="302803"/>
            <a:ext cx="2606517" cy="645157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79227" y="302803"/>
            <a:ext cx="7641326" cy="645157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35540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68026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5"/>
            <a:ext cx="9089390" cy="1501751"/>
          </a:xfrm>
        </p:spPr>
        <p:txBody>
          <a:bodyPr anchor="t"/>
          <a:lstStyle>
            <a:lvl1pPr algn="l">
              <a:defRPr sz="4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9739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25129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1"/>
            <a:ext cx="9624060" cy="1260211"/>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432100"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19912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40886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369488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1050"/>
            <a:ext cx="3518055" cy="1281214"/>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180824" y="301053"/>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34670" y="1582267"/>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10151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kumimoji="1" lang="ja-JP" altLang="en-US" dirty="0"/>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B05E54B-E562-4283-BA80-F710D7A5A6D5}" type="datetimeFigureOut">
              <a:rPr kumimoji="1" lang="ja-JP" altLang="en-US" smtClean="0"/>
              <a:t>2023/4/4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120058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34670" y="1764299"/>
            <a:ext cx="9624060" cy="4990084"/>
          </a:xfrm>
          <a:prstGeom prst="rect">
            <a:avLst/>
          </a:prstGeom>
        </p:spPr>
        <p:txBody>
          <a:bodyPr vert="horz" lIns="99569" tIns="49785" rIns="99569" bIns="4978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34670" y="7008175"/>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1B05E54B-E562-4283-BA80-F710D7A5A6D5}" type="datetimeFigureOut">
              <a:rPr kumimoji="1" lang="ja-JP" altLang="en-US" smtClean="0"/>
              <a:t>2023/4/4</a:t>
            </a:fld>
            <a:endParaRPr kumimoji="1" lang="ja-JP" altLang="en-US" dirty="0"/>
          </a:p>
        </p:txBody>
      </p:sp>
      <p:sp>
        <p:nvSpPr>
          <p:cNvPr id="5" name="フッター プレースホルダー 4"/>
          <p:cNvSpPr>
            <a:spLocks noGrp="1"/>
          </p:cNvSpPr>
          <p:nvPr>
            <p:ph type="ftr" sz="quarter" idx="3"/>
          </p:nvPr>
        </p:nvSpPr>
        <p:spPr>
          <a:xfrm>
            <a:off x="3653579" y="7008175"/>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663603" y="7008175"/>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93ED3F2A-3872-4DF6-83F3-CBAF8FF1A486}" type="slidenum">
              <a:rPr kumimoji="1" lang="ja-JP" altLang="en-US" smtClean="0"/>
              <a:t>‹#›</a:t>
            </a:fld>
            <a:endParaRPr kumimoji="1" lang="ja-JP" altLang="en-US" dirty="0"/>
          </a:p>
        </p:txBody>
      </p:sp>
    </p:spTree>
    <p:extLst>
      <p:ext uri="{BB962C8B-B14F-4D97-AF65-F5344CB8AC3E}">
        <p14:creationId xmlns:p14="http://schemas.microsoft.com/office/powerpoint/2010/main" val="223772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7.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image" Target="../media/image2.gif"/><Relationship Id="rId12"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emf"/><Relationship Id="rId4" Type="http://schemas.openxmlformats.org/officeDocument/2006/relationships/image" Target="../media/image4.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em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gi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gi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08" y="2868861"/>
            <a:ext cx="10001484" cy="673594"/>
          </a:xfrm>
        </p:spPr>
        <p:txBody>
          <a:bodyPr>
            <a:noAutofit/>
          </a:bodyPr>
          <a:lstStyle/>
          <a:p>
            <a:pPr algn="l"/>
            <a:r>
              <a:rPr lang="ja-JP" altLang="en-US" sz="3200" dirty="0" smtClean="0">
                <a:latin typeface="HGS創英角ｺﾞｼｯｸUB" panose="020B0900000000000000" pitchFamily="50" charset="-128"/>
                <a:ea typeface="HGS創英角ｺﾞｼｯｸUB" panose="020B0900000000000000" pitchFamily="50" charset="-128"/>
              </a:rPr>
              <a:t>サイクルツーリズム推進施策の取組状況</a:t>
            </a:r>
            <a:endParaRPr lang="ja-JP" altLang="en-US" sz="3200"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57398" y="6660955"/>
            <a:ext cx="10637005" cy="792000"/>
            <a:chOff x="-57399" y="6660951"/>
            <a:chExt cx="10637002" cy="792000"/>
          </a:xfrm>
        </p:grpSpPr>
        <p:sp>
          <p:nvSpPr>
            <p:cNvPr id="10" name="Rectangle 8"/>
            <p:cNvSpPr>
              <a:spLocks noChangeArrowheads="1"/>
            </p:cNvSpPr>
            <p:nvPr/>
          </p:nvSpPr>
          <p:spPr bwMode="auto">
            <a:xfrm flipV="1">
              <a:off x="133353" y="7310206"/>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endParaRPr lang="ja-JP" altLang="en-US" dirty="0"/>
            </a:p>
          </p:txBody>
        </p:sp>
        <p:pic>
          <p:nvPicPr>
            <p:cNvPr id="14"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784" y="6969854"/>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9627098" y="6876971"/>
              <a:ext cx="952505" cy="432845"/>
              <a:chOff x="9664908" y="6876971"/>
              <a:chExt cx="952505" cy="432845"/>
            </a:xfrm>
          </p:grpSpPr>
          <p:sp>
            <p:nvSpPr>
              <p:cNvPr id="18" name="テキスト ボックス 17"/>
              <p:cNvSpPr txBox="1"/>
              <p:nvPr/>
            </p:nvSpPr>
            <p:spPr>
              <a:xfrm>
                <a:off x="9679186" y="6876971"/>
                <a:ext cx="932363" cy="323165"/>
              </a:xfrm>
              <a:prstGeom prst="rect">
                <a:avLst/>
              </a:prstGeom>
              <a:noFill/>
            </p:spPr>
            <p:txBody>
              <a:bodyPr wrap="square" rtlCol="0">
                <a:spAutoFit/>
              </a:bodyPr>
              <a:lstStyle/>
              <a:p>
                <a:pPr algn="dist"/>
                <a:r>
                  <a:rPr lang="ja-JP" altLang="en-US" sz="15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19" name="テキスト ボックス 18"/>
              <p:cNvSpPr txBox="1"/>
              <p:nvPr/>
            </p:nvSpPr>
            <p:spPr>
              <a:xfrm>
                <a:off x="9664908" y="7109761"/>
                <a:ext cx="952505" cy="200055"/>
              </a:xfrm>
              <a:prstGeom prst="rect">
                <a:avLst/>
              </a:prstGeom>
              <a:noFill/>
            </p:spPr>
            <p:txBody>
              <a:bodyPr wrap="none" rtlCol="0">
                <a:spAutoFit/>
              </a:bodyPr>
              <a:lstStyle/>
              <a:p>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2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57399" y="6660951"/>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8"/>
          <p:cNvSpPr>
            <a:spLocks noChangeArrowheads="1"/>
          </p:cNvSpPr>
          <p:nvPr/>
        </p:nvSpPr>
        <p:spPr bwMode="auto">
          <a:xfrm flipV="1">
            <a:off x="799398" y="3542155"/>
            <a:ext cx="9724249"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lIns="99569" tIns="49785" rIns="99569" bIns="49785" anchor="ctr"/>
          <a:lstStyle/>
          <a:p>
            <a:endParaRPr lang="ja-JP" altLang="en-US" dirty="0"/>
          </a:p>
        </p:txBody>
      </p:sp>
      <p:sp>
        <p:nvSpPr>
          <p:cNvPr id="5" name="正方形/長方形 4"/>
          <p:cNvSpPr/>
          <p:nvPr/>
        </p:nvSpPr>
        <p:spPr>
          <a:xfrm>
            <a:off x="2694371" y="3710372"/>
            <a:ext cx="5304657" cy="1384995"/>
          </a:xfrm>
          <a:prstGeom prst="rect">
            <a:avLst/>
          </a:prstGeom>
        </p:spPr>
        <p:txBody>
          <a:bodyPr wrap="none">
            <a:spAutoFit/>
          </a:bodyPr>
          <a:lstStyle/>
          <a:p>
            <a:pPr algn="ctr"/>
            <a:r>
              <a:rPr lang="ja-JP" altLang="en-US" sz="2800" dirty="0">
                <a:solidFill>
                  <a:srgbClr val="0066FF"/>
                </a:solidFill>
                <a:latin typeface="HGS創英角ｺﾞｼｯｸUB" panose="020B0900000000000000" pitchFamily="50" charset="-128"/>
                <a:ea typeface="HGS創英角ｺﾞｼｯｸUB" panose="020B0900000000000000" pitchFamily="50" charset="-128"/>
              </a:rPr>
              <a:t>～アワイチ推進プログラム</a:t>
            </a:r>
            <a:r>
              <a:rPr lang="en-US" altLang="ja-JP" sz="2800" dirty="0">
                <a:solidFill>
                  <a:srgbClr val="0066FF"/>
                </a:solidFill>
                <a:latin typeface="HGS創英角ｺﾞｼｯｸUB" panose="020B0900000000000000" pitchFamily="50" charset="-128"/>
                <a:ea typeface="HGS創英角ｺﾞｼｯｸUB" panose="020B0900000000000000" pitchFamily="50" charset="-128"/>
              </a:rPr>
              <a:t>50</a:t>
            </a:r>
            <a:r>
              <a:rPr lang="ja-JP" altLang="en-US" sz="2800" dirty="0" smtClean="0">
                <a:solidFill>
                  <a:srgbClr val="0066FF"/>
                </a:solidFill>
                <a:latin typeface="HGS創英角ｺﾞｼｯｸUB" panose="020B0900000000000000" pitchFamily="50" charset="-128"/>
                <a:ea typeface="HGS創英角ｺﾞｼｯｸUB" panose="020B0900000000000000" pitchFamily="50" charset="-128"/>
              </a:rPr>
              <a:t>～</a:t>
            </a:r>
            <a:endParaRPr lang="en-US" altLang="ja-JP" sz="2800" dirty="0" smtClean="0">
              <a:solidFill>
                <a:srgbClr val="0066FF"/>
              </a:solidFill>
              <a:latin typeface="HGS創英角ｺﾞｼｯｸUB" panose="020B0900000000000000" pitchFamily="50" charset="-128"/>
              <a:ea typeface="HGS創英角ｺﾞｼｯｸUB" panose="020B0900000000000000" pitchFamily="50" charset="-128"/>
            </a:endParaRPr>
          </a:p>
          <a:p>
            <a:pPr algn="ctr"/>
            <a:endParaRPr lang="en-US" altLang="ja-JP" sz="2800" dirty="0">
              <a:solidFill>
                <a:srgbClr val="0066FF"/>
              </a:solidFill>
              <a:latin typeface="HGS創英角ｺﾞｼｯｸUB" panose="020B0900000000000000" pitchFamily="50" charset="-128"/>
              <a:ea typeface="HGS創英角ｺﾞｼｯｸUB" panose="020B0900000000000000" pitchFamily="50" charset="-128"/>
            </a:endParaRPr>
          </a:p>
          <a:p>
            <a:pPr algn="ctr"/>
            <a:r>
              <a:rPr lang="ja-JP" altLang="en-US" sz="2800" dirty="0" smtClean="0">
                <a:solidFill>
                  <a:srgbClr val="00B050"/>
                </a:solidFill>
                <a:latin typeface="HGS創英角ｺﾞｼｯｸUB" panose="020B0900000000000000" pitchFamily="50" charset="-128"/>
                <a:ea typeface="HGS創英角ｺﾞｼｯｸUB" panose="020B0900000000000000" pitchFamily="50" charset="-128"/>
              </a:rPr>
              <a:t>令和４年度の主な取組み</a:t>
            </a:r>
            <a:endParaRPr lang="ja-JP" altLang="en-US" sz="2800" dirty="0">
              <a:solidFill>
                <a:srgbClr val="00B050"/>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3"/>
          <p:cNvSpPr txBox="1"/>
          <p:nvPr/>
        </p:nvSpPr>
        <p:spPr>
          <a:xfrm>
            <a:off x="9536312" y="194150"/>
            <a:ext cx="987335" cy="486046"/>
          </a:xfrm>
          <a:prstGeom prst="rect">
            <a:avLst/>
          </a:prstGeom>
          <a:solidFill>
            <a:schemeClr val="bg1"/>
          </a:solidFill>
          <a:ln w="19050">
            <a:solidFill>
              <a:sysClr val="windowText" lastClr="000000"/>
            </a:solidFill>
          </a:ln>
        </p:spPr>
        <p:txBody>
          <a:bodyPr wrap="square" lIns="99569" tIns="49785" rIns="99569" bIns="49785"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800" dirty="0" smtClean="0">
                <a:latin typeface="HGP創英角ｺﾞｼｯｸUB" panose="020B0900000000000000" pitchFamily="50" charset="-128"/>
                <a:ea typeface="HGP創英角ｺﾞｼｯｸUB" panose="020B0900000000000000" pitchFamily="50" charset="-128"/>
              </a:rPr>
              <a:t>資料２</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22854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9</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施策３</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　</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情報</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発信</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の充実</a:t>
            </a:r>
            <a:endParaRPr lang="ja-JP" altLang="en-US" sz="2900" dirty="0">
              <a:solidFill>
                <a:srgbClr val="0066FF"/>
              </a:solidFill>
              <a:latin typeface="HGS創英角ｺﾞｼｯｸUB" panose="020B0900000000000000" pitchFamily="50" charset="-128"/>
              <a:ea typeface="HGS創英角ｺﾞｼｯｸUB" panose="020B0900000000000000" pitchFamily="50" charset="-128"/>
            </a:endParaRP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5400600"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a:latin typeface="HGS創英角ｺﾞｼｯｸUB" panose="020B0900000000000000" pitchFamily="50" charset="-128"/>
                <a:ea typeface="HGS創英角ｺﾞｼｯｸUB" panose="020B0900000000000000" pitchFamily="50" charset="-128"/>
              </a:rPr>
              <a:t>目標</a:t>
            </a:r>
            <a:r>
              <a:rPr lang="ja-JP" altLang="en-US" sz="1600" dirty="0" smtClean="0">
                <a:latin typeface="HGS創英角ｺﾞｼｯｸUB" panose="020B0900000000000000" pitchFamily="50" charset="-128"/>
                <a:ea typeface="HGS創英角ｺﾞｼｯｸUB" panose="020B0900000000000000" pitchFamily="50" charset="-128"/>
              </a:rPr>
              <a:t>８</a:t>
            </a:r>
            <a:r>
              <a:rPr lang="ja-JP" altLang="en-US" sz="1600" dirty="0">
                <a:latin typeface="HGS創英角ｺﾞｼｯｸUB" panose="020B0900000000000000" pitchFamily="50" charset="-128"/>
                <a:ea typeface="HGS創英角ｺﾞｼｯｸUB" panose="020B0900000000000000" pitchFamily="50" charset="-128"/>
              </a:rPr>
              <a:t>　誰</a:t>
            </a:r>
            <a:r>
              <a:rPr lang="ja-JP" altLang="en-US" sz="1600" dirty="0" smtClean="0">
                <a:latin typeface="HGS創英角ｺﾞｼｯｸUB" panose="020B0900000000000000" pitchFamily="50" charset="-128"/>
                <a:ea typeface="HGS創英角ｺﾞｼｯｸUB" panose="020B0900000000000000" pitchFamily="50" charset="-128"/>
              </a:rPr>
              <a:t>もがどこでも容易に情報が得られる情報発信</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
        <p:nvSpPr>
          <p:cNvPr id="20" name="正方形/長方形 19"/>
          <p:cNvSpPr/>
          <p:nvPr/>
        </p:nvSpPr>
        <p:spPr>
          <a:xfrm>
            <a:off x="162124" y="1173753"/>
            <a:ext cx="2047355"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b)</a:t>
            </a:r>
            <a:r>
              <a:rPr lang="ja-JP" altLang="en-US" sz="1600" dirty="0" smtClean="0">
                <a:latin typeface="HGS創英角ｺﾞｼｯｸUB" panose="020B0900000000000000" pitchFamily="50" charset="-128"/>
                <a:ea typeface="HGS創英角ｺﾞｼｯｸUB" panose="020B0900000000000000" pitchFamily="50" charset="-128"/>
              </a:rPr>
              <a:t>積極的なＰＲ活動</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2" name="正方形/長方形 21"/>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3" name="正方形/長方形 22"/>
          <p:cNvSpPr/>
          <p:nvPr/>
        </p:nvSpPr>
        <p:spPr>
          <a:xfrm>
            <a:off x="419796" y="1574671"/>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㊺自転車関係イベント、会議等への出展・ＰＲ活動の実施</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6" name="テキスト ボックス 25"/>
          <p:cNvSpPr txBox="1"/>
          <p:nvPr/>
        </p:nvSpPr>
        <p:spPr>
          <a:xfrm>
            <a:off x="1314252" y="6516935"/>
            <a:ext cx="6570041" cy="584775"/>
          </a:xfrm>
          <a:prstGeom prst="rect">
            <a:avLst/>
          </a:prstGeom>
          <a:noFill/>
        </p:spPr>
        <p:txBody>
          <a:bodyPr wrap="square" rtlCol="0">
            <a:spAutoFit/>
          </a:bodyPr>
          <a:lstStyle/>
          <a:p>
            <a:pPr lvl="0" algn="ctr">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バーチャルサイクリングアプリ「</a:t>
            </a:r>
            <a:r>
              <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rPr>
              <a:t>ROUVY</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ルービー</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）」に淡路島の３コースが登場</a:t>
            </a:r>
            <a:endPar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lgn="ctr">
              <a:defRPr/>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rPr>
              <a:t>ROUVY</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公式ＷＥＢサイトより）</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10245" r="13520" b="17172"/>
          <a:stretch/>
        </p:blipFill>
        <p:spPr>
          <a:xfrm>
            <a:off x="306140" y="1976272"/>
            <a:ext cx="6217807" cy="4403566"/>
          </a:xfrm>
          <a:prstGeom prst="rect">
            <a:avLst/>
          </a:prstGeom>
        </p:spPr>
      </p:pic>
      <p:sp>
        <p:nvSpPr>
          <p:cNvPr id="18" name="正方形/長方形 17"/>
          <p:cNvSpPr/>
          <p:nvPr/>
        </p:nvSpPr>
        <p:spPr>
          <a:xfrm>
            <a:off x="6551246" y="3264662"/>
            <a:ext cx="4142154" cy="1754326"/>
          </a:xfrm>
          <a:prstGeom prst="rect">
            <a:avLst/>
          </a:prstGeom>
        </p:spPr>
        <p:txBody>
          <a:bodyPr wrap="square">
            <a:spAutoFit/>
          </a:bodyPr>
          <a:lstStyle/>
          <a:p>
            <a:r>
              <a:rPr lang="ja-JP" altLang="ja-JP" sz="1200" b="1" dirty="0" smtClean="0"/>
              <a:t>・</a:t>
            </a:r>
            <a:r>
              <a:rPr lang="ja-JP" altLang="ja-JP" sz="1200" b="1" dirty="0"/>
              <a:t>海岸通りコース（洲本市</a:t>
            </a:r>
            <a:r>
              <a:rPr lang="en-US" altLang="ja-JP" sz="1200" b="1" dirty="0"/>
              <a:t> 28km</a:t>
            </a:r>
            <a:r>
              <a:rPr lang="ja-JP" altLang="ja-JP" sz="1200" b="1" dirty="0" smtClean="0"/>
              <a:t>）</a:t>
            </a:r>
            <a:endParaRPr lang="en-US" altLang="ja-JP" sz="1200" b="1" dirty="0" smtClean="0"/>
          </a:p>
          <a:p>
            <a:r>
              <a:rPr lang="en-US" altLang="ja-JP" sz="1200" b="1" dirty="0" smtClean="0"/>
              <a:t>AWAJI</a:t>
            </a:r>
            <a:r>
              <a:rPr lang="ja-JP" altLang="ja-JP" sz="1200" b="1" dirty="0"/>
              <a:t>オブジェ付近～由良～淡路島モンキーセンター</a:t>
            </a:r>
          </a:p>
          <a:p>
            <a:r>
              <a:rPr lang="en-US" altLang="ja-JP" sz="1200" b="1" dirty="0"/>
              <a:t> </a:t>
            </a:r>
            <a:endParaRPr lang="ja-JP" altLang="ja-JP" sz="1200" b="1" dirty="0"/>
          </a:p>
          <a:p>
            <a:r>
              <a:rPr lang="ja-JP" altLang="ja-JP" sz="1200" b="1" dirty="0"/>
              <a:t>・</a:t>
            </a:r>
            <a:r>
              <a:rPr lang="ja-JP" altLang="ja-JP" sz="1200" b="1" dirty="0" err="1"/>
              <a:t>うずし</a:t>
            </a:r>
            <a:r>
              <a:rPr lang="ja-JP" altLang="ja-JP" sz="1200" b="1" dirty="0"/>
              <a:t>おコース（南あわじ市</a:t>
            </a:r>
            <a:r>
              <a:rPr lang="en-US" altLang="ja-JP" sz="1200" b="1" dirty="0"/>
              <a:t> 30km</a:t>
            </a:r>
            <a:r>
              <a:rPr lang="ja-JP" altLang="ja-JP" sz="1200" b="1" dirty="0" smtClean="0"/>
              <a:t>）</a:t>
            </a:r>
            <a:endParaRPr lang="en-US" altLang="ja-JP" sz="1200" b="1" dirty="0" smtClean="0"/>
          </a:p>
          <a:p>
            <a:r>
              <a:rPr lang="ja-JP" altLang="ja-JP" sz="1200" b="1" dirty="0" smtClean="0"/>
              <a:t>大鳴門</a:t>
            </a:r>
            <a:r>
              <a:rPr lang="ja-JP" altLang="ja-JP" sz="1200" b="1" dirty="0"/>
              <a:t>橋自動車道～丸山漁港～慶野松原</a:t>
            </a:r>
          </a:p>
          <a:p>
            <a:r>
              <a:rPr lang="ja-JP" altLang="ja-JP" sz="1200" b="1" u="sng" dirty="0" smtClean="0"/>
              <a:t>※</a:t>
            </a:r>
            <a:r>
              <a:rPr lang="ja-JP" altLang="ja-JP" sz="1200" b="1" u="sng" dirty="0"/>
              <a:t>実際は、大鳴門橋自動車道は自転車で通行できません</a:t>
            </a:r>
            <a:r>
              <a:rPr lang="ja-JP" altLang="ja-JP" sz="1200" b="1" u="sng" dirty="0" smtClean="0"/>
              <a:t>。</a:t>
            </a:r>
            <a:endParaRPr lang="en-US" altLang="ja-JP" sz="1200" b="1" u="sng" dirty="0" smtClean="0"/>
          </a:p>
          <a:p>
            <a:endParaRPr kumimoji="1" lang="en-US" altLang="ja-JP" sz="1200" b="1" i="0" u="none" strike="noStrike" kern="1200" cap="none" spc="0" normalizeH="0" baseline="0" noProof="0" dirty="0">
              <a:ln>
                <a:noFill/>
              </a:ln>
              <a:solidFill>
                <a:srgbClr val="0066FF"/>
              </a:solidFill>
              <a:effectLst/>
              <a:uLnTx/>
              <a:uFillTx/>
              <a:latin typeface="ＭＳ ゴシック" panose="020B0609070205080204" pitchFamily="49" charset="-128"/>
              <a:ea typeface="ＭＳ ゴシック" panose="020B0609070205080204" pitchFamily="49" charset="-128"/>
            </a:endParaRPr>
          </a:p>
          <a:p>
            <a:r>
              <a:rPr lang="ja-JP" altLang="ja-JP" sz="1200" b="1" dirty="0"/>
              <a:t>・いざなぎコース（淡路市</a:t>
            </a:r>
            <a:r>
              <a:rPr lang="en-US" altLang="ja-JP" sz="1200" b="1" dirty="0"/>
              <a:t> 22km</a:t>
            </a:r>
            <a:r>
              <a:rPr lang="ja-JP" altLang="ja-JP" sz="1200" b="1" dirty="0"/>
              <a:t>）</a:t>
            </a:r>
            <a:endParaRPr lang="en-US" altLang="ja-JP" sz="1200" b="1" dirty="0"/>
          </a:p>
          <a:p>
            <a:r>
              <a:rPr lang="ja-JP" altLang="ja-JP" sz="1200" b="1" dirty="0"/>
              <a:t>伊弉諾神宮～仁井～岩屋</a:t>
            </a:r>
            <a:r>
              <a:rPr lang="ja-JP" altLang="ja-JP" sz="1200" b="1" dirty="0" smtClean="0"/>
              <a:t>海水浴場</a:t>
            </a:r>
            <a:endParaRPr lang="ja-JP" altLang="ja-JP" sz="1200" b="1" dirty="0"/>
          </a:p>
        </p:txBody>
      </p:sp>
    </p:spTree>
    <p:extLst>
      <p:ext uri="{BB962C8B-B14F-4D97-AF65-F5344CB8AC3E}">
        <p14:creationId xmlns:p14="http://schemas.microsoft.com/office/powerpoint/2010/main" val="34570845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10</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施策</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４　取組</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を推進していくための体制づくり</a:t>
            </a:r>
            <a:endParaRPr lang="ja-JP" altLang="en-US" sz="2900" dirty="0">
              <a:solidFill>
                <a:srgbClr val="0066FF"/>
              </a:solidFill>
              <a:latin typeface="HGS創英角ｺﾞｼｯｸUB" panose="020B0900000000000000" pitchFamily="50" charset="-128"/>
              <a:ea typeface="HGS創英角ｺﾞｼｯｸUB" panose="020B0900000000000000" pitchFamily="50" charset="-128"/>
            </a:endParaRP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正方形/長方形 16"/>
          <p:cNvSpPr/>
          <p:nvPr/>
        </p:nvSpPr>
        <p:spPr>
          <a:xfrm>
            <a:off x="162124" y="1173753"/>
            <a:ext cx="4509568" cy="338554"/>
          </a:xfrm>
          <a:prstGeom prst="rect">
            <a:avLst/>
          </a:prstGeom>
          <a:solidFill>
            <a:schemeClr val="bg1">
              <a:lumMod val="85000"/>
            </a:schemeClr>
          </a:solidFill>
          <a:ln w="12700">
            <a:noFill/>
          </a:ln>
        </p:spPr>
        <p:txBody>
          <a:bodyPr wrap="none">
            <a:spAutoFit/>
          </a:bodyPr>
          <a:lstStyle/>
          <a:p>
            <a:r>
              <a:rPr lang="en-US" altLang="ja-JP" sz="1600" dirty="0">
                <a:latin typeface="HGS創英角ｺﾞｼｯｸUB" panose="020B0900000000000000" pitchFamily="50" charset="-128"/>
                <a:ea typeface="HGS創英角ｺﾞｼｯｸUB" panose="020B0900000000000000" pitchFamily="50" charset="-128"/>
              </a:rPr>
              <a:t>b</a:t>
            </a:r>
            <a:r>
              <a:rPr lang="en-US" altLang="ja-JP" sz="1600" dirty="0" smtClean="0">
                <a:latin typeface="HGS創英角ｺﾞｼｯｸUB" panose="020B0900000000000000" pitchFamily="50" charset="-128"/>
                <a:ea typeface="HGS創英角ｺﾞｼｯｸUB" panose="020B0900000000000000" pitchFamily="50" charset="-128"/>
              </a:rPr>
              <a:t>)</a:t>
            </a:r>
            <a:r>
              <a:rPr lang="ja-JP" altLang="en-US" sz="1600" dirty="0" smtClean="0">
                <a:latin typeface="HGS創英角ｺﾞｼｯｸUB" panose="020B0900000000000000" pitchFamily="50" charset="-128"/>
                <a:ea typeface="HGS創英角ｺﾞｼｯｸUB" panose="020B0900000000000000" pitchFamily="50" charset="-128"/>
              </a:rPr>
              <a:t>サイクリストのニーズ把握、利用実態の把握</a:t>
            </a:r>
            <a:endParaRPr lang="ja-JP" altLang="en-US" sz="1600" dirty="0">
              <a:latin typeface="HGS創英角ｺﾞｼｯｸUB" panose="020B0900000000000000" pitchFamily="50" charset="-128"/>
              <a:ea typeface="HGS創英角ｺﾞｼｯｸUB" panose="020B0900000000000000" pitchFamily="50" charset="-128"/>
            </a:endParaRPr>
          </a:p>
        </p:txBody>
      </p:sp>
      <p:pic>
        <p:nvPicPr>
          <p:cNvPr id="6" name="図 5"/>
          <p:cNvPicPr>
            <a:picLocks noChangeAspect="1"/>
          </p:cNvPicPr>
          <p:nvPr/>
        </p:nvPicPr>
        <p:blipFill rotWithShape="1">
          <a:blip r:embed="rId5"/>
          <a:srcRect r="69028"/>
          <a:stretch/>
        </p:blipFill>
        <p:spPr>
          <a:xfrm>
            <a:off x="882203" y="1997550"/>
            <a:ext cx="2592289" cy="5455489"/>
          </a:xfrm>
          <a:prstGeom prst="rect">
            <a:avLst/>
          </a:prstGeom>
        </p:spPr>
      </p:pic>
      <p:sp>
        <p:nvSpPr>
          <p:cNvPr id="19" name="テキスト ボックス 18"/>
          <p:cNvSpPr txBox="1"/>
          <p:nvPr/>
        </p:nvSpPr>
        <p:spPr>
          <a:xfrm>
            <a:off x="162124" y="756295"/>
            <a:ext cx="6192688"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a:latin typeface="HGS創英角ｺﾞｼｯｸUB" panose="020B0900000000000000" pitchFamily="50" charset="-128"/>
                <a:ea typeface="HGS創英角ｺﾞｼｯｸUB" panose="020B0900000000000000" pitchFamily="50" charset="-128"/>
              </a:rPr>
              <a:t>目標９　関係者が連携して施策を推進していくための体制づくり</a:t>
            </a:r>
            <a:endParaRPr lang="en-US" altLang="ja-JP" sz="1600" dirty="0">
              <a:latin typeface="HGS創英角ｺﾞｼｯｸUB" panose="020B0900000000000000" pitchFamily="50" charset="-128"/>
              <a:ea typeface="HGS創英角ｺﾞｼｯｸUB" panose="020B0900000000000000" pitchFamily="50" charset="-128"/>
            </a:endParaRPr>
          </a:p>
        </p:txBody>
      </p:sp>
      <p:sp>
        <p:nvSpPr>
          <p:cNvPr id="20" name="正方形/長方形 19"/>
          <p:cNvSpPr/>
          <p:nvPr/>
        </p:nvSpPr>
        <p:spPr>
          <a:xfrm>
            <a:off x="419796" y="1574671"/>
            <a:ext cx="9526272" cy="369332"/>
          </a:xfrm>
          <a:prstGeom prst="rect">
            <a:avLst/>
          </a:prstGeom>
        </p:spPr>
        <p:txBody>
          <a:bodyPr wrap="square">
            <a:spAutoFit/>
          </a:bodyPr>
          <a:lstStyle/>
          <a:p>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㊾ルートの利用実態を把握するための自転車通行台数の観測　</a:t>
            </a:r>
          </a:p>
        </p:txBody>
      </p:sp>
      <p:graphicFrame>
        <p:nvGraphicFramePr>
          <p:cNvPr id="21" name="表 20">
            <a:extLst>
              <a:ext uri="{FF2B5EF4-FFF2-40B4-BE49-F238E27FC236}">
                <a16:creationId xmlns:a16="http://schemas.microsoft.com/office/drawing/2014/main" id="{E0B5C0CB-7933-4540-BD37-A082E0F3973B}"/>
              </a:ext>
            </a:extLst>
          </p:cNvPr>
          <p:cNvGraphicFramePr>
            <a:graphicFrameLocks noGrp="1"/>
          </p:cNvGraphicFramePr>
          <p:nvPr>
            <p:extLst>
              <p:ext uri="{D42A27DB-BD31-4B8C-83A1-F6EECF244321}">
                <p14:modId xmlns:p14="http://schemas.microsoft.com/office/powerpoint/2010/main" val="2445389778"/>
              </p:ext>
            </p:extLst>
          </p:nvPr>
        </p:nvGraphicFramePr>
        <p:xfrm>
          <a:off x="3575180" y="1993023"/>
          <a:ext cx="6370887" cy="1715080"/>
        </p:xfrm>
        <a:graphic>
          <a:graphicData uri="http://schemas.openxmlformats.org/drawingml/2006/table">
            <a:tbl>
              <a:tblPr/>
              <a:tblGrid>
                <a:gridCol w="2555109">
                  <a:extLst>
                    <a:ext uri="{9D8B030D-6E8A-4147-A177-3AD203B41FA5}">
                      <a16:colId xmlns:a16="http://schemas.microsoft.com/office/drawing/2014/main" val="2330712384"/>
                    </a:ext>
                  </a:extLst>
                </a:gridCol>
                <a:gridCol w="1271926">
                  <a:extLst>
                    <a:ext uri="{9D8B030D-6E8A-4147-A177-3AD203B41FA5}">
                      <a16:colId xmlns:a16="http://schemas.microsoft.com/office/drawing/2014/main" val="1414110691"/>
                    </a:ext>
                  </a:extLst>
                </a:gridCol>
                <a:gridCol w="1271926">
                  <a:extLst>
                    <a:ext uri="{9D8B030D-6E8A-4147-A177-3AD203B41FA5}">
                      <a16:colId xmlns:a16="http://schemas.microsoft.com/office/drawing/2014/main" val="1707672020"/>
                    </a:ext>
                  </a:extLst>
                </a:gridCol>
                <a:gridCol w="1271926">
                  <a:extLst>
                    <a:ext uri="{9D8B030D-6E8A-4147-A177-3AD203B41FA5}">
                      <a16:colId xmlns:a16="http://schemas.microsoft.com/office/drawing/2014/main" val="843264095"/>
                    </a:ext>
                  </a:extLst>
                </a:gridCol>
              </a:tblGrid>
              <a:tr h="356474">
                <a:tc gridSpan="4">
                  <a:txBody>
                    <a:bodyPr/>
                    <a:lstStyle/>
                    <a:p>
                      <a:pPr algn="ctr" fontAlgn="ctr"/>
                      <a:r>
                        <a:rPr lang="ja-JP" altLang="en-US" sz="1700" b="0" i="0" u="none" strike="noStrike" dirty="0" smtClean="0">
                          <a:solidFill>
                            <a:srgbClr val="000000"/>
                          </a:solidFill>
                          <a:effectLst/>
                          <a:latin typeface="HGPｺﾞｼｯｸE" panose="020B0900000000000000" pitchFamily="50" charset="-128"/>
                          <a:ea typeface="HGPｺﾞｼｯｸE" panose="020B0900000000000000" pitchFamily="50" charset="-128"/>
                        </a:rPr>
                        <a:t>自転車</a:t>
                      </a:r>
                      <a:r>
                        <a:rPr lang="ja-JP" altLang="en-US" sz="1700" b="0" i="0" u="none" strike="noStrike" dirty="0">
                          <a:solidFill>
                            <a:srgbClr val="000000"/>
                          </a:solidFill>
                          <a:effectLst/>
                          <a:latin typeface="HGPｺﾞｼｯｸE" panose="020B0900000000000000" pitchFamily="50" charset="-128"/>
                          <a:ea typeface="HGPｺﾞｼｯｸE" panose="020B0900000000000000" pitchFamily="50" charset="-128"/>
                        </a:rPr>
                        <a:t>走行台数（台／年）</a:t>
                      </a:r>
                    </a:p>
                  </a:txBody>
                  <a:tcPr marL="8980" marR="8980" marT="89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7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233488"/>
                  </a:ext>
                </a:extLst>
              </a:tr>
              <a:tr h="265012">
                <a:tc>
                  <a:txBody>
                    <a:bodyPr/>
                    <a:lstStyle/>
                    <a:p>
                      <a:pPr algn="ctr" fontAlgn="ctr"/>
                      <a:r>
                        <a:rPr lang="ja-JP" altLang="en-US" sz="1300" b="0" i="0" u="none" strike="noStrike" dirty="0">
                          <a:solidFill>
                            <a:srgbClr val="000000"/>
                          </a:solidFill>
                          <a:effectLst/>
                          <a:latin typeface="HGPｺﾞｼｯｸE" panose="020B0900000000000000" pitchFamily="50" charset="-128"/>
                          <a:ea typeface="HGPｺﾞｼｯｸE" panose="020B0900000000000000" pitchFamily="50" charset="-128"/>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令和２年度</a:t>
                      </a:r>
                      <a:endParaRPr lang="ja-JP" altLang="en-US"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令和３年度</a:t>
                      </a:r>
                      <a:endParaRPr lang="ja-JP" altLang="en-US"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令和４年度</a:t>
                      </a:r>
                      <a:endPar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endParaRPr>
                    </a:p>
                    <a:p>
                      <a:pPr algn="ctr" fontAlgn="ct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（４～</a:t>
                      </a: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11</a:t>
                      </a:r>
                      <a:r>
                        <a:rPr lang="ja-JP" altLang="en-US"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月）</a:t>
                      </a:r>
                      <a:endParaRPr lang="ja-JP" altLang="en-US"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309912"/>
                  </a:ext>
                </a:extLst>
              </a:tr>
              <a:tr h="293523">
                <a:tc>
                  <a:txBody>
                    <a:bodyPr/>
                    <a:lstStyle/>
                    <a:p>
                      <a:pPr algn="ctr" fontAlgn="ctr"/>
                      <a:r>
                        <a:rPr lang="zh-CN" altLang="en-US" sz="1300" b="0" i="0" u="none" strike="noStrike" dirty="0">
                          <a:solidFill>
                            <a:srgbClr val="000000"/>
                          </a:solidFill>
                          <a:effectLst/>
                          <a:latin typeface="HGPｺﾞｼｯｸE" panose="020B0900000000000000" pitchFamily="50" charset="-128"/>
                          <a:ea typeface="HGPｺﾞｼｯｸE" panose="020B0900000000000000" pitchFamily="50" charset="-128"/>
                        </a:rPr>
                        <a:t>洲本市小路谷（洲本温泉付近）</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rPr>
                        <a:t>14,055</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12,572</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8,983</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98249"/>
                  </a:ext>
                </a:extLst>
              </a:tr>
              <a:tr h="291030">
                <a:tc>
                  <a:txBody>
                    <a:bodyPr/>
                    <a:lstStyle/>
                    <a:p>
                      <a:pPr algn="ctr" fontAlgn="ctr"/>
                      <a:r>
                        <a:rPr lang="ja-JP" altLang="en-US" sz="1300" b="0" i="0" u="none" strike="noStrike" dirty="0" smtClean="0">
                          <a:solidFill>
                            <a:srgbClr val="000000"/>
                          </a:solidFill>
                          <a:effectLst/>
                          <a:latin typeface="HGPｺﾞｼｯｸE" panose="020B0900000000000000" pitchFamily="50" charset="-128"/>
                          <a:ea typeface="HGPｺﾞｼｯｸE" panose="020B0900000000000000" pitchFamily="50" charset="-128"/>
                        </a:rPr>
                        <a:t>淡路市郡家（サンセットライン）</a:t>
                      </a:r>
                      <a:endParaRPr lang="zh-CN" altLang="en-US" sz="13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23,833</a:t>
                      </a:r>
                      <a:endPar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22,257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17,564</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466326"/>
                  </a:ext>
                </a:extLst>
              </a:tr>
              <a:tr h="307873">
                <a:tc>
                  <a:txBody>
                    <a:bodyPr/>
                    <a:lstStyle/>
                    <a:p>
                      <a:pPr algn="ctr" fontAlgn="ctr"/>
                      <a:r>
                        <a:rPr lang="ja-JP" altLang="en-US" sz="1300" b="0" i="0" u="none" strike="noStrike" dirty="0" smtClean="0">
                          <a:solidFill>
                            <a:srgbClr val="000000"/>
                          </a:solidFill>
                          <a:effectLst/>
                          <a:latin typeface="HGPｺﾞｼｯｸE" panose="020B0900000000000000" pitchFamily="50" charset="-128"/>
                          <a:ea typeface="HGPｺﾞｼｯｸE" panose="020B0900000000000000" pitchFamily="50" charset="-128"/>
                        </a:rPr>
                        <a:t>南あわじ市刈藻（うずしおライン）</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9,885</a:t>
                      </a:r>
                      <a:endParaRPr lang="en-US" altLang="ja-JP" sz="1500" b="0" i="0" u="none" strike="noStrike" dirty="0">
                        <a:solidFill>
                          <a:srgbClr val="000000"/>
                        </a:solidFill>
                        <a:effectLst/>
                        <a:latin typeface="HGPｺﾞｼｯｸE" panose="020B0900000000000000" pitchFamily="50" charset="-128"/>
                        <a:ea typeface="HGPｺﾞｼｯｸE" panose="020B0900000000000000" pitchFamily="50" charset="-128"/>
                      </a:endParaRP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9,528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500" b="0" i="0" u="none" strike="noStrike" dirty="0" smtClean="0">
                          <a:solidFill>
                            <a:srgbClr val="000000"/>
                          </a:solidFill>
                          <a:effectLst/>
                          <a:latin typeface="HGPｺﾞｼｯｸE" panose="020B0900000000000000" pitchFamily="50" charset="-128"/>
                          <a:ea typeface="HGPｺﾞｼｯｸE" panose="020B0900000000000000" pitchFamily="50" charset="-128"/>
                        </a:rPr>
                        <a:t>8,016</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95445"/>
                  </a:ext>
                </a:extLst>
              </a:tr>
            </a:tbl>
          </a:graphicData>
        </a:graphic>
      </p:graphicFrame>
      <p:graphicFrame>
        <p:nvGraphicFramePr>
          <p:cNvPr id="22" name="グラフ 2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532762527"/>
              </p:ext>
            </p:extLst>
          </p:nvPr>
        </p:nvGraphicFramePr>
        <p:xfrm>
          <a:off x="3978982" y="3732575"/>
          <a:ext cx="5775813" cy="3740513"/>
        </p:xfrm>
        <a:graphic>
          <a:graphicData uri="http://schemas.openxmlformats.org/drawingml/2006/chart">
            <c:chart xmlns:c="http://schemas.openxmlformats.org/drawingml/2006/chart" xmlns:r="http://schemas.openxmlformats.org/officeDocument/2006/relationships" r:id="rId6"/>
          </a:graphicData>
        </a:graphic>
      </p:graphicFrame>
      <p:sp>
        <p:nvSpPr>
          <p:cNvPr id="23" name="テキスト ボックス 22">
            <a:extLst>
              <a:ext uri="{FF2B5EF4-FFF2-40B4-BE49-F238E27FC236}">
                <a16:creationId xmlns:a16="http://schemas.microsoft.com/office/drawing/2014/main" id="{091B896B-34CF-4365-9C09-86218BBE7321}"/>
              </a:ext>
            </a:extLst>
          </p:cNvPr>
          <p:cNvSpPr txBox="1"/>
          <p:nvPr/>
        </p:nvSpPr>
        <p:spPr>
          <a:xfrm>
            <a:off x="7719995" y="4212679"/>
            <a:ext cx="2829495" cy="819716"/>
          </a:xfrm>
          <a:prstGeom prst="rect">
            <a:avLst/>
          </a:prstGeom>
          <a:solidFill>
            <a:schemeClr val="bg1"/>
          </a:solidFill>
          <a:ln>
            <a:solidFill>
              <a:schemeClr val="tx1"/>
            </a:solidFill>
          </a:ln>
        </p:spPr>
        <p:txBody>
          <a:bodyPr wrap="none" lIns="80265" tIns="40134" rIns="80265" bIns="40134" rtlCol="0">
            <a:spAutoFit/>
          </a:bodyPr>
          <a:lstStyle/>
          <a:p>
            <a:pPr defTabSz="802670" fontAlgn="base">
              <a:spcBef>
                <a:spcPct val="0"/>
              </a:spcBef>
              <a:spcAft>
                <a:spcPct val="0"/>
              </a:spcAft>
            </a:pPr>
            <a:r>
              <a:rPr lang="ja-JP" altLang="en-US" sz="1600" dirty="0">
                <a:solidFill>
                  <a:prstClr val="black"/>
                </a:solidFill>
                <a:latin typeface="ＭＳ ゴシック" panose="020B0609070205080204" pitchFamily="49" charset="-128"/>
                <a:ea typeface="ＭＳ ゴシック" panose="020B0609070205080204" pitchFamily="49" charset="-128"/>
              </a:rPr>
              <a:t>青：</a:t>
            </a:r>
            <a:r>
              <a:rPr lang="ja-JP" altLang="en-US" sz="1600" dirty="0" smtClean="0">
                <a:solidFill>
                  <a:prstClr val="black"/>
                </a:solidFill>
                <a:latin typeface="ＭＳ ゴシック" panose="020B0609070205080204" pitchFamily="49" charset="-128"/>
                <a:ea typeface="ＭＳ ゴシック" panose="020B0609070205080204" pitchFamily="49" charset="-128"/>
              </a:rPr>
              <a:t>令和２年度</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2670" fontAlgn="base">
              <a:spcBef>
                <a:spcPct val="0"/>
              </a:spcBef>
              <a:spcAft>
                <a:spcPct val="0"/>
              </a:spcAft>
            </a:pPr>
            <a:r>
              <a:rPr lang="ja-JP" altLang="en-US" sz="1600" dirty="0" smtClean="0">
                <a:solidFill>
                  <a:prstClr val="black"/>
                </a:solidFill>
                <a:latin typeface="ＭＳ ゴシック" panose="020B0609070205080204" pitchFamily="49" charset="-128"/>
                <a:ea typeface="ＭＳ ゴシック" panose="020B0609070205080204" pitchFamily="49" charset="-128"/>
              </a:rPr>
              <a:t>赤：令和３年度</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2670" fontAlgn="base">
              <a:spcBef>
                <a:spcPct val="0"/>
              </a:spcBef>
              <a:spcAft>
                <a:spcPct val="0"/>
              </a:spcAft>
            </a:pPr>
            <a:r>
              <a:rPr lang="ja-JP" altLang="en-US" sz="1600" dirty="0" smtClean="0">
                <a:solidFill>
                  <a:prstClr val="black"/>
                </a:solidFill>
                <a:latin typeface="ＭＳ ゴシック" panose="020B0609070205080204" pitchFamily="49" charset="-128"/>
                <a:ea typeface="ＭＳ ゴシック" panose="020B0609070205080204" pitchFamily="49" charset="-128"/>
              </a:rPr>
              <a:t>緑：令和４年度（４～</a:t>
            </a:r>
            <a:r>
              <a:rPr lang="en-US" altLang="ja-JP" sz="1600" dirty="0" smtClean="0">
                <a:solidFill>
                  <a:prstClr val="black"/>
                </a:solidFill>
                <a:latin typeface="ＭＳ ゴシック" panose="020B0609070205080204" pitchFamily="49" charset="-128"/>
                <a:ea typeface="ＭＳ ゴシック" panose="020B0609070205080204" pitchFamily="49" charset="-128"/>
              </a:rPr>
              <a:t>11</a:t>
            </a:r>
            <a:r>
              <a:rPr lang="ja-JP" altLang="en-US" sz="1600" dirty="0" smtClean="0">
                <a:solidFill>
                  <a:prstClr val="black"/>
                </a:solidFill>
                <a:latin typeface="ＭＳ ゴシック" panose="020B0609070205080204" pitchFamily="49" charset="-128"/>
                <a:ea typeface="ＭＳ ゴシック" panose="020B0609070205080204" pitchFamily="49" charset="-128"/>
              </a:rPr>
              <a:t>月）</a:t>
            </a: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32061385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3" cstate="print">
            <a:extLst>
              <a:ext uri="{28A0092B-C50C-407E-A947-70E740481C1C}">
                <a14:useLocalDpi xmlns:a14="http://schemas.microsoft.com/office/drawing/2010/main" val="0"/>
              </a:ext>
            </a:extLst>
          </a:blip>
          <a:srcRect l="18223" t="16161" r="-230" b="-1222"/>
          <a:stretch/>
        </p:blipFill>
        <p:spPr bwMode="auto">
          <a:xfrm>
            <a:off x="1664420" y="5674845"/>
            <a:ext cx="1989954" cy="1547690"/>
          </a:xfrm>
          <a:prstGeom prst="rect">
            <a:avLst/>
          </a:prstGeom>
          <a:ln>
            <a:noFill/>
          </a:ln>
          <a:extLst>
            <a:ext uri="{53640926-AAD7-44D8-BBD7-CCE9431645EC}">
              <a14:shadowObscured xmlns:a14="http://schemas.microsoft.com/office/drawing/2010/main"/>
            </a:ext>
          </a:extLst>
        </p:spPr>
      </p:pic>
      <p:pic>
        <p:nvPicPr>
          <p:cNvPr id="32" name="図 31"/>
          <p:cNvPicPr>
            <a:picLocks noChangeAspect="1"/>
          </p:cNvPicPr>
          <p:nvPr/>
        </p:nvPicPr>
        <p:blipFill rotWithShape="1">
          <a:blip r:embed="rId4" cstate="print">
            <a:extLst>
              <a:ext uri="{28A0092B-C50C-407E-A947-70E740481C1C}">
                <a14:useLocalDpi xmlns:a14="http://schemas.microsoft.com/office/drawing/2010/main" val="0"/>
              </a:ext>
            </a:extLst>
          </a:blip>
          <a:srcRect l="22995" t="19548" b="10716"/>
          <a:stretch/>
        </p:blipFill>
        <p:spPr>
          <a:xfrm>
            <a:off x="553824" y="3926873"/>
            <a:ext cx="2028613" cy="1542019"/>
          </a:xfrm>
          <a:prstGeom prst="rect">
            <a:avLst/>
          </a:prstGeom>
        </p:spPr>
      </p:pic>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678" y="1212968"/>
            <a:ext cx="5358980" cy="5916091"/>
          </a:xfrm>
          <a:prstGeom prst="rect">
            <a:avLst/>
          </a:prstGeom>
          <a:ln>
            <a:noFill/>
          </a:ln>
        </p:spPr>
      </p:pic>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5579477"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目標１　誰</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もが安全・快適に走行できるサイクリング</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環境</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 name="正方形/長方形 2"/>
          <p:cNvSpPr/>
          <p:nvPr/>
        </p:nvSpPr>
        <p:spPr>
          <a:xfrm>
            <a:off x="162124" y="1173753"/>
            <a:ext cx="4506362" cy="338554"/>
          </a:xfrm>
          <a:prstGeom prst="rect">
            <a:avLst/>
          </a:prstGeom>
          <a:solidFill>
            <a:schemeClr val="bg1">
              <a:lumMod val="85000"/>
            </a:schemeClr>
          </a:solidFill>
          <a:ln w="12700">
            <a:no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自転車が安全・快適に走行可能な空間の確保</a:t>
            </a:r>
            <a:endPar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5" name="テキスト ボックス 34"/>
          <p:cNvSpPr txBox="1"/>
          <p:nvPr/>
        </p:nvSpPr>
        <p:spPr>
          <a:xfrm>
            <a:off x="162125" y="1994507"/>
            <a:ext cx="7345592" cy="1323439"/>
          </a:xfrm>
          <a:prstGeom prst="rect">
            <a:avLst/>
          </a:prstGeom>
          <a:noFill/>
        </p:spPr>
        <p:txBody>
          <a:bodyPr wrap="square"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県道</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福良江井岩屋線</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の全体</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計画</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（令和２年度策定）に基づき実施</a:t>
            </a:r>
            <a:endPar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・全体</a:t>
            </a:r>
            <a:r>
              <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45.8km</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に追越し</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ゾーン</a:t>
            </a:r>
            <a:r>
              <a:rPr kumimoji="1" lang="en-US" altLang="ja-JP"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(14.3km)</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を整備し</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路肩</a:t>
            </a:r>
            <a:r>
              <a:rPr kumimoji="1" lang="en-US" altLang="ja-JP"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1.0m</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未満の路肩狭小区間を</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半減（</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整備率：現況</a:t>
            </a:r>
            <a:r>
              <a:rPr kumimoji="1" lang="en-US" altLang="ja-JP"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19%→</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整備後</a:t>
            </a:r>
            <a:r>
              <a:rPr kumimoji="1" lang="en-US" altLang="ja-JP"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51%</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a:t>
            </a: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追い越しゾーン</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の</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最大</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間隔を最も長い区間で</a:t>
            </a:r>
            <a:r>
              <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1.8km</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に短縮（</a:t>
            </a:r>
            <a:r>
              <a:rPr kumimoji="1" lang="ja-JP" altLang="en-US"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現況</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は</a:t>
            </a:r>
            <a:r>
              <a:rPr kumimoji="1" lang="en-US" altLang="ja-JP" sz="16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13</a:t>
            </a:r>
            <a:r>
              <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km</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a:t>
            </a:r>
            <a:endPar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（令和４年度：</a:t>
            </a:r>
            <a:r>
              <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20</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箇所</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で</a:t>
            </a:r>
            <a:r>
              <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3.0km</a:t>
            </a:r>
            <a:r>
              <a:rPr kumimoji="1" lang="ja-JP" altLang="en-US"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整備）</a:t>
            </a:r>
            <a:endParaRPr kumimoji="1" lang="en-US" altLang="ja-JP" sz="1600" b="0" i="0" u="none" strike="noStrike" kern="1200" cap="none" spc="0" normalizeH="0" baseline="0" noProof="0" dirty="0" smtClean="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3" name="正方形/長方形 42"/>
          <p:cNvSpPr/>
          <p:nvPr/>
        </p:nvSpPr>
        <p:spPr>
          <a:xfrm>
            <a:off x="417091" y="1570663"/>
            <a:ext cx="5633470" cy="369332"/>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③路肩の整備（側溝の蓋掛け、法起こし、拡幅）　</a:t>
            </a:r>
            <a:endPar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31" name="図 30"/>
          <p:cNvPicPr/>
          <p:nvPr/>
        </p:nvPicPr>
        <p:blipFill rotWithShape="1">
          <a:blip r:embed="rId8" cstate="print">
            <a:extLst>
              <a:ext uri="{28A0092B-C50C-407E-A947-70E740481C1C}">
                <a14:useLocalDpi xmlns:a14="http://schemas.microsoft.com/office/drawing/2010/main" val="0"/>
              </a:ext>
            </a:extLst>
          </a:blip>
          <a:srcRect b="33750"/>
          <a:stretch/>
        </p:blipFill>
        <p:spPr bwMode="auto">
          <a:xfrm>
            <a:off x="7218908" y="5292799"/>
            <a:ext cx="3124519" cy="1700259"/>
          </a:xfrm>
          <a:prstGeom prst="rect">
            <a:avLst/>
          </a:prstGeom>
          <a:noFill/>
          <a:ln>
            <a:noFill/>
          </a:ln>
        </p:spPr>
      </p:pic>
      <p:sp>
        <p:nvSpPr>
          <p:cNvPr id="4" name="正方形/長方形 3"/>
          <p:cNvSpPr/>
          <p:nvPr/>
        </p:nvSpPr>
        <p:spPr>
          <a:xfrm>
            <a:off x="4805497" y="1336051"/>
            <a:ext cx="936104" cy="294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996297" y="5444013"/>
            <a:ext cx="1139203"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（ａ 法起し）</a:t>
            </a:r>
            <a:endPar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テキスト ボックス 28"/>
          <p:cNvSpPr txBox="1"/>
          <p:nvPr/>
        </p:nvSpPr>
        <p:spPr>
          <a:xfrm>
            <a:off x="1556296" y="7200124"/>
            <a:ext cx="2052282" cy="238155"/>
          </a:xfrm>
          <a:prstGeom prst="rect">
            <a:avLst/>
          </a:prstGeom>
          <a:noFill/>
          <a:ln>
            <a:noFill/>
          </a:ln>
        </p:spPr>
        <p:txBody>
          <a:bodyPr wrap="square" lIns="98690" tIns="49346" rIns="98690" bIns="49346" rtlCol="0">
            <a:spAutoFit/>
          </a:bodyPr>
          <a:lstStyle/>
          <a:p>
            <a:pPr marL="0" marR="0" lvl="0" indent="0" algn="ctr" defTabSz="987095"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（ｃ 用地</a:t>
            </a:r>
            <a:r>
              <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取得</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を伴う拡幅）</a:t>
            </a:r>
            <a:endPar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33" name="直線コネクタ 32"/>
          <p:cNvCxnSpPr/>
          <p:nvPr/>
        </p:nvCxnSpPr>
        <p:spPr>
          <a:xfrm flipV="1">
            <a:off x="1155832" y="4399025"/>
            <a:ext cx="279151" cy="1007697"/>
          </a:xfrm>
          <a:prstGeom prst="line">
            <a:avLst/>
          </a:prstGeom>
          <a:noFill/>
          <a:ln w="28575" cap="flat" cmpd="sng" algn="ctr">
            <a:solidFill>
              <a:srgbClr val="FF0000"/>
            </a:solidFill>
            <a:prstDash val="solid"/>
          </a:ln>
          <a:effectLst/>
        </p:spPr>
      </p:cxnSp>
      <p:cxnSp>
        <p:nvCxnSpPr>
          <p:cNvPr id="36" name="直線コネクタ 35"/>
          <p:cNvCxnSpPr/>
          <p:nvPr/>
        </p:nvCxnSpPr>
        <p:spPr>
          <a:xfrm flipV="1">
            <a:off x="2178348" y="5943914"/>
            <a:ext cx="181484" cy="1260400"/>
          </a:xfrm>
          <a:prstGeom prst="line">
            <a:avLst/>
          </a:prstGeom>
          <a:noFill/>
          <a:ln w="28575" cap="flat" cmpd="sng" algn="ctr">
            <a:solidFill>
              <a:srgbClr val="FF0000"/>
            </a:solidFill>
            <a:prstDash val="solid"/>
          </a:ln>
          <a:effectLst/>
        </p:spPr>
      </p:cxnSp>
      <p:pic>
        <p:nvPicPr>
          <p:cNvPr id="37" name="図 36"/>
          <p:cNvPicPr/>
          <p:nvPr/>
        </p:nvPicPr>
        <p:blipFill rotWithShape="1">
          <a:blip r:embed="rId9" cstate="print">
            <a:extLst>
              <a:ext uri="{28A0092B-C50C-407E-A947-70E740481C1C}">
                <a14:useLocalDpi xmlns:a14="http://schemas.microsoft.com/office/drawing/2010/main" val="0"/>
              </a:ext>
            </a:extLst>
          </a:blip>
          <a:srcRect l="-695" r="21448"/>
          <a:stretch/>
        </p:blipFill>
        <p:spPr bwMode="auto">
          <a:xfrm>
            <a:off x="1597833" y="4780698"/>
            <a:ext cx="952686" cy="640127"/>
          </a:xfrm>
          <a:prstGeom prst="rect">
            <a:avLst/>
          </a:prstGeom>
          <a:solidFill>
            <a:srgbClr val="FFFFFF"/>
          </a:solidFill>
          <a:ln>
            <a:solidFill>
              <a:srgbClr val="000000"/>
            </a:solidFill>
          </a:ln>
          <a:extLst>
            <a:ext uri="{53640926-AAD7-44D8-BBD7-CCE9431645EC}">
              <a14:shadowObscured xmlns:a14="http://schemas.microsoft.com/office/drawing/2010/main"/>
            </a:ext>
          </a:extLst>
        </p:spPr>
      </p:pic>
      <p:pic>
        <p:nvPicPr>
          <p:cNvPr id="38" name="図 37"/>
          <p:cNvPicPr>
            <a:picLocks noChangeAspect="1"/>
          </p:cNvPicPr>
          <p:nvPr/>
        </p:nvPicPr>
        <p:blipFill rotWithShape="1">
          <a:blip r:embed="rId10" cstate="print">
            <a:extLst>
              <a:ext uri="{28A0092B-C50C-407E-A947-70E740481C1C}">
                <a14:useLocalDpi xmlns:a14="http://schemas.microsoft.com/office/drawing/2010/main" val="0"/>
              </a:ext>
            </a:extLst>
          </a:blip>
          <a:srcRect l="-6073" t="-2598" r="33211" b="2598"/>
          <a:stretch/>
        </p:blipFill>
        <p:spPr bwMode="auto">
          <a:xfrm>
            <a:off x="2550519" y="6489213"/>
            <a:ext cx="1074179" cy="676104"/>
          </a:xfrm>
          <a:prstGeom prst="rect">
            <a:avLst/>
          </a:prstGeom>
          <a:solidFill>
            <a:srgbClr val="FFFFFF"/>
          </a:solidFill>
          <a:ln>
            <a:solidFill>
              <a:srgbClr val="000000"/>
            </a:solidFill>
          </a:ln>
          <a:extLst>
            <a:ext uri="{53640926-AAD7-44D8-BBD7-CCE9431645EC}">
              <a14:shadowObscured xmlns:a14="http://schemas.microsoft.com/office/drawing/2010/main"/>
            </a:ext>
          </a:extLst>
        </p:spPr>
      </p:pic>
      <p:pic>
        <p:nvPicPr>
          <p:cNvPr id="39" name="図 38"/>
          <p:cNvPicPr>
            <a:picLocks noChangeAspect="1"/>
          </p:cNvPicPr>
          <p:nvPr/>
        </p:nvPicPr>
        <p:blipFill rotWithShape="1">
          <a:blip r:embed="rId11" cstate="print">
            <a:extLst>
              <a:ext uri="{28A0092B-C50C-407E-A947-70E740481C1C}">
                <a14:useLocalDpi xmlns:a14="http://schemas.microsoft.com/office/drawing/2010/main" val="0"/>
              </a:ext>
            </a:extLst>
          </a:blip>
          <a:srcRect l="21994" t="16818" r="11865" b="15462"/>
          <a:stretch/>
        </p:blipFill>
        <p:spPr bwMode="auto">
          <a:xfrm>
            <a:off x="2794685" y="3926873"/>
            <a:ext cx="2016224" cy="1548120"/>
          </a:xfrm>
          <a:prstGeom prst="rect">
            <a:avLst/>
          </a:prstGeom>
          <a:ln>
            <a:noFill/>
          </a:ln>
          <a:extLst>
            <a:ext uri="{53640926-AAD7-44D8-BBD7-CCE9431645EC}">
              <a14:shadowObscured xmlns:a14="http://schemas.microsoft.com/office/drawing/2010/main"/>
            </a:ext>
          </a:extLst>
        </p:spPr>
      </p:pic>
      <p:sp>
        <p:nvSpPr>
          <p:cNvPr id="40" name="楕円 39"/>
          <p:cNvSpPr/>
          <p:nvPr/>
        </p:nvSpPr>
        <p:spPr>
          <a:xfrm rot="897739">
            <a:off x="3432828" y="4413021"/>
            <a:ext cx="231307" cy="935835"/>
          </a:xfrm>
          <a:prstGeom prst="ellipse">
            <a:avLst/>
          </a:prstGeom>
          <a:noFill/>
          <a:ln w="2222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900" b="0" i="0" u="none" strike="noStrike" kern="0" cap="none" spc="0" normalizeH="0" baseline="0" noProof="0" smtClean="0">
              <a:ln>
                <a:noFill/>
              </a:ln>
              <a:solidFill>
                <a:srgbClr val="FFFFFF"/>
              </a:solidFill>
              <a:effectLst/>
              <a:uLnTx/>
              <a:uFillTx/>
              <a:latin typeface="Arial"/>
              <a:ea typeface="ＭＳ Ｐゴシック"/>
              <a:cs typeface="+mn-cs"/>
            </a:endParaRPr>
          </a:p>
        </p:txBody>
      </p:sp>
      <p:pic>
        <p:nvPicPr>
          <p:cNvPr id="42" name="図 41"/>
          <p:cNvPicPr>
            <a:picLocks noChangeAspect="1"/>
          </p:cNvPicPr>
          <p:nvPr/>
        </p:nvPicPr>
        <p:blipFill rotWithShape="1">
          <a:blip r:embed="rId12" cstate="print">
            <a:extLst>
              <a:ext uri="{28A0092B-C50C-407E-A947-70E740481C1C}">
                <a14:useLocalDpi xmlns:a14="http://schemas.microsoft.com/office/drawing/2010/main" val="0"/>
              </a:ext>
            </a:extLst>
          </a:blip>
          <a:srcRect l="18550" r="28158"/>
          <a:stretch/>
        </p:blipFill>
        <p:spPr bwMode="auto">
          <a:xfrm>
            <a:off x="3748373" y="4761907"/>
            <a:ext cx="1012337" cy="677710"/>
          </a:xfrm>
          <a:prstGeom prst="rect">
            <a:avLst/>
          </a:prstGeom>
          <a:solidFill>
            <a:srgbClr val="FFFFFF"/>
          </a:solidFill>
          <a:ln>
            <a:solidFill>
              <a:srgbClr val="000000"/>
            </a:solidFill>
          </a:ln>
          <a:extLst>
            <a:ext uri="{53640926-AAD7-44D8-BBD7-CCE9431645EC}">
              <a14:shadowObscured xmlns:a14="http://schemas.microsoft.com/office/drawing/2010/main"/>
            </a:ext>
          </a:extLst>
        </p:spPr>
      </p:pic>
      <p:sp>
        <p:nvSpPr>
          <p:cNvPr id="44" name="テキスト ボックス 43"/>
          <p:cNvSpPr txBox="1"/>
          <p:nvPr/>
        </p:nvSpPr>
        <p:spPr>
          <a:xfrm>
            <a:off x="3411630" y="5451708"/>
            <a:ext cx="1174663"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（ｂ 側溝</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改修</a:t>
            </a:r>
            <a:r>
              <a:rPr kumimoji="1" lang="ja-JP" altLang="en-US" sz="9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rot="1592059">
            <a:off x="5643554" y="4096802"/>
            <a:ext cx="720080" cy="519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正方形/長方形 44"/>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7960832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正方形/長方形 2"/>
          <p:cNvSpPr/>
          <p:nvPr/>
        </p:nvSpPr>
        <p:spPr>
          <a:xfrm>
            <a:off x="162124" y="1173753"/>
            <a:ext cx="4506362" cy="338554"/>
          </a:xfrm>
          <a:prstGeom prst="rect">
            <a:avLst/>
          </a:prstGeom>
          <a:solidFill>
            <a:schemeClr val="bg1">
              <a:lumMod val="85000"/>
            </a:schemeClr>
          </a:solidFill>
          <a:ln w="12700">
            <a:no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自転車が安全・快適に走行可能な空間の確保</a:t>
            </a:r>
            <a:endPar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3" name="正方形/長方形 42"/>
          <p:cNvSpPr/>
          <p:nvPr/>
        </p:nvSpPr>
        <p:spPr>
          <a:xfrm>
            <a:off x="417091" y="1570663"/>
            <a:ext cx="5633470" cy="369332"/>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③路肩の整備（側溝の蓋掛け、法起こし、拡幅）　</a:t>
            </a:r>
            <a:endPar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1" name="テキスト ボックス 40"/>
          <p:cNvSpPr txBox="1"/>
          <p:nvPr/>
        </p:nvSpPr>
        <p:spPr>
          <a:xfrm>
            <a:off x="782489" y="5943369"/>
            <a:ext cx="3954929" cy="58477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路肩整備</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状況</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lvl="0" algn="ctr">
              <a:defRPr/>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（淡路市野島蟇浦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県道福良江井岩屋線</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sp>
        <p:nvSpPr>
          <p:cNvPr id="20" name="テキスト ボックス 19"/>
          <p:cNvSpPr txBox="1"/>
          <p:nvPr/>
        </p:nvSpPr>
        <p:spPr>
          <a:xfrm>
            <a:off x="162124" y="756295"/>
            <a:ext cx="5579477"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目標１　誰</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もが安全・快適に走行できるサイクリング</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環境</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9" name="正方形/長方形 18"/>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1" name="テキスト ボックス 20"/>
          <p:cNvSpPr txBox="1"/>
          <p:nvPr/>
        </p:nvSpPr>
        <p:spPr>
          <a:xfrm>
            <a:off x="6194594" y="5943369"/>
            <a:ext cx="3544560" cy="58477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路肩整備</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状況</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lvl="0" algn="ctr">
              <a:defRPr/>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（淡路市尾崎 </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、県道福良江井岩屋線</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l="14834" b="29250"/>
          <a:stretch/>
        </p:blipFill>
        <p:spPr>
          <a:xfrm>
            <a:off x="5962587" y="2656038"/>
            <a:ext cx="4358679" cy="2715682"/>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279" y="2268463"/>
            <a:ext cx="4641094" cy="3492600"/>
          </a:xfrm>
          <a:prstGeom prst="rect">
            <a:avLst/>
          </a:prstGeom>
        </p:spPr>
      </p:pic>
    </p:spTree>
    <p:extLst>
      <p:ext uri="{BB962C8B-B14F-4D97-AF65-F5344CB8AC3E}">
        <p14:creationId xmlns:p14="http://schemas.microsoft.com/office/powerpoint/2010/main" val="42017931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3</a:t>
            </a:r>
            <a:endPar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施策１　走行環境の整備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テキスト ボックス 23"/>
          <p:cNvSpPr txBox="1"/>
          <p:nvPr/>
        </p:nvSpPr>
        <p:spPr>
          <a:xfrm>
            <a:off x="8451967" y="6012879"/>
            <a:ext cx="2183110" cy="369332"/>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レイアウト</a:t>
            </a:r>
            <a:endPar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1091518" y="5726909"/>
            <a:ext cx="2900153"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主要拠点案内標識　設置状況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南あわじ市　</a:t>
            </a:r>
            <a:r>
              <a:rPr lang="ja-JP" altLang="en-US" sz="1600" dirty="0">
                <a:latin typeface="HGP創英角ｺﾞｼｯｸUB" panose="020B0900000000000000" pitchFamily="50" charset="-128"/>
                <a:ea typeface="HGP創英角ｺﾞｼｯｸUB" panose="020B0900000000000000" pitchFamily="50" charset="-128"/>
              </a:rPr>
              <a:t>若人の広場周辺</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sp>
        <p:nvSpPr>
          <p:cNvPr id="27" name="テキスト ボックス 26"/>
          <p:cNvSpPr txBox="1"/>
          <p:nvPr/>
        </p:nvSpPr>
        <p:spPr>
          <a:xfrm>
            <a:off x="162125" y="756295"/>
            <a:ext cx="3960440"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目標２</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誰もが迷わずに走行できる</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環境</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8" name="正方形/長方形 27"/>
          <p:cNvSpPr/>
          <p:nvPr/>
        </p:nvSpPr>
        <p:spPr>
          <a:xfrm>
            <a:off x="162124" y="1173753"/>
            <a:ext cx="7584127"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多様なサイクリストが迷うことなく目的地まで行くことができる環境の整備</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9" name="正方形/長方形 28"/>
          <p:cNvSpPr/>
          <p:nvPr/>
        </p:nvSpPr>
        <p:spPr>
          <a:xfrm>
            <a:off x="416307" y="1574523"/>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⑰主要な観光地、交通拠点、サイクリスト受入拠点等への案内標識・路面表示の設置</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2" name="正方形/長方形 21"/>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0" name="テキスト ボックス 29"/>
          <p:cNvSpPr txBox="1"/>
          <p:nvPr/>
        </p:nvSpPr>
        <p:spPr>
          <a:xfrm>
            <a:off x="417091" y="6580542"/>
            <a:ext cx="8530009" cy="584775"/>
          </a:xfrm>
          <a:prstGeom prst="rect">
            <a:avLst/>
          </a:prstGeom>
          <a:noFill/>
        </p:spPr>
        <p:txBody>
          <a:bodyPr wrap="square" rtlCol="0">
            <a:spAutoFit/>
          </a:bodyPr>
          <a:lstStyle/>
          <a:p>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令和４年度：案内標識</a:t>
            </a:r>
            <a:r>
              <a:rPr kumimoji="1"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設置箇所</a:t>
            </a:r>
            <a:endParaRPr kumimoji="1" lang="en-US" altLang="ja-JP" sz="1600" dirty="0" smtClean="0">
              <a:solidFill>
                <a:srgbClr val="0066FF"/>
              </a:solidFill>
              <a:latin typeface="HGP創英角ｺﾞｼｯｸUB" panose="020B0900000000000000" pitchFamily="50" charset="-128"/>
              <a:ea typeface="HGP創英角ｺﾞｼｯｸUB" panose="020B0900000000000000" pitchFamily="50" charset="-128"/>
            </a:endParaRPr>
          </a:p>
          <a:p>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４箇所（土生港、若人の広場、道の駅</a:t>
            </a:r>
            <a:r>
              <a:rPr lang="ja-JP" altLang="en-US" sz="1600" dirty="0" err="1" smtClean="0">
                <a:solidFill>
                  <a:srgbClr val="0066FF"/>
                </a:solidFill>
                <a:latin typeface="HGP創英角ｺﾞｼｯｸUB" panose="020B0900000000000000" pitchFamily="50" charset="-128"/>
                <a:ea typeface="HGP創英角ｺﾞｼｯｸUB" panose="020B0900000000000000" pitchFamily="50" charset="-128"/>
              </a:rPr>
              <a:t>うずしお</a:t>
            </a:r>
            <a:r>
              <a:rPr lang="ja-JP" altLang="en-US" sz="1600" dirty="0">
                <a:solidFill>
                  <a:srgbClr val="0066FF"/>
                </a:solidFill>
                <a:latin typeface="HGP創英角ｺﾞｼｯｸUB" panose="020B0900000000000000" pitchFamily="50" charset="-128"/>
                <a:ea typeface="HGP創英角ｺﾞｼｯｸUB" panose="020B0900000000000000" pitchFamily="50" charset="-128"/>
              </a:rPr>
              <a:t>、</a:t>
            </a:r>
            <a:r>
              <a:rPr lang="ja-JP" altLang="en-US" sz="1600" dirty="0" smtClean="0">
                <a:solidFill>
                  <a:srgbClr val="0066FF"/>
                </a:solidFill>
                <a:latin typeface="HGP創英角ｺﾞｼｯｸUB" panose="020B0900000000000000" pitchFamily="50" charset="-128"/>
                <a:ea typeface="HGP創英角ｺﾞｼｯｸUB" panose="020B0900000000000000" pitchFamily="50" charset="-128"/>
              </a:rPr>
              <a:t>野島断層）</a:t>
            </a:r>
            <a:endParaRPr kumimoji="1" lang="en-US" altLang="ja-JP" sz="1600" dirty="0" smtClean="0">
              <a:solidFill>
                <a:srgbClr val="0066FF"/>
              </a:solidFill>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a:blip r:embed="rId5"/>
          <a:stretch>
            <a:fillRect/>
          </a:stretch>
        </p:blipFill>
        <p:spPr>
          <a:xfrm>
            <a:off x="8543290" y="2232473"/>
            <a:ext cx="1921968" cy="3755719"/>
          </a:xfrm>
          <a:prstGeom prst="rect">
            <a:avLst/>
          </a:prstGeom>
        </p:spPr>
      </p:pic>
      <p:sp>
        <p:nvSpPr>
          <p:cNvPr id="31" name="テキスト ボックス 30"/>
          <p:cNvSpPr txBox="1"/>
          <p:nvPr/>
        </p:nvSpPr>
        <p:spPr>
          <a:xfrm>
            <a:off x="4845598" y="5720491"/>
            <a:ext cx="3182282" cy="584775"/>
          </a:xfrm>
          <a:prstGeom prst="rect">
            <a:avLst/>
          </a:prstGeom>
          <a:noFill/>
        </p:spPr>
        <p:txBody>
          <a:bodyPr wrap="none" rtlCol="0">
            <a:spAutoFit/>
          </a:bodyPr>
          <a:lstStyle/>
          <a:p>
            <a:pPr algn="ctr"/>
            <a:r>
              <a:rPr lang="ja-JP" altLang="en-US" sz="1600" dirty="0" smtClean="0">
                <a:latin typeface="HGP創英角ｺﾞｼｯｸUB" panose="020B0900000000000000" pitchFamily="50" charset="-128"/>
                <a:ea typeface="HGP創英角ｺﾞｼｯｸUB" panose="020B0900000000000000" pitchFamily="50" charset="-128"/>
              </a:rPr>
              <a:t>主要拠点案内標識　設置状況</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南あわじ市　</a:t>
            </a:r>
            <a:r>
              <a:rPr lang="ja-JP" altLang="en-US" sz="1600" dirty="0">
                <a:latin typeface="HGP創英角ｺﾞｼｯｸUB" panose="020B0900000000000000" pitchFamily="50" charset="-128"/>
                <a:ea typeface="HGP創英角ｺﾞｼｯｸUB" panose="020B0900000000000000" pitchFamily="50" charset="-128"/>
              </a:rPr>
              <a:t>道の駅</a:t>
            </a:r>
            <a:r>
              <a:rPr lang="ja-JP" altLang="en-US" sz="1600" dirty="0" err="1">
                <a:latin typeface="HGP創英角ｺﾞｼｯｸUB" panose="020B0900000000000000" pitchFamily="50" charset="-128"/>
                <a:ea typeface="HGP創英角ｺﾞｼｯｸUB" panose="020B0900000000000000" pitchFamily="50" charset="-128"/>
              </a:rPr>
              <a:t>うずし</a:t>
            </a:r>
            <a:r>
              <a:rPr lang="ja-JP" altLang="en-US" sz="1600" dirty="0">
                <a:latin typeface="HGP創英角ｺﾞｼｯｸUB" panose="020B0900000000000000" pitchFamily="50" charset="-128"/>
                <a:ea typeface="HGP創英角ｺﾞｼｯｸUB" panose="020B0900000000000000" pitchFamily="50" charset="-128"/>
              </a:rPr>
              <a:t>お周辺</a:t>
            </a:r>
            <a:r>
              <a:rPr kumimoji="1" lang="en-US" altLang="ja-JP" sz="1600" dirty="0" smtClean="0">
                <a:latin typeface="HGP創英角ｺﾞｼｯｸUB" panose="020B0900000000000000" pitchFamily="50" charset="-128"/>
                <a:ea typeface="HGP創英角ｺﾞｼｯｸUB" panose="020B0900000000000000" pitchFamily="50" charset="-128"/>
              </a:rPr>
              <a:t>)</a:t>
            </a:r>
          </a:p>
        </p:txBody>
      </p:sp>
      <p:pic>
        <p:nvPicPr>
          <p:cNvPr id="3" name="図 2"/>
          <p:cNvPicPr>
            <a:picLocks noChangeAspect="1"/>
          </p:cNvPicPr>
          <p:nvPr/>
        </p:nvPicPr>
        <p:blipFill rotWithShape="1">
          <a:blip r:embed="rId6" cstate="print">
            <a:extLst>
              <a:ext uri="{28A0092B-C50C-407E-A947-70E740481C1C}">
                <a14:useLocalDpi xmlns:a14="http://schemas.microsoft.com/office/drawing/2010/main" val="0"/>
              </a:ext>
            </a:extLst>
          </a:blip>
          <a:srcRect l="12421" t="10149" r="5756" b="11200"/>
          <a:stretch/>
        </p:blipFill>
        <p:spPr>
          <a:xfrm>
            <a:off x="4626620" y="2621658"/>
            <a:ext cx="3693974" cy="2663098"/>
          </a:xfrm>
          <a:prstGeom prst="rect">
            <a:avLst/>
          </a:prstGeom>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547" y="2407429"/>
            <a:ext cx="3984725" cy="2988544"/>
          </a:xfrm>
          <a:prstGeom prst="rect">
            <a:avLst/>
          </a:prstGeom>
        </p:spPr>
      </p:pic>
    </p:spTree>
    <p:extLst>
      <p:ext uri="{BB962C8B-B14F-4D97-AF65-F5344CB8AC3E}">
        <p14:creationId xmlns:p14="http://schemas.microsoft.com/office/powerpoint/2010/main" val="6860079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5203637"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目標３</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多様なサイクリストが快適に休憩できる環境</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9" name="正方形/長方形 18"/>
          <p:cNvSpPr/>
          <p:nvPr/>
        </p:nvSpPr>
        <p:spPr>
          <a:xfrm>
            <a:off x="162124" y="1173753"/>
            <a:ext cx="5121915" cy="338554"/>
          </a:xfrm>
          <a:prstGeom prst="rect">
            <a:avLst/>
          </a:prstGeom>
          <a:solidFill>
            <a:schemeClr val="bg1">
              <a:lumMod val="85000"/>
            </a:schemeClr>
          </a:solidFill>
          <a:ln w="12700">
            <a:no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サイクリストに必要な機能を有した休憩施設の整備</a:t>
            </a:r>
            <a:endPar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3" name="正方形/長方形 22"/>
          <p:cNvSpPr/>
          <p:nvPr/>
        </p:nvSpPr>
        <p:spPr>
          <a:xfrm>
            <a:off x="419796" y="1574671"/>
            <a:ext cx="9526272" cy="646331"/>
          </a:xfrm>
          <a:prstGeom prst="rect">
            <a:avLst/>
          </a:prstGeom>
        </p:spPr>
        <p:txBody>
          <a:bodyPr wrap="square">
            <a:spAutoFit/>
          </a:bodyPr>
          <a:lstStyle/>
          <a:p>
            <a:pPr lvl="0"/>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⑳多様な交通手段に対応したサイクリスト受入</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拠点（サイクルステーション）の整備</a:t>
            </a:r>
            <a:endParaRPr kumimoji="1" lang="en-US" altLang="ja-JP"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㉒サイクルラックの設置</a:t>
            </a:r>
            <a:endPar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4" name="テキスト ボックス 23"/>
          <p:cNvSpPr txBox="1"/>
          <p:nvPr/>
        </p:nvSpPr>
        <p:spPr>
          <a:xfrm>
            <a:off x="1772797" y="5621230"/>
            <a:ext cx="2765501" cy="584775"/>
          </a:xfrm>
          <a:prstGeom prst="rect">
            <a:avLst/>
          </a:prstGeom>
          <a:noFill/>
        </p:spPr>
        <p:txBody>
          <a:bodyPr wrap="none" rtlCol="0">
            <a:spAutoFit/>
          </a:bodyPr>
          <a:lstStyle/>
          <a:p>
            <a:pPr lvl="0"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岩屋ポートターミナル整備</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状況</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（淡路市岩屋</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sp>
        <p:nvSpPr>
          <p:cNvPr id="25" name="テキスト ボックス 24"/>
          <p:cNvSpPr txBox="1"/>
          <p:nvPr/>
        </p:nvSpPr>
        <p:spPr>
          <a:xfrm>
            <a:off x="6523367" y="5626967"/>
            <a:ext cx="3924472" cy="58477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サイクルラック整備</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状況</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（淡路市野島大川、緑の道しる</a:t>
            </a:r>
            <a:r>
              <a:rPr kumimoji="1" lang="ja-JP" altLang="en-US" sz="1600" b="0" i="0" u="none" strike="noStrike" kern="1200" cap="none" spc="0" normalizeH="0" baseline="0" noProof="0" dirty="0" err="1"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べ</a:t>
            </a: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大川公園</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sp>
        <p:nvSpPr>
          <p:cNvPr id="26" name="テキスト ボックス 25"/>
          <p:cNvSpPr txBox="1"/>
          <p:nvPr/>
        </p:nvSpPr>
        <p:spPr>
          <a:xfrm>
            <a:off x="417091" y="6580542"/>
            <a:ext cx="8530009" cy="584775"/>
          </a:xfrm>
          <a:prstGeom prst="rect">
            <a:avLst/>
          </a:prstGeom>
          <a:noFill/>
        </p:spPr>
        <p:txBody>
          <a:bodyPr wrap="square" rtlCol="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66FF"/>
                </a:solidFill>
                <a:effectLst/>
                <a:uLnTx/>
                <a:uFillTx/>
                <a:latin typeface="HGP創英角ｺﾞｼｯｸUB" panose="020B0900000000000000" pitchFamily="50" charset="-128"/>
                <a:ea typeface="HGP創英角ｺﾞｼｯｸUB" panose="020B0900000000000000" pitchFamily="50" charset="-128"/>
                <a:cs typeface="+mn-cs"/>
              </a:rPr>
              <a:t>令和４年度</a:t>
            </a:r>
            <a:r>
              <a:rPr kumimoji="1" lang="ja-JP" altLang="en-US" sz="1600" b="0" i="0" u="none" strike="noStrike" kern="1200" cap="none" spc="0" normalizeH="0" baseline="0" noProof="0" dirty="0">
                <a:ln>
                  <a:noFill/>
                </a:ln>
                <a:solidFill>
                  <a:srgbClr val="0066FF"/>
                </a:solidFill>
                <a:effectLst/>
                <a:uLnTx/>
                <a:uFillTx/>
                <a:latin typeface="HGP創英角ｺﾞｼｯｸUB" panose="020B0900000000000000" pitchFamily="50" charset="-128"/>
                <a:ea typeface="HGP創英角ｺﾞｼｯｸUB" panose="020B0900000000000000" pitchFamily="50" charset="-128"/>
                <a:cs typeface="+mn-cs"/>
              </a:rPr>
              <a:t>：サイクルラック</a:t>
            </a:r>
            <a:r>
              <a:rPr kumimoji="1" lang="ja-JP" altLang="en-US" sz="1600" b="0" i="0" u="none" strike="noStrike" kern="1200" cap="none" spc="0" normalizeH="0" baseline="0" noProof="0" dirty="0" smtClean="0">
                <a:ln>
                  <a:noFill/>
                </a:ln>
                <a:solidFill>
                  <a:srgbClr val="0066FF"/>
                </a:solidFill>
                <a:effectLst/>
                <a:uLnTx/>
                <a:uFillTx/>
                <a:latin typeface="HGP創英角ｺﾞｼｯｸUB" panose="020B0900000000000000" pitchFamily="50" charset="-128"/>
                <a:ea typeface="HGP創英角ｺﾞｼｯｸUB" panose="020B0900000000000000" pitchFamily="50" charset="-128"/>
                <a:cs typeface="+mn-cs"/>
              </a:rPr>
              <a:t>設置箇所</a:t>
            </a:r>
            <a:endParaRPr kumimoji="1" lang="en-US" altLang="ja-JP" sz="1600" b="0" i="0" u="none" strike="noStrike" kern="1200" cap="none" spc="0" normalizeH="0" baseline="0" noProof="0" dirty="0" smtClean="0">
              <a:ln>
                <a:noFill/>
              </a:ln>
              <a:solidFill>
                <a:srgbClr val="0066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66FF"/>
                </a:solidFill>
                <a:effectLst/>
                <a:uLnTx/>
                <a:uFillTx/>
                <a:latin typeface="HGP創英角ｺﾞｼｯｸUB" panose="020B0900000000000000" pitchFamily="50" charset="-128"/>
                <a:ea typeface="HGP創英角ｺﾞｼｯｸUB" panose="020B0900000000000000" pitchFamily="50" charset="-128"/>
                <a:cs typeface="+mn-cs"/>
              </a:rPr>
              <a:t>１箇所（緑の道しるべ大川公園）</a:t>
            </a:r>
            <a:endParaRPr kumimoji="1" lang="en-US" altLang="ja-JP" sz="1600" b="0" i="0" u="none" strike="noStrike" kern="1200" cap="none" spc="0" normalizeH="0" baseline="0" noProof="0" dirty="0" smtClean="0">
              <a:ln>
                <a:noFill/>
              </a:ln>
              <a:solidFill>
                <a:srgbClr val="0066FF"/>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0" name="正方形/長方形 19"/>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14101" r="11853" b="23682"/>
          <a:stretch/>
        </p:blipFill>
        <p:spPr>
          <a:xfrm>
            <a:off x="6728784" y="2616876"/>
            <a:ext cx="3513638" cy="2716138"/>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706" y="2221002"/>
            <a:ext cx="4727684" cy="3373063"/>
          </a:xfrm>
          <a:prstGeom prst="rect">
            <a:avLst/>
          </a:prstGeom>
        </p:spPr>
      </p:pic>
    </p:spTree>
    <p:extLst>
      <p:ext uri="{BB962C8B-B14F-4D97-AF65-F5344CB8AC3E}">
        <p14:creationId xmlns:p14="http://schemas.microsoft.com/office/powerpoint/2010/main" val="12685550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正方形/長方形 16"/>
          <p:cNvSpPr/>
          <p:nvPr/>
        </p:nvSpPr>
        <p:spPr>
          <a:xfrm>
            <a:off x="162124" y="1173753"/>
            <a:ext cx="5121915" cy="338554"/>
          </a:xfrm>
          <a:prstGeom prst="rect">
            <a:avLst/>
          </a:prstGeom>
          <a:solidFill>
            <a:schemeClr val="bg1">
              <a:lumMod val="85000"/>
            </a:schemeClr>
          </a:solidFill>
          <a:ln w="12700">
            <a:no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サイクリストに必要な機能を有した休憩施設の整備</a:t>
            </a:r>
            <a:endPar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0" name="正方形/長方形 19"/>
          <p:cNvSpPr/>
          <p:nvPr/>
        </p:nvSpPr>
        <p:spPr>
          <a:xfrm>
            <a:off x="419796" y="1574671"/>
            <a:ext cx="9526272" cy="369332"/>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㉓簡易な休憩や写真</a:t>
            </a:r>
            <a:r>
              <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撮影、景観を楽しむため</a:t>
            </a: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の簡易休憩スポット、ビュースポット</a:t>
            </a:r>
            <a:r>
              <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の</a:t>
            </a: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整備</a:t>
            </a:r>
            <a:endPar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1" name="テキスト ボックス 20"/>
          <p:cNvSpPr txBox="1"/>
          <p:nvPr/>
        </p:nvSpPr>
        <p:spPr>
          <a:xfrm>
            <a:off x="3391098" y="6724248"/>
            <a:ext cx="3513781" cy="584775"/>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フォトスポットの整備状況</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（淡路市岩屋、岩屋港ポートパーク</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sp>
        <p:nvSpPr>
          <p:cNvPr id="23" name="テキスト ボックス 22"/>
          <p:cNvSpPr txBox="1"/>
          <p:nvPr/>
        </p:nvSpPr>
        <p:spPr>
          <a:xfrm>
            <a:off x="162124" y="756295"/>
            <a:ext cx="5203637"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目標３</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多様なサイクリストが快適に休憩できる環境</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8" name="正方形/長方形 17"/>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1005" y="1973543"/>
            <a:ext cx="6133966" cy="4600475"/>
          </a:xfrm>
          <a:prstGeom prst="rect">
            <a:avLst/>
          </a:prstGeom>
        </p:spPr>
      </p:pic>
    </p:spTree>
    <p:extLst>
      <p:ext uri="{BB962C8B-B14F-4D97-AF65-F5344CB8AC3E}">
        <p14:creationId xmlns:p14="http://schemas.microsoft.com/office/powerpoint/2010/main" val="32549111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b="13125"/>
          <a:stretch/>
        </p:blipFill>
        <p:spPr>
          <a:xfrm>
            <a:off x="6274257" y="2405389"/>
            <a:ext cx="3464931" cy="4255562"/>
          </a:xfrm>
          <a:prstGeom prst="rect">
            <a:avLst/>
          </a:prstGeom>
        </p:spPr>
      </p:pic>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56" name="Picture 10" descr="兵庫県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w="3175">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rPr>
                  <a:t>Hyogo prefecture</a:t>
                </a:r>
                <a:endParaRPr kumimoji="1" lang="ja-JP" altLang="en-US" sz="700" b="1" i="0" u="none" strike="noStrike" kern="1200" cap="none" spc="0" normalizeH="0" baseline="0" noProof="0" dirty="0">
                  <a:ln w="3175">
                    <a:noFill/>
                  </a:ln>
                  <a:solidFill>
                    <a:prstClr val="black"/>
                  </a:solidFill>
                  <a:effectLst/>
                  <a:uLnTx/>
                  <a:uFillTx/>
                  <a:latin typeface="Century Gothic" panose="020B0502020202020204" pitchFamily="34" charset="0"/>
                  <a:ea typeface="HGP創英角ｺﾞｼｯｸUB" panose="020B0900000000000000" pitchFamily="50" charset="-128"/>
                  <a:cs typeface="+mn-cs"/>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3168352" cy="338554"/>
          </a:xfrm>
          <a:prstGeom prst="rect">
            <a:avLst/>
          </a:prstGeom>
          <a:solidFill>
            <a:srgbClr val="FFFF66"/>
          </a:solidFill>
          <a:ln w="19050">
            <a:solidFill>
              <a:schemeClr val="tx1"/>
            </a:solidFill>
          </a:ln>
        </p:spPr>
        <p:txBody>
          <a:bodyPr wrap="square" rtlCol="0" anchor="ctr" anchorCtr="0">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目標４</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多様</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な交通手段の確保</a:t>
            </a:r>
            <a:endPar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4" name="正方形/長方形 23"/>
          <p:cNvSpPr/>
          <p:nvPr/>
        </p:nvSpPr>
        <p:spPr>
          <a:xfrm>
            <a:off x="162124" y="1173753"/>
            <a:ext cx="6968574" cy="338554"/>
          </a:xfrm>
          <a:prstGeom prst="rect">
            <a:avLst/>
          </a:prstGeom>
          <a:solidFill>
            <a:schemeClr val="bg1">
              <a:lumMod val="85000"/>
            </a:schemeClr>
          </a:solidFill>
          <a:ln w="12700">
            <a:no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a:t>
            </a:r>
            <a:r>
              <a:rPr kumimoji="1" lang="ja-JP" altLang="en-US" sz="1600" b="0" i="0" u="none" strike="noStrike" kern="1200" cap="none" spc="0" normalizeH="0" baseline="0" noProof="0" dirty="0" smtClean="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サイクリスト受入拠点（ゲートウェイ）までの自転車の輸送手段の確保</a:t>
            </a:r>
            <a:endPar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6" name="正方形/長方形 25"/>
          <p:cNvSpPr/>
          <p:nvPr/>
        </p:nvSpPr>
        <p:spPr>
          <a:xfrm>
            <a:off x="522164" y="6427072"/>
            <a:ext cx="2238238" cy="923330"/>
          </a:xfrm>
          <a:prstGeom prst="rect">
            <a:avLst/>
          </a:prstGeom>
        </p:spPr>
        <p:txBody>
          <a:bodyPr wrap="square">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cs typeface="+mn-cs"/>
              </a:rPr>
              <a:t>深日洲本航路</a:t>
            </a:r>
            <a:r>
              <a:rPr kumimoji="1" lang="en-US" altLang="ja-JP" sz="1800" b="0" i="0" u="none" strike="noStrike" kern="1200" cap="none" spc="0" normalizeH="0" baseline="0" noProof="0" dirty="0" smtClean="0">
                <a:ln>
                  <a:noFill/>
                </a:ln>
                <a:effectLst/>
                <a:uLnTx/>
                <a:uFillTx/>
                <a:latin typeface="HGS創英角ｺﾞｼｯｸUB" panose="020B0900000000000000" pitchFamily="50" charset="-128"/>
                <a:ea typeface="HGS創英角ｺﾞｼｯｸUB" panose="020B0900000000000000" pitchFamily="50" charset="-128"/>
                <a:cs typeface="+mn-cs"/>
              </a:rPr>
              <a:t>R4.6.25</a:t>
            </a:r>
            <a:r>
              <a:rPr kumimoji="1" lang="ja-JP" altLang="en-US" sz="1800" b="0" i="0" u="none" strike="noStrike" kern="1200" cap="none" spc="0" normalizeH="0" baseline="0" noProof="0" dirty="0" smtClean="0">
                <a:ln>
                  <a:noFill/>
                </a:ln>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smtClean="0">
                <a:ln>
                  <a:noFill/>
                </a:ln>
                <a:effectLst/>
                <a:uLnTx/>
                <a:uFillTx/>
                <a:latin typeface="HGS創英角ｺﾞｼｯｸUB" panose="020B0900000000000000" pitchFamily="50" charset="-128"/>
                <a:ea typeface="HGS創英角ｺﾞｼｯｸUB" panose="020B0900000000000000" pitchFamily="50" charset="-128"/>
                <a:cs typeface="+mn-cs"/>
              </a:rPr>
              <a:t>11.27</a:t>
            </a:r>
          </a:p>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HGS創英角ｺﾞｼｯｸUB" panose="020B0900000000000000" pitchFamily="50" charset="-128"/>
                <a:ea typeface="HGS創英角ｺﾞｼｯｸUB" panose="020B0900000000000000" pitchFamily="50" charset="-128"/>
                <a:cs typeface="+mn-cs"/>
              </a:rPr>
              <a:t>土日祝の</a:t>
            </a:r>
            <a:r>
              <a:rPr kumimoji="1" lang="en-US" altLang="ja-JP" sz="1800" b="0" i="0" u="none" strike="noStrike" kern="1200" cap="none" spc="0" normalizeH="0" baseline="0" noProof="0" dirty="0" smtClean="0">
                <a:ln>
                  <a:noFill/>
                </a:ln>
                <a:effectLst/>
                <a:uLnTx/>
                <a:uFillTx/>
                <a:latin typeface="HGS創英角ｺﾞｼｯｸUB" panose="020B0900000000000000" pitchFamily="50" charset="-128"/>
                <a:ea typeface="HGS創英角ｺﾞｼｯｸUB" panose="020B0900000000000000" pitchFamily="50" charset="-128"/>
                <a:cs typeface="+mn-cs"/>
              </a:rPr>
              <a:t>51</a:t>
            </a:r>
            <a:r>
              <a:rPr kumimoji="1" lang="ja-JP" altLang="en-US" sz="1800" b="0" i="0" u="none" strike="noStrike" kern="1200" cap="none" spc="0" normalizeH="0" baseline="0" noProof="0" dirty="0" smtClean="0">
                <a:ln>
                  <a:noFill/>
                </a:ln>
                <a:effectLst/>
                <a:uLnTx/>
                <a:uFillTx/>
                <a:latin typeface="HGS創英角ｺﾞｼｯｸUB" panose="020B0900000000000000" pitchFamily="50" charset="-128"/>
                <a:ea typeface="HGS創英角ｺﾞｼｯｸUB" panose="020B0900000000000000" pitchFamily="50" charset="-128"/>
                <a:cs typeface="+mn-cs"/>
              </a:rPr>
              <a:t>日間　</a:t>
            </a:r>
            <a:endParaRPr kumimoji="1" lang="ja-JP" altLang="en-US" sz="1800" b="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5" name="正方形/長方形 24"/>
          <p:cNvSpPr/>
          <p:nvPr/>
        </p:nvSpPr>
        <p:spPr>
          <a:xfrm>
            <a:off x="419796" y="1574671"/>
            <a:ext cx="9526272" cy="646331"/>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㉙泉州・和歌山方面と</a:t>
            </a:r>
            <a:r>
              <a:rPr kumimoji="1" lang="ja-JP" altLang="en-US"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rPr>
              <a:t>の自転車輸送手段の確保</a:t>
            </a:r>
            <a:endParaRPr kumimoji="1" lang="en-US" altLang="ja-JP" sz="1800" b="0" i="0" u="none" strike="noStrike" kern="1200" cap="none" spc="0" normalizeH="0" baseline="0" noProof="0" dirty="0" smtClean="0">
              <a:ln>
                <a:noFill/>
              </a:ln>
              <a:solidFill>
                <a:srgbClr val="0066FF"/>
              </a:solidFill>
              <a:effectLst/>
              <a:uLnTx/>
              <a:uFillTx/>
              <a:latin typeface="HGS創英角ｺﾞｼｯｸUB" panose="020B0900000000000000" pitchFamily="50" charset="-128"/>
              <a:ea typeface="HGS創英角ｺﾞｼｯｸUB" panose="020B0900000000000000" pitchFamily="50" charset="-128"/>
              <a:cs typeface="+mn-cs"/>
            </a:endParaRPr>
          </a:p>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㊺自転車関係イベント、会議等への出展・</a:t>
            </a:r>
            <a:r>
              <a:rPr lang="en-US" altLang="ja-JP" sz="1800" dirty="0" smtClean="0">
                <a:solidFill>
                  <a:srgbClr val="0066FF"/>
                </a:solidFill>
                <a:latin typeface="HGS創英角ｺﾞｼｯｸUB" panose="020B0900000000000000" pitchFamily="50" charset="-128"/>
                <a:ea typeface="HGS創英角ｺﾞｼｯｸUB" panose="020B0900000000000000" pitchFamily="50" charset="-128"/>
              </a:rPr>
              <a:t>PR</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活動の実施（施策３ー目標８）</a:t>
            </a:r>
            <a:endParaRPr lang="en-US" altLang="ja-JP"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31" name="正方形/長方形 30"/>
          <p:cNvSpPr/>
          <p:nvPr/>
        </p:nvSpPr>
        <p:spPr>
          <a:xfrm>
            <a:off x="2555387" y="6328343"/>
            <a:ext cx="3926130" cy="1169551"/>
          </a:xfrm>
          <a:prstGeom prst="rect">
            <a:avLst/>
          </a:prstGeom>
        </p:spPr>
        <p:txBody>
          <a:bodyPr wrap="squar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計画運航便数</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456</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便（</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57</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便／日</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運航</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便数計　</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408</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便</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就航率</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89.5</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欠航便数計　：</a:t>
            </a: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48</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便（欠航率</a:t>
            </a:r>
            <a:r>
              <a:rPr kumimoji="1" lang="en-US" altLang="ja-JP" sz="1400" b="1" i="0" u="none" strike="noStrike" kern="1200" cap="none" spc="0" normalizeH="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10</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利用者数</a:t>
            </a: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5,838</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（１便あたり</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14.3</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利用</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自転車数</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886</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台</a:t>
            </a:r>
            <a:r>
              <a:rPr kumimoji="1" lang="ja-JP"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（１便あたり</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2.2</a:t>
            </a:r>
            <a:r>
              <a:rPr kumimoji="1" lang="ja-JP"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台）</a:t>
            </a:r>
            <a:endParaRPr kumimoji="1" lang="ja-JP" altLang="en-US" sz="1400" b="1" i="0" u="none" strike="noStrike" kern="1200" cap="none" spc="0" normalizeH="0" baseline="0" noProof="0" dirty="0">
              <a:ln>
                <a:noFill/>
              </a:ln>
              <a:solidFill>
                <a:srgbClr val="0066FF"/>
              </a:solidFill>
              <a:effectLst/>
              <a:uLnTx/>
              <a:uFillTx/>
              <a:latin typeface="ＭＳ ゴシック" panose="020B0609070205080204" pitchFamily="49" charset="-128"/>
              <a:ea typeface="ＭＳ ゴシック" panose="020B0609070205080204" pitchFamily="49" charset="-128"/>
              <a:cs typeface="+mn-cs"/>
            </a:endParaRPr>
          </a:p>
        </p:txBody>
      </p:sp>
      <p:sp>
        <p:nvSpPr>
          <p:cNvPr id="23" name="正方形/長方形 22"/>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9" name="図 8"/>
          <p:cNvPicPr>
            <a:picLocks noChangeAspect="1"/>
          </p:cNvPicPr>
          <p:nvPr/>
        </p:nvPicPr>
        <p:blipFill rotWithShape="1">
          <a:blip r:embed="rId6">
            <a:extLst>
              <a:ext uri="{28A0092B-C50C-407E-A947-70E740481C1C}">
                <a14:useLocalDpi xmlns:a14="http://schemas.microsoft.com/office/drawing/2010/main" val="0"/>
              </a:ext>
            </a:extLst>
          </a:blip>
          <a:srcRect b="19744"/>
          <a:stretch/>
        </p:blipFill>
        <p:spPr>
          <a:xfrm>
            <a:off x="1367255" y="2230579"/>
            <a:ext cx="2376264" cy="4097764"/>
          </a:xfrm>
          <a:prstGeom prst="rect">
            <a:avLst/>
          </a:prstGeom>
        </p:spPr>
      </p:pic>
      <p:sp>
        <p:nvSpPr>
          <p:cNvPr id="32" name="テキスト ボックス 31"/>
          <p:cNvSpPr txBox="1"/>
          <p:nvPr/>
        </p:nvSpPr>
        <p:spPr>
          <a:xfrm>
            <a:off x="5270751" y="4941297"/>
            <a:ext cx="2808312" cy="584775"/>
          </a:xfrm>
          <a:prstGeom prst="rect">
            <a:avLst/>
          </a:prstGeom>
          <a:solidFill>
            <a:schemeClr val="bg1"/>
          </a:solid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親子サイクリングイベント</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（洲本市栄町、洲本港周辺</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sp>
        <p:nvSpPr>
          <p:cNvPr id="20" name="テキスト ボックス 19"/>
          <p:cNvSpPr txBox="1"/>
          <p:nvPr/>
        </p:nvSpPr>
        <p:spPr>
          <a:xfrm>
            <a:off x="6178972" y="5488681"/>
            <a:ext cx="1900091" cy="1156699"/>
          </a:xfrm>
          <a:prstGeom prst="rect">
            <a:avLst/>
          </a:prstGeom>
          <a:solidFill>
            <a:schemeClr val="bg1"/>
          </a:solid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7858007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32" y="2124447"/>
            <a:ext cx="5768854" cy="4078780"/>
          </a:xfrm>
          <a:prstGeom prst="rect">
            <a:avLst/>
          </a:prstGeom>
        </p:spPr>
      </p:pic>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smtClean="0">
                <a:latin typeface="Arial" panose="020B0604020202020204" pitchFamily="34" charset="0"/>
                <a:cs typeface="Arial" panose="020B0604020202020204" pitchFamily="34" charset="0"/>
              </a:rPr>
              <a:t>7</a:t>
            </a: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施策２　サイクリスト受入環境の整備</a:t>
            </a: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3168352"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smtClean="0">
                <a:latin typeface="HGS創英角ｺﾞｼｯｸUB" panose="020B0900000000000000" pitchFamily="50" charset="-128"/>
                <a:ea typeface="HGS創英角ｺﾞｼｯｸUB" panose="020B0900000000000000" pitchFamily="50" charset="-128"/>
              </a:rPr>
              <a:t>目標４</a:t>
            </a:r>
            <a:r>
              <a:rPr lang="ja-JP" altLang="en-US" sz="1600" dirty="0">
                <a:latin typeface="HGS創英角ｺﾞｼｯｸUB" panose="020B0900000000000000" pitchFamily="50" charset="-128"/>
                <a:ea typeface="HGS創英角ｺﾞｼｯｸUB" panose="020B0900000000000000" pitchFamily="50" charset="-128"/>
              </a:rPr>
              <a:t>　多様</a:t>
            </a:r>
            <a:r>
              <a:rPr lang="ja-JP" altLang="en-US" sz="1600" dirty="0" smtClean="0">
                <a:latin typeface="HGS創英角ｺﾞｼｯｸUB" panose="020B0900000000000000" pitchFamily="50" charset="-128"/>
                <a:ea typeface="HGS創英角ｺﾞｼｯｸUB" panose="020B0900000000000000" pitchFamily="50" charset="-128"/>
              </a:rPr>
              <a:t>な交通手段の確保</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
        <p:nvSpPr>
          <p:cNvPr id="24" name="正方形/長方形 23"/>
          <p:cNvSpPr/>
          <p:nvPr/>
        </p:nvSpPr>
        <p:spPr>
          <a:xfrm>
            <a:off x="162124" y="1173753"/>
            <a:ext cx="6968574"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a)</a:t>
            </a:r>
            <a:r>
              <a:rPr lang="ja-JP" altLang="en-US" sz="1600" dirty="0" smtClean="0">
                <a:latin typeface="HGS創英角ｺﾞｼｯｸUB" panose="020B0900000000000000" pitchFamily="50" charset="-128"/>
                <a:ea typeface="HGS創英角ｺﾞｼｯｸUB" panose="020B0900000000000000" pitchFamily="50" charset="-128"/>
              </a:rPr>
              <a:t>サイクリスト受入拠点（ゲートウェイ）までの自転車の輸送手段の確保</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5" name="正方形/長方形 24"/>
          <p:cNvSpPr/>
          <p:nvPr/>
        </p:nvSpPr>
        <p:spPr>
          <a:xfrm>
            <a:off x="419796" y="1574671"/>
            <a:ext cx="9526272" cy="369332"/>
          </a:xfrm>
          <a:prstGeom prst="rect">
            <a:avLst/>
          </a:prstGeom>
        </p:spPr>
        <p:txBody>
          <a:bodyPr wrap="square">
            <a:spAutoFit/>
          </a:bodyPr>
          <a:lstStyle/>
          <a:p>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㉚徳島・香川方面</a:t>
            </a:r>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と</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の自転車輸送手段の確保</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sp>
        <p:nvSpPr>
          <p:cNvPr id="23" name="正方形/長方形 22"/>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6660" y="2844527"/>
            <a:ext cx="5550391" cy="3924319"/>
          </a:xfrm>
          <a:prstGeom prst="rect">
            <a:avLst/>
          </a:prstGeom>
        </p:spPr>
      </p:pic>
      <p:sp>
        <p:nvSpPr>
          <p:cNvPr id="27" name="テキスト ボックス 26"/>
          <p:cNvSpPr txBox="1"/>
          <p:nvPr/>
        </p:nvSpPr>
        <p:spPr>
          <a:xfrm>
            <a:off x="2682405" y="6840854"/>
            <a:ext cx="4222476" cy="584775"/>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徳島との輸送手段状況</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（南あわじ市、淡路交通</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株</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の輸送サービス</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p:txBody>
      </p:sp>
      <p:sp>
        <p:nvSpPr>
          <p:cNvPr id="32" name="角丸四角形吹き出し 31"/>
          <p:cNvSpPr/>
          <p:nvPr/>
        </p:nvSpPr>
        <p:spPr>
          <a:xfrm>
            <a:off x="1204029" y="6383671"/>
            <a:ext cx="1914530" cy="498415"/>
          </a:xfrm>
          <a:prstGeom prst="wedgeRoundRectCallout">
            <a:avLst>
              <a:gd name="adj1" fmla="val 61674"/>
              <a:gd name="adj2" fmla="val -2190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ysClr val="windowText" lastClr="000000"/>
                </a:solidFill>
                <a:latin typeface="HGPｺﾞｼｯｸE" panose="020B0900000000000000" pitchFamily="50" charset="-128"/>
                <a:ea typeface="HGPｺﾞｼｯｸE" panose="020B0900000000000000" pitchFamily="50" charset="-128"/>
              </a:rPr>
              <a:t>乗車</a:t>
            </a:r>
            <a:r>
              <a:rPr lang="ja-JP" altLang="en-US" sz="1400" dirty="0" smtClean="0">
                <a:solidFill>
                  <a:sysClr val="windowText" lastClr="000000"/>
                </a:solidFill>
                <a:latin typeface="HGPｺﾞｼｯｸE" panose="020B0900000000000000" pitchFamily="50" charset="-128"/>
                <a:ea typeface="HGPｺﾞｼｯｸE" panose="020B0900000000000000" pitchFamily="50" charset="-128"/>
              </a:rPr>
              <a:t>運賃のみで、</a:t>
            </a:r>
            <a:endParaRPr lang="en-US" altLang="ja-JP" sz="1400" dirty="0" smtClean="0">
              <a:solidFill>
                <a:sysClr val="windowText" lastClr="000000"/>
              </a:solidFill>
              <a:latin typeface="HGPｺﾞｼｯｸE" panose="020B0900000000000000" pitchFamily="50" charset="-128"/>
              <a:ea typeface="HGPｺﾞｼｯｸE" panose="020B0900000000000000" pitchFamily="50" charset="-128"/>
            </a:endParaRPr>
          </a:p>
          <a:p>
            <a:pPr algn="ctr"/>
            <a:r>
              <a:rPr lang="ja-JP" altLang="en-US" sz="1400" dirty="0" smtClean="0">
                <a:solidFill>
                  <a:sysClr val="windowText" lastClr="000000"/>
                </a:solidFill>
                <a:latin typeface="HGPｺﾞｼｯｸE" panose="020B0900000000000000" pitchFamily="50" charset="-128"/>
                <a:ea typeface="HGPｺﾞｼｯｸE" panose="020B0900000000000000" pitchFamily="50" charset="-128"/>
              </a:rPr>
              <a:t>自転車積載</a:t>
            </a:r>
            <a:r>
              <a:rPr lang="ja-JP" altLang="en-US" sz="1400" b="1" dirty="0" smtClean="0">
                <a:solidFill>
                  <a:srgbClr val="FF0000"/>
                </a:solidFill>
                <a:latin typeface="HGPｺﾞｼｯｸE" panose="020B0900000000000000" pitchFamily="50" charset="-128"/>
                <a:ea typeface="HGPｺﾞｼｯｸE" panose="020B0900000000000000" pitchFamily="50" charset="-128"/>
              </a:rPr>
              <a:t>無料</a:t>
            </a:r>
            <a:r>
              <a:rPr lang="ja-JP" altLang="en-US" sz="1400" dirty="0" smtClean="0">
                <a:solidFill>
                  <a:sysClr val="windowText" lastClr="000000"/>
                </a:solidFill>
                <a:latin typeface="HGPｺﾞｼｯｸE" panose="020B0900000000000000" pitchFamily="50" charset="-128"/>
                <a:ea typeface="HGPｺﾞｼｯｸE" panose="020B0900000000000000" pitchFamily="50" charset="-128"/>
              </a:rPr>
              <a:t>！</a:t>
            </a:r>
            <a:endParaRPr lang="en-US" altLang="ja-JP" sz="1400" dirty="0">
              <a:solidFill>
                <a:sysClr val="windowText" lastClr="00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8504619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テキスト ボックス 1"/>
          <p:cNvSpPr txBox="1"/>
          <p:nvPr/>
        </p:nvSpPr>
        <p:spPr>
          <a:xfrm>
            <a:off x="10084474" y="7165317"/>
            <a:ext cx="465016" cy="307771"/>
          </a:xfrm>
          <a:prstGeom prst="rect">
            <a:avLst/>
          </a:prstGeom>
          <a:solidFill>
            <a:schemeClr val="bg1"/>
          </a:solidFill>
          <a:ln w="15875">
            <a:solidFill>
              <a:schemeClr val="tx1"/>
            </a:solidFill>
          </a:ln>
        </p:spPr>
        <p:txBody>
          <a:bodyPr wrap="square" lIns="91434" tIns="45717" rIns="91434" bIns="45717" rtlCol="0">
            <a:spAutoFit/>
          </a:bodyPr>
          <a:lstStyle/>
          <a:p>
            <a:pPr algn="ctr"/>
            <a:r>
              <a:rPr lang="en-US" altLang="ja-JP" sz="1400" dirty="0">
                <a:latin typeface="Arial" panose="020B0604020202020204" pitchFamily="34" charset="0"/>
                <a:cs typeface="Arial" panose="020B0604020202020204" pitchFamily="34" charset="0"/>
              </a:rPr>
              <a:t>8</a:t>
            </a:r>
            <a:endParaRPr lang="en-US" altLang="ja-JP" sz="1400" dirty="0" smtClean="0">
              <a:latin typeface="Arial" panose="020B0604020202020204" pitchFamily="34" charset="0"/>
              <a:cs typeface="Arial" panose="020B0604020202020204" pitchFamily="34" charset="0"/>
            </a:endParaRPr>
          </a:p>
        </p:txBody>
      </p:sp>
      <p:sp>
        <p:nvSpPr>
          <p:cNvPr id="53" name="タイトル 1"/>
          <p:cNvSpPr>
            <a:spLocks noGrp="1"/>
          </p:cNvSpPr>
          <p:nvPr>
            <p:ph type="title"/>
          </p:nvPr>
        </p:nvSpPr>
        <p:spPr>
          <a:xfrm>
            <a:off x="791706" y="50559"/>
            <a:ext cx="8712568" cy="597510"/>
          </a:xfrm>
        </p:spPr>
        <p:txBody>
          <a:bodyPr>
            <a:normAutofit/>
          </a:bodyPr>
          <a:lstStyle/>
          <a:p>
            <a:pPr algn="l"/>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施策３</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　</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情報</a:t>
            </a:r>
            <a:r>
              <a:rPr lang="ja-JP" altLang="en-US" sz="2900" dirty="0">
                <a:solidFill>
                  <a:srgbClr val="0066FF"/>
                </a:solidFill>
                <a:latin typeface="HGS創英角ｺﾞｼｯｸUB" panose="020B0900000000000000" pitchFamily="50" charset="-128"/>
                <a:ea typeface="HGS創英角ｺﾞｼｯｸUB" panose="020B0900000000000000" pitchFamily="50" charset="-128"/>
              </a:rPr>
              <a:t>発信</a:t>
            </a:r>
            <a:r>
              <a:rPr lang="ja-JP" altLang="en-US" sz="2900" dirty="0" smtClean="0">
                <a:solidFill>
                  <a:srgbClr val="0066FF"/>
                </a:solidFill>
                <a:latin typeface="HGS創英角ｺﾞｼｯｸUB" panose="020B0900000000000000" pitchFamily="50" charset="-128"/>
                <a:ea typeface="HGS創英角ｺﾞｼｯｸUB" panose="020B0900000000000000" pitchFamily="50" charset="-128"/>
              </a:rPr>
              <a:t>の充実</a:t>
            </a:r>
            <a:endParaRPr lang="ja-JP" altLang="en-US" sz="2900" dirty="0">
              <a:solidFill>
                <a:srgbClr val="0066FF"/>
              </a:solidFill>
              <a:latin typeface="HGS創英角ｺﾞｼｯｸUB" panose="020B0900000000000000" pitchFamily="50" charset="-128"/>
              <a:ea typeface="HGS創英角ｺﾞｼｯｸUB" panose="020B0900000000000000" pitchFamily="50" charset="-128"/>
            </a:endParaRPr>
          </a:p>
        </p:txBody>
      </p:sp>
      <p:grpSp>
        <p:nvGrpSpPr>
          <p:cNvPr id="5" name="グループ化 4"/>
          <p:cNvGrpSpPr/>
          <p:nvPr/>
        </p:nvGrpSpPr>
        <p:grpSpPr>
          <a:xfrm>
            <a:off x="18109" y="-35705"/>
            <a:ext cx="10637002" cy="792000"/>
            <a:chOff x="18108" y="-35705"/>
            <a:chExt cx="10637001" cy="792000"/>
          </a:xfrm>
        </p:grpSpPr>
        <p:sp>
          <p:nvSpPr>
            <p:cNvPr id="55" name="Rectangle 8"/>
            <p:cNvSpPr>
              <a:spLocks noChangeArrowheads="1"/>
            </p:cNvSpPr>
            <p:nvPr/>
          </p:nvSpPr>
          <p:spPr bwMode="auto">
            <a:xfrm flipV="1">
              <a:off x="208860" y="613550"/>
              <a:ext cx="10397924" cy="79698"/>
            </a:xfrm>
            <a:prstGeom prst="rect">
              <a:avLst/>
            </a:prstGeom>
            <a:gradFill rotWithShape="1">
              <a:gsLst>
                <a:gs pos="0">
                  <a:srgbClr val="0066FF"/>
                </a:gs>
                <a:gs pos="100000">
                  <a:srgbClr val="0066FF">
                    <a:gamma/>
                    <a:tint val="66275"/>
                    <a:invGamma/>
                  </a:srgbClr>
                </a:gs>
              </a:gsLst>
              <a:lin ang="5400000" scaled="1"/>
            </a:gradFill>
            <a:ln>
              <a:noFill/>
            </a:ln>
            <a:effectLst>
              <a:outerShdw dist="45791" dir="3378596" algn="ctr" rotWithShape="0">
                <a:schemeClr val="bg2">
                  <a:alpha val="50000"/>
                </a:schemeClr>
              </a:outerShdw>
            </a:effectLst>
          </p:spPr>
          <p:txBody>
            <a:bodyPr wrap="none" anchor="ctr"/>
            <a:lstStyle/>
            <a:p>
              <a:pPr algn="ctr"/>
              <a:endParaRPr lang="ja-JP" altLang="en-US" dirty="0"/>
            </a:p>
          </p:txBody>
        </p:sp>
        <p:pic>
          <p:nvPicPr>
            <p:cNvPr id="56" name="Picture 10" descr="兵庫県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291" y="273198"/>
              <a:ext cx="435688" cy="2880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9702604" y="180319"/>
              <a:ext cx="952505" cy="432841"/>
              <a:chOff x="9664907" y="6876975"/>
              <a:chExt cx="952505" cy="432841"/>
            </a:xfrm>
          </p:grpSpPr>
          <p:sp>
            <p:nvSpPr>
              <p:cNvPr id="59" name="テキスト ボックス 58"/>
              <p:cNvSpPr txBox="1"/>
              <p:nvPr/>
            </p:nvSpPr>
            <p:spPr>
              <a:xfrm>
                <a:off x="9717096" y="6876975"/>
                <a:ext cx="814180" cy="338554"/>
              </a:xfrm>
              <a:prstGeom prst="rect">
                <a:avLst/>
              </a:prstGeom>
              <a:noFill/>
            </p:spPr>
            <p:txBody>
              <a:bodyPr wrap="square" rtlCol="0">
                <a:spAutoFit/>
              </a:bodyPr>
              <a:lstStyle/>
              <a:p>
                <a:pPr algn="ctr"/>
                <a:r>
                  <a:rPr lang="ja-JP" altLang="en-US" sz="1600" dirty="0">
                    <a:ln w="3175">
                      <a:noFill/>
                    </a:ln>
                    <a:latin typeface="HGP創英角ｺﾞｼｯｸUB" panose="020B0900000000000000" pitchFamily="50" charset="-128"/>
                    <a:ea typeface="HGP創英角ｺﾞｼｯｸUB" panose="020B0900000000000000" pitchFamily="50" charset="-128"/>
                  </a:rPr>
                  <a:t>兵庫県</a:t>
                </a:r>
              </a:p>
            </p:txBody>
          </p:sp>
          <p:sp>
            <p:nvSpPr>
              <p:cNvPr id="60" name="テキスト ボックス 59"/>
              <p:cNvSpPr txBox="1"/>
              <p:nvPr/>
            </p:nvSpPr>
            <p:spPr>
              <a:xfrm>
                <a:off x="9664907" y="7109761"/>
                <a:ext cx="952505" cy="200055"/>
              </a:xfrm>
              <a:prstGeom prst="rect">
                <a:avLst/>
              </a:prstGeom>
              <a:noFill/>
            </p:spPr>
            <p:txBody>
              <a:bodyPr wrap="none" rtlCol="0">
                <a:spAutoFit/>
              </a:bodyPr>
              <a:lstStyle/>
              <a:p>
                <a:pPr algn="ctr"/>
                <a:r>
                  <a:rPr lang="en-US" altLang="ja-JP" sz="700" b="1" dirty="0">
                    <a:ln w="3175">
                      <a:noFill/>
                    </a:ln>
                    <a:latin typeface="Century Gothic" panose="020B0502020202020204" pitchFamily="34" charset="0"/>
                    <a:ea typeface="HGP創英角ｺﾞｼｯｸUB" panose="020B0900000000000000" pitchFamily="50" charset="-128"/>
                  </a:rPr>
                  <a:t>Hyogo prefecture</a:t>
                </a:r>
                <a:endParaRPr lang="ja-JP" altLang="en-US" sz="700" b="1" dirty="0">
                  <a:ln w="3175">
                    <a:noFill/>
                  </a:ln>
                  <a:latin typeface="Century Gothic" panose="020B0502020202020204" pitchFamily="34" charset="0"/>
                  <a:ea typeface="HGP創英角ｺﾞｼｯｸUB" panose="020B0900000000000000" pitchFamily="50" charset="-128"/>
                </a:endParaRPr>
              </a:p>
            </p:txBody>
          </p:sp>
        </p:grpSp>
        <p:pic>
          <p:nvPicPr>
            <p:cNvPr id="58" name="Picture 106" descr="\\10.2.12.122\共有\道路保全課（共有）\復旧データ290216\04_交通施設係\000 H29年度使用ファイル（作成中）\150　自転車関係\★大規模自転車道\291201_現地検討会\04意見交換会資料\配付資料\画像\yokomukizitennsha_habatan_ol_03.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flipH="1">
              <a:off x="18108" y="-35705"/>
              <a:ext cx="759820" cy="792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162124" y="756295"/>
            <a:ext cx="5400600" cy="338554"/>
          </a:xfrm>
          <a:prstGeom prst="rect">
            <a:avLst/>
          </a:prstGeom>
          <a:solidFill>
            <a:srgbClr val="FFFF66"/>
          </a:solidFill>
          <a:ln w="19050">
            <a:solidFill>
              <a:schemeClr val="tx1"/>
            </a:solidFill>
          </a:ln>
        </p:spPr>
        <p:txBody>
          <a:bodyPr wrap="square" rtlCol="0" anchor="ctr" anchorCtr="0">
            <a:spAutoFit/>
          </a:bodyPr>
          <a:lstStyle/>
          <a:p>
            <a:r>
              <a:rPr lang="ja-JP" altLang="en-US" sz="1600" dirty="0">
                <a:latin typeface="HGS創英角ｺﾞｼｯｸUB" panose="020B0900000000000000" pitchFamily="50" charset="-128"/>
                <a:ea typeface="HGS創英角ｺﾞｼｯｸUB" panose="020B0900000000000000" pitchFamily="50" charset="-128"/>
              </a:rPr>
              <a:t>目標</a:t>
            </a:r>
            <a:r>
              <a:rPr lang="ja-JP" altLang="en-US" sz="1600" dirty="0" smtClean="0">
                <a:latin typeface="HGS創英角ｺﾞｼｯｸUB" panose="020B0900000000000000" pitchFamily="50" charset="-128"/>
                <a:ea typeface="HGS創英角ｺﾞｼｯｸUB" panose="020B0900000000000000" pitchFamily="50" charset="-128"/>
              </a:rPr>
              <a:t>８</a:t>
            </a:r>
            <a:r>
              <a:rPr lang="ja-JP" altLang="en-US" sz="1600" dirty="0">
                <a:latin typeface="HGS創英角ｺﾞｼｯｸUB" panose="020B0900000000000000" pitchFamily="50" charset="-128"/>
                <a:ea typeface="HGS創英角ｺﾞｼｯｸUB" panose="020B0900000000000000" pitchFamily="50" charset="-128"/>
              </a:rPr>
              <a:t>　誰</a:t>
            </a:r>
            <a:r>
              <a:rPr lang="ja-JP" altLang="en-US" sz="1600" dirty="0" smtClean="0">
                <a:latin typeface="HGS創英角ｺﾞｼｯｸUB" panose="020B0900000000000000" pitchFamily="50" charset="-128"/>
                <a:ea typeface="HGS創英角ｺﾞｼｯｸUB" panose="020B0900000000000000" pitchFamily="50" charset="-128"/>
              </a:rPr>
              <a:t>もがどこでも容易に情報が得られる情報発信</a:t>
            </a:r>
            <a:endParaRPr kumimoji="1" lang="en-US" altLang="ja-JP" sz="1600" dirty="0" smtClean="0">
              <a:latin typeface="HGS創英角ｺﾞｼｯｸUB" panose="020B0900000000000000" pitchFamily="50" charset="-128"/>
              <a:ea typeface="HGS創英角ｺﾞｼｯｸUB" panose="020B0900000000000000" pitchFamily="50" charset="-128"/>
            </a:endParaRPr>
          </a:p>
        </p:txBody>
      </p:sp>
      <p:sp>
        <p:nvSpPr>
          <p:cNvPr id="20" name="正方形/長方形 19"/>
          <p:cNvSpPr/>
          <p:nvPr/>
        </p:nvSpPr>
        <p:spPr>
          <a:xfrm>
            <a:off x="162124" y="1173753"/>
            <a:ext cx="2047355" cy="338554"/>
          </a:xfrm>
          <a:prstGeom prst="rect">
            <a:avLst/>
          </a:prstGeom>
          <a:solidFill>
            <a:schemeClr val="bg1">
              <a:lumMod val="85000"/>
            </a:schemeClr>
          </a:solidFill>
          <a:ln w="12700">
            <a:noFill/>
          </a:ln>
        </p:spPr>
        <p:txBody>
          <a:bodyPr wrap="none">
            <a:spAutoFit/>
          </a:bodyPr>
          <a:lstStyle/>
          <a:p>
            <a:r>
              <a:rPr lang="en-US" altLang="ja-JP" sz="1600" dirty="0" smtClean="0">
                <a:latin typeface="HGS創英角ｺﾞｼｯｸUB" panose="020B0900000000000000" pitchFamily="50" charset="-128"/>
                <a:ea typeface="HGS創英角ｺﾞｼｯｸUB" panose="020B0900000000000000" pitchFamily="50" charset="-128"/>
              </a:rPr>
              <a:t>b)</a:t>
            </a:r>
            <a:r>
              <a:rPr lang="ja-JP" altLang="en-US" sz="1600" dirty="0" smtClean="0">
                <a:latin typeface="HGS創英角ｺﾞｼｯｸUB" panose="020B0900000000000000" pitchFamily="50" charset="-128"/>
                <a:ea typeface="HGS創英角ｺﾞｼｯｸUB" panose="020B0900000000000000" pitchFamily="50" charset="-128"/>
              </a:rPr>
              <a:t>積極的なＰＲ活動</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2" name="正方形/長方形 21"/>
          <p:cNvSpPr/>
          <p:nvPr/>
        </p:nvSpPr>
        <p:spPr>
          <a:xfrm>
            <a:off x="8593505" y="763548"/>
            <a:ext cx="1955985" cy="369332"/>
          </a:xfrm>
          <a:prstGeom prst="rect">
            <a:avLst/>
          </a:prstGeom>
          <a:solidFill>
            <a:schemeClr val="accent3">
              <a:lumMod val="60000"/>
              <a:lumOff val="40000"/>
            </a:schemeClr>
          </a:solidFill>
          <a:ln w="19050">
            <a:solidFill>
              <a:schemeClr val="tx1"/>
            </a:solidFill>
          </a:ln>
        </p:spPr>
        <p:txBody>
          <a:bodyPr wrap="none">
            <a:spAutoFit/>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４年度の取組状況</a:t>
            </a:r>
            <a:endParaRPr kumimoji="1" lang="ja-JP" altLang="en-US" sz="1800" b="0" i="0" u="none" strike="noStrike" kern="1200" cap="none" spc="0" normalizeH="0" baseline="0" noProof="0" dirty="0">
              <a:ln>
                <a:solidFill>
                  <a:prstClr val="black"/>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3" name="正方形/長方形 22"/>
          <p:cNvSpPr/>
          <p:nvPr/>
        </p:nvSpPr>
        <p:spPr>
          <a:xfrm>
            <a:off x="419796" y="1574671"/>
            <a:ext cx="9526272" cy="369332"/>
          </a:xfrm>
          <a:prstGeom prst="rect">
            <a:avLst/>
          </a:prstGeom>
        </p:spPr>
        <p:txBody>
          <a:bodyPr wrap="square">
            <a:spAutoFit/>
          </a:bodyPr>
          <a:lstStyle/>
          <a:p>
            <a:r>
              <a:rPr lang="ja-JP" altLang="en-US" sz="1800" dirty="0">
                <a:solidFill>
                  <a:srgbClr val="0066FF"/>
                </a:solidFill>
                <a:latin typeface="HGS創英角ｺﾞｼｯｸUB" panose="020B0900000000000000" pitchFamily="50" charset="-128"/>
                <a:ea typeface="HGS創英角ｺﾞｼｯｸUB" panose="020B0900000000000000" pitchFamily="50" charset="-128"/>
              </a:rPr>
              <a:t>㊹他のサイクリングルートと連携した</a:t>
            </a:r>
            <a:r>
              <a:rPr lang="ja-JP" altLang="en-US" sz="1800" dirty="0" smtClean="0">
                <a:solidFill>
                  <a:srgbClr val="0066FF"/>
                </a:solidFill>
                <a:latin typeface="HGS創英角ｺﾞｼｯｸUB" panose="020B0900000000000000" pitchFamily="50" charset="-128"/>
                <a:ea typeface="HGS創英角ｺﾞｼｯｸUB" panose="020B0900000000000000" pitchFamily="50" charset="-128"/>
              </a:rPr>
              <a:t>イベントの実施、共同ＰＲ活動の実施</a:t>
            </a:r>
            <a:endParaRPr lang="ja-JP" altLang="en-US" sz="1800" dirty="0">
              <a:solidFill>
                <a:srgbClr val="0066FF"/>
              </a:solidFill>
              <a:latin typeface="HGS創英角ｺﾞｼｯｸUB" panose="020B0900000000000000" pitchFamily="50" charset="-128"/>
              <a:ea typeface="HGS創英角ｺﾞｼｯｸUB" panose="020B0900000000000000" pitchFamily="50" charset="-128"/>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029" y="2196455"/>
            <a:ext cx="8381921" cy="4133368"/>
          </a:xfrm>
          <a:prstGeom prst="rect">
            <a:avLst/>
          </a:prstGeom>
        </p:spPr>
      </p:pic>
      <p:sp>
        <p:nvSpPr>
          <p:cNvPr id="26" name="テキスト ボックス 25"/>
          <p:cNvSpPr txBox="1"/>
          <p:nvPr/>
        </p:nvSpPr>
        <p:spPr>
          <a:xfrm>
            <a:off x="2411685" y="6516935"/>
            <a:ext cx="5472608" cy="584775"/>
          </a:xfrm>
          <a:prstGeom prst="rect">
            <a:avLst/>
          </a:prstGeom>
          <a:noFill/>
        </p:spPr>
        <p:txBody>
          <a:bodyPr wrap="square" rtlCol="0">
            <a:spAutoFit/>
          </a:bodyPr>
          <a:lstStyle/>
          <a:p>
            <a:pPr marL="0" marR="0" lvl="0" indent="0" algn="ctr" defTabSz="99569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淡路島ロングライド</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150</a:t>
            </a: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は中止となり、</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CYCLE BALL</a:t>
            </a: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とコラボ</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9569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（淡路島ロングライド</a:t>
            </a:r>
            <a:r>
              <a:rPr lang="en-US" altLang="ja-JP" sz="1600" dirty="0" smtClean="0">
                <a:solidFill>
                  <a:prstClr val="black"/>
                </a:solidFill>
                <a:latin typeface="HGP創英角ｺﾞｼｯｸUB" panose="020B0900000000000000" pitchFamily="50" charset="-128"/>
                <a:ea typeface="HGP創英角ｺﾞｼｯｸUB" panose="020B0900000000000000" pitchFamily="50" charset="-128"/>
              </a:rPr>
              <a:t>150</a:t>
            </a:r>
            <a:r>
              <a:rPr lang="ja-JP" altLang="en-US" sz="1600" dirty="0" smtClean="0">
                <a:solidFill>
                  <a:prstClr val="black"/>
                </a:solidFill>
                <a:latin typeface="HGP創英角ｺﾞｼｯｸUB" panose="020B0900000000000000" pitchFamily="50" charset="-128"/>
                <a:ea typeface="HGP創英角ｺﾞｼｯｸUB" panose="020B0900000000000000" pitchFamily="50" charset="-128"/>
              </a:rPr>
              <a:t>公式ＷＥＢサイトより）</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14626315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12074</TotalTime>
  <Words>796</Words>
  <Application>Microsoft Office PowerPoint</Application>
  <PresentationFormat>ユーザー設定</PresentationFormat>
  <Paragraphs>344</Paragraphs>
  <Slides>11</Slides>
  <Notes>11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2" baseType="lpstr">
      <vt:lpstr>HGPｺﾞｼｯｸE</vt:lpstr>
      <vt:lpstr>HGP創英角ｺﾞｼｯｸUB</vt:lpstr>
      <vt:lpstr>HGS創英角ｺﾞｼｯｸUB</vt:lpstr>
      <vt:lpstr>ＭＳ Ｐゴシック</vt:lpstr>
      <vt:lpstr>ＭＳ ゴシック</vt:lpstr>
      <vt:lpstr>Arial</vt:lpstr>
      <vt:lpstr>Calibri</vt:lpstr>
      <vt:lpstr>Century Gothic</vt:lpstr>
      <vt:lpstr>Tahoma</vt:lpstr>
      <vt:lpstr>Office ​​テーマ</vt:lpstr>
      <vt:lpstr>ワークシート</vt:lpstr>
      <vt:lpstr>サイクルツーリズム推進施策の取組状況</vt:lpstr>
      <vt:lpstr>施策１　走行環境の整備</vt:lpstr>
      <vt:lpstr>施策１　走行環境の整備</vt:lpstr>
      <vt:lpstr>施策１　走行環境の整備</vt:lpstr>
      <vt:lpstr>施策２　サイクリスト受入環境の整備</vt:lpstr>
      <vt:lpstr>施策２　サイクリスト受入環境の整備</vt:lpstr>
      <vt:lpstr>施策２　サイクリスト受入環境の整備</vt:lpstr>
      <vt:lpstr>施策２　サイクリスト受入環境の整備</vt:lpstr>
      <vt:lpstr>施策３　情報発信の充実</vt:lpstr>
      <vt:lpstr>施策３　情報発信の充実</vt:lpstr>
      <vt:lpstr>施策４　取組を推進していくための体制づくり</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兵庫県のサイクルツーリズム推進について</dc:title>
  <dc:creator>兵庫県</dc:creator>
  <cp:lastModifiedBy>岡田　久典</cp:lastModifiedBy>
  <cp:revision>576</cp:revision>
  <cp:lastPrinted>2021-07-26T07:36:47Z</cp:lastPrinted>
  <dcterms:created xsi:type="dcterms:W3CDTF">2019-01-17T04:31:13Z</dcterms:created>
  <dcterms:modified xsi:type="dcterms:W3CDTF">2023-04-04T01:34:36Z</dcterms:modified>
</cp:coreProperties>
</file>